
<file path=[Content_Types].xml><?xml version="1.0" encoding="utf-8"?>
<Types xmlns="http://schemas.openxmlformats.org/package/2006/content-types">
  <Default Extension="jpeg" ContentType="image/jpeg"/>
  <Default Extension="jpg" ContentType="image/pn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8.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21.jp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68" r:id="rId2"/>
    <p:sldId id="276" r:id="rId3"/>
    <p:sldId id="280" r:id="rId4"/>
    <p:sldId id="286" r:id="rId5"/>
    <p:sldId id="289" r:id="rId6"/>
    <p:sldId id="281" r:id="rId7"/>
    <p:sldId id="290" r:id="rId8"/>
    <p:sldId id="275" r:id="rId9"/>
    <p:sldId id="293" r:id="rId10"/>
    <p:sldId id="294" r:id="rId11"/>
    <p:sldId id="282" r:id="rId12"/>
    <p:sldId id="297" r:id="rId13"/>
    <p:sldId id="292" r:id="rId14"/>
    <p:sldId id="295" r:id="rId15"/>
    <p:sldId id="296" r:id="rId16"/>
    <p:sldId id="283" r:id="rId17"/>
    <p:sldId id="307" r:id="rId18"/>
    <p:sldId id="291" r:id="rId19"/>
    <p:sldId id="306" r:id="rId20"/>
    <p:sldId id="305" r:id="rId21"/>
    <p:sldId id="298" r:id="rId22"/>
    <p:sldId id="299" r:id="rId23"/>
    <p:sldId id="284" r:id="rId24"/>
    <p:sldId id="303" r:id="rId25"/>
    <p:sldId id="304" r:id="rId26"/>
    <p:sldId id="27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A1"/>
    <a:srgbClr val="B2B2B2"/>
    <a:srgbClr val="004A82"/>
    <a:srgbClr val="00355C"/>
    <a:srgbClr val="00487E"/>
    <a:srgbClr val="398B83"/>
    <a:srgbClr val="4AB4AA"/>
    <a:srgbClr val="80CBC4"/>
    <a:srgbClr val="002B4C"/>
    <a:srgbClr val="4473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8" autoAdjust="0"/>
    <p:restoredTop sz="95872" autoAdjust="0"/>
  </p:normalViewPr>
  <p:slideViewPr>
    <p:cSldViewPr snapToGrid="0">
      <p:cViewPr varScale="1">
        <p:scale>
          <a:sx n="113" d="100"/>
          <a:sy n="113" d="100"/>
        </p:scale>
        <p:origin x="328" y="18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pPr/>
              <a:t>2021/6/10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17</a:t>
            </a:fld>
            <a:endParaRPr lang="zh-CN" altLang="en-US"/>
          </a:p>
        </p:txBody>
      </p:sp>
    </p:spTree>
    <p:extLst>
      <p:ext uri="{BB962C8B-B14F-4D97-AF65-F5344CB8AC3E}">
        <p14:creationId xmlns:p14="http://schemas.microsoft.com/office/powerpoint/2010/main" val="2755885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19</a:t>
            </a:fld>
            <a:endParaRPr lang="zh-CN" altLang="en-US"/>
          </a:p>
        </p:txBody>
      </p:sp>
    </p:spTree>
    <p:extLst>
      <p:ext uri="{BB962C8B-B14F-4D97-AF65-F5344CB8AC3E}">
        <p14:creationId xmlns:p14="http://schemas.microsoft.com/office/powerpoint/2010/main" val="370666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20</a:t>
            </a:fld>
            <a:endParaRPr lang="zh-CN" altLang="en-US"/>
          </a:p>
        </p:txBody>
      </p:sp>
    </p:spTree>
    <p:extLst>
      <p:ext uri="{BB962C8B-B14F-4D97-AF65-F5344CB8AC3E}">
        <p14:creationId xmlns:p14="http://schemas.microsoft.com/office/powerpoint/2010/main" val="117300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a:t>https://liangliangtuwen.tmall.com</a:t>
            </a:r>
          </a:p>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05866" y="0"/>
            <a:ext cx="6670634" cy="3063728"/>
            <a:chOff x="4705866" y="0"/>
            <a:chExt cx="6670634"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6500609" cy="2456922"/>
              <a:chOff x="5007734" y="902247"/>
              <a:chExt cx="6779095" cy="256217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0800000">
                <a:off x="9734465" y="1412058"/>
                <a:ext cx="2052364" cy="2052365"/>
              </a:xfrm>
              <a:prstGeom prst="ellipse">
                <a:avLst/>
              </a:prstGeom>
              <a:blipFill dpi="0" rotWithShape="0">
                <a:blip r:embed="rId5" cstate="print">
                  <a:alphaModFix amt="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4" name="矩形 13"/>
          <p:cNvSpPr/>
          <p:nvPr/>
        </p:nvSpPr>
        <p:spPr>
          <a:xfrm>
            <a:off x="0" y="5223311"/>
            <a:ext cx="12192000" cy="163468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461862" y="3399117"/>
            <a:ext cx="7267246" cy="1754326"/>
          </a:xfrm>
          <a:prstGeom prst="rect">
            <a:avLst/>
          </a:prstGeom>
          <a:noFill/>
        </p:spPr>
        <p:txBody>
          <a:bodyPr wrap="square" rtlCol="0">
            <a:spAutoFit/>
          </a:bodyPr>
          <a:lstStyle/>
          <a:p>
            <a:pPr algn="ctr"/>
            <a:r>
              <a:rPr lang="zh-CN" altLang="en-US" sz="5400" b="1" dirty="0">
                <a:solidFill>
                  <a:srgbClr val="005CA1"/>
                </a:solidFill>
                <a:latin typeface="微软雅黑" panose="020B0503020204020204" pitchFamily="34" charset="-122"/>
                <a:ea typeface="微软雅黑" panose="020B0503020204020204" pitchFamily="34" charset="-122"/>
              </a:rPr>
              <a:t>基于手绘草图的三维模型检索</a:t>
            </a:r>
          </a:p>
        </p:txBody>
      </p:sp>
      <p:sp>
        <p:nvSpPr>
          <p:cNvPr id="19" name="文本框 18"/>
          <p:cNvSpPr txBox="1"/>
          <p:nvPr/>
        </p:nvSpPr>
        <p:spPr>
          <a:xfrm>
            <a:off x="677332" y="5804729"/>
            <a:ext cx="5271983"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院系、专业：计算机科学与技术    计算机专业</a:t>
            </a:r>
          </a:p>
        </p:txBody>
      </p:sp>
      <p:sp>
        <p:nvSpPr>
          <p:cNvPr id="21" name="文本框 20"/>
          <p:cNvSpPr txBox="1"/>
          <p:nvPr/>
        </p:nvSpPr>
        <p:spPr>
          <a:xfrm>
            <a:off x="6083135" y="5804729"/>
            <a:ext cx="232854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答辩人：邱泳锋</a:t>
            </a:r>
          </a:p>
        </p:txBody>
      </p:sp>
      <p:sp>
        <p:nvSpPr>
          <p:cNvPr id="22" name="文本框 21"/>
          <p:cNvSpPr txBox="1"/>
          <p:nvPr/>
        </p:nvSpPr>
        <p:spPr>
          <a:xfrm>
            <a:off x="8592775" y="5775667"/>
            <a:ext cx="259143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指导老师：高雪瑶</a:t>
            </a:r>
          </a:p>
        </p:txBody>
      </p:sp>
      <p:pic>
        <p:nvPicPr>
          <p:cNvPr id="3" name="班得瑞 - Endless Horiz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933450" y="8217"/>
            <a:ext cx="609600" cy="609600"/>
          </a:xfrm>
          <a:prstGeom prst="rect">
            <a:avLst/>
          </a:prstGeom>
        </p:spPr>
      </p:pic>
      <p:pic>
        <p:nvPicPr>
          <p:cNvPr id="11" name="图片 10">
            <a:extLst>
              <a:ext uri="{FF2B5EF4-FFF2-40B4-BE49-F238E27FC236}">
                <a16:creationId xmlns:a16="http://schemas.microsoft.com/office/drawing/2014/main" id="{609DD8B6-9F20-E745-931E-590D37B598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8857" y="421994"/>
            <a:ext cx="2344020" cy="239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7"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par>
                                <p:cTn id="12" presetID="53" presetClass="entr" presetSubtype="16" fill="hold" grpId="0" nodeType="withEffect">
                                  <p:stCondLst>
                                    <p:cond delay="0"/>
                                  </p:stCondLst>
                                  <p:iterate type="lt">
                                    <p:tmPct val="10000"/>
                                  </p:iterate>
                                  <p:childTnLst>
                                    <p:set>
                                      <p:cBhvr>
                                        <p:cTn id="13" dur="1" fill="hold">
                                          <p:stCondLst>
                                            <p:cond delay="0"/>
                                          </p:stCondLst>
                                        </p:cTn>
                                        <p:tgtEl>
                                          <p:spTgt spid="16"/>
                                        </p:tgtEl>
                                        <p:attrNameLst>
                                          <p:attrName>style.visibility</p:attrName>
                                        </p:attrNameLst>
                                      </p:cBhvr>
                                      <p:to>
                                        <p:strVal val="visible"/>
                                      </p:to>
                                    </p:set>
                                    <p:anim calcmode="lin" valueType="num">
                                      <p:cBhvr>
                                        <p:cTn id="14" dur="800" fill="hold"/>
                                        <p:tgtEl>
                                          <p:spTgt spid="16"/>
                                        </p:tgtEl>
                                        <p:attrNameLst>
                                          <p:attrName>ppt_w</p:attrName>
                                        </p:attrNameLst>
                                      </p:cBhvr>
                                      <p:tavLst>
                                        <p:tav tm="0">
                                          <p:val>
                                            <p:fltVal val="0"/>
                                          </p:val>
                                        </p:tav>
                                        <p:tav tm="100000">
                                          <p:val>
                                            <p:strVal val="#ppt_w"/>
                                          </p:val>
                                        </p:tav>
                                      </p:tavLst>
                                    </p:anim>
                                    <p:anim calcmode="lin" valueType="num">
                                      <p:cBhvr>
                                        <p:cTn id="15" dur="800" fill="hold"/>
                                        <p:tgtEl>
                                          <p:spTgt spid="16"/>
                                        </p:tgtEl>
                                        <p:attrNameLst>
                                          <p:attrName>ppt_h</p:attrName>
                                        </p:attrNameLst>
                                      </p:cBhvr>
                                      <p:tavLst>
                                        <p:tav tm="0">
                                          <p:val>
                                            <p:fltVal val="0"/>
                                          </p:val>
                                        </p:tav>
                                        <p:tav tm="100000">
                                          <p:val>
                                            <p:strVal val="#ppt_h"/>
                                          </p:val>
                                        </p:tav>
                                      </p:tavLst>
                                    </p:anim>
                                    <p:animEffect transition="in" filter="fade">
                                      <p:cBhvr>
                                        <p:cTn id="16" dur="800"/>
                                        <p:tgtEl>
                                          <p:spTgt spid="16"/>
                                        </p:tgtEl>
                                      </p:cBhvr>
                                    </p:animEffect>
                                  </p:childTnLst>
                                </p:cTn>
                              </p:par>
                              <p:par>
                                <p:cTn id="17" presetID="12" presetClass="entr" presetSubtype="4" fill="hold" grpId="0" nodeType="withEffect">
                                  <p:stCondLst>
                                    <p:cond delay="1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par>
                                <p:cTn id="21" presetID="12" presetClass="entr" presetSubtype="4" fill="hold" grpId="0" nodeType="withEffect">
                                  <p:stCondLst>
                                    <p:cond delay="200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childTnLst>
                          </p:cTn>
                        </p:par>
                        <p:par>
                          <p:cTn id="25" fill="hold">
                            <p:stCondLst>
                              <p:cond delay="2500"/>
                            </p:stCondLst>
                            <p:childTnLst>
                              <p:par>
                                <p:cTn id="26" presetID="12" presetClass="entr" presetSubtype="2"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p:tgtEl>
                                          <p:spTgt spid="19"/>
                                        </p:tgtEl>
                                        <p:attrNameLst>
                                          <p:attrName>ppt_x</p:attrName>
                                        </p:attrNameLst>
                                      </p:cBhvr>
                                      <p:tavLst>
                                        <p:tav tm="0">
                                          <p:val>
                                            <p:strVal val="#ppt_x+#ppt_w*1.125000"/>
                                          </p:val>
                                        </p:tav>
                                        <p:tav tm="100000">
                                          <p:val>
                                            <p:strVal val="#ppt_x"/>
                                          </p:val>
                                        </p:tav>
                                      </p:tavLst>
                                    </p:anim>
                                    <p:animEffect transition="in" filter="wipe(left)">
                                      <p:cBhvr>
                                        <p:cTn id="29" dur="500"/>
                                        <p:tgtEl>
                                          <p:spTgt spid="19"/>
                                        </p:tgtEl>
                                      </p:cBhvr>
                                    </p:animEffect>
                                  </p:childTnLst>
                                </p:cTn>
                              </p:par>
                            </p:childTnLst>
                          </p:cTn>
                        </p:par>
                        <p:par>
                          <p:cTn id="30" fill="hold">
                            <p:stCondLst>
                              <p:cond delay="3000"/>
                            </p:stCondLst>
                            <p:childTnLst>
                              <p:par>
                                <p:cTn id="31" presetID="12" presetClass="entr" presetSubtype="2"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p:tgtEl>
                                          <p:spTgt spid="21"/>
                                        </p:tgtEl>
                                        <p:attrNameLst>
                                          <p:attrName>ppt_x</p:attrName>
                                        </p:attrNameLst>
                                      </p:cBhvr>
                                      <p:tavLst>
                                        <p:tav tm="0">
                                          <p:val>
                                            <p:strVal val="#ppt_x+#ppt_w*1.125000"/>
                                          </p:val>
                                        </p:tav>
                                        <p:tav tm="100000">
                                          <p:val>
                                            <p:strVal val="#ppt_x"/>
                                          </p:val>
                                        </p:tav>
                                      </p:tavLst>
                                    </p:anim>
                                    <p:animEffect transition="in" filter="wipe(left)">
                                      <p:cBhvr>
                                        <p:cTn id="34" dur="500"/>
                                        <p:tgtEl>
                                          <p:spTgt spid="21"/>
                                        </p:tgtEl>
                                      </p:cBhvr>
                                    </p:animEffect>
                                  </p:childTnLst>
                                </p:cTn>
                              </p:par>
                            </p:childTnLst>
                          </p:cTn>
                        </p:par>
                        <p:par>
                          <p:cTn id="35" fill="hold">
                            <p:stCondLst>
                              <p:cond delay="3500"/>
                            </p:stCondLst>
                            <p:childTnLst>
                              <p:par>
                                <p:cTn id="36" presetID="12" presetClass="entr" presetSubtype="2"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p:tgtEl>
                                          <p:spTgt spid="22"/>
                                        </p:tgtEl>
                                        <p:attrNameLst>
                                          <p:attrName>ppt_x</p:attrName>
                                        </p:attrNameLst>
                                      </p:cBhvr>
                                      <p:tavLst>
                                        <p:tav tm="0">
                                          <p:val>
                                            <p:strVal val="#ppt_x+#ppt_w*1.125000"/>
                                          </p:val>
                                        </p:tav>
                                        <p:tav tm="100000">
                                          <p:val>
                                            <p:strVal val="#ppt_x"/>
                                          </p:val>
                                        </p:tav>
                                      </p:tavLst>
                                    </p:anim>
                                    <p:animEffect transition="in" filter="wipe(left)">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remove" display="0">
                  <p:stCondLst>
                    <p:cond delay="indefinite"/>
                  </p:stCondLst>
                  <p:endCondLst>
                    <p:cond evt="onStopAudio" delay="0">
                      <p:tgtEl>
                        <p:sldTgt/>
                      </p:tgtEl>
                    </p:cond>
                  </p:endCondLst>
                </p:cTn>
                <p:tgtEl>
                  <p:spTgt spid="3"/>
                </p:tgtEl>
              </p:cMediaNode>
            </p:audio>
          </p:childTnLst>
        </p:cTn>
      </p:par>
    </p:tnLst>
    <p:bldLst>
      <p:bldP spid="14" grpId="0" animBg="1"/>
      <p:bldP spid="15" grpId="0" animBg="1"/>
      <p:bldP spid="16" grpId="0"/>
      <p:bldP spid="19" grpId="0"/>
      <p:bldP spid="21"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4071968" y="1636459"/>
            <a:ext cx="4048065" cy="4048065"/>
            <a:chOff x="4071968" y="1636459"/>
            <a:chExt cx="4048065" cy="4048065"/>
          </a:xfrm>
        </p:grpSpPr>
        <p:sp>
          <p:nvSpPr>
            <p:cNvPr id="10" name="椭圆 9"/>
            <p:cNvSpPr/>
            <p:nvPr/>
          </p:nvSpPr>
          <p:spPr>
            <a:xfrm>
              <a:off x="4071968" y="2743680"/>
              <a:ext cx="4048065" cy="1833623"/>
            </a:xfrm>
            <a:prstGeom prst="ellipse">
              <a:avLst/>
            </a:prstGeom>
            <a:noFill/>
            <a:ln w="25400" cap="rnd">
              <a:solidFill>
                <a:srgbClr val="005C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bg2">
                    <a:lumMod val="25000"/>
                  </a:schemeClr>
                </a:solidFill>
              </a:endParaRPr>
            </a:p>
          </p:txBody>
        </p:sp>
        <p:sp>
          <p:nvSpPr>
            <p:cNvPr id="11" name="椭圆 10"/>
            <p:cNvSpPr/>
            <p:nvPr/>
          </p:nvSpPr>
          <p:spPr>
            <a:xfrm rot="5400000">
              <a:off x="4067273" y="2743680"/>
              <a:ext cx="4048065" cy="1833623"/>
            </a:xfrm>
            <a:prstGeom prst="ellipse">
              <a:avLst/>
            </a:prstGeom>
            <a:noFill/>
            <a:ln w="25400" cap="rnd">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bg1"/>
                </a:solidFill>
              </a:endParaRPr>
            </a:p>
          </p:txBody>
        </p:sp>
      </p:grpSp>
      <p:grpSp>
        <p:nvGrpSpPr>
          <p:cNvPr id="30" name="组合 29"/>
          <p:cNvGrpSpPr/>
          <p:nvPr/>
        </p:nvGrpSpPr>
        <p:grpSpPr>
          <a:xfrm>
            <a:off x="775975" y="2070712"/>
            <a:ext cx="3023499" cy="1957116"/>
            <a:chOff x="1046830" y="1973301"/>
            <a:chExt cx="3023499" cy="1957116"/>
          </a:xfrm>
        </p:grpSpPr>
        <p:sp>
          <p:nvSpPr>
            <p:cNvPr id="28" name="TextBox 76"/>
            <p:cNvSpPr txBox="1"/>
            <p:nvPr/>
          </p:nvSpPr>
          <p:spPr>
            <a:xfrm>
              <a:off x="2907326" y="1973301"/>
              <a:ext cx="1163003"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Zernike</a:t>
              </a:r>
              <a:r>
                <a:rPr lang="zh-CN" altLang="en-US" dirty="0"/>
                <a:t>矩</a:t>
              </a:r>
            </a:p>
          </p:txBody>
        </p:sp>
        <p:sp>
          <p:nvSpPr>
            <p:cNvPr id="29" name="矩形 28"/>
            <p:cNvSpPr/>
            <p:nvPr/>
          </p:nvSpPr>
          <p:spPr>
            <a:xfrm>
              <a:off x="1046830" y="2306515"/>
              <a:ext cx="2865891" cy="1623902"/>
            </a:xfrm>
            <a:prstGeom prst="rect">
              <a:avLst/>
            </a:prstGeom>
          </p:spPr>
          <p:txBody>
            <a:bodyPr wrap="square" lIns="91436" tIns="45718" rIns="91436" bIns="45718">
              <a:spAutoFit/>
            </a:bodyPr>
            <a:lstStyle/>
            <a:p>
              <a:pPr>
                <a:lnSpc>
                  <a:spcPct val="150000"/>
                </a:lnSpc>
              </a:pPr>
              <a:r>
                <a:rPr lang="en" altLang="zh-CN" dirty="0"/>
                <a:t>Zernike </a:t>
              </a:r>
              <a:r>
                <a:rPr lang="zh-CN" altLang="en-US" dirty="0"/>
                <a:t>矩是一个正交矩，是根据 </a:t>
              </a:r>
              <a:r>
                <a:rPr lang="en" altLang="zh-CN" dirty="0"/>
                <a:t>Zernike </a:t>
              </a:r>
              <a:r>
                <a:rPr lang="zh-CN" altLang="en-US" dirty="0"/>
                <a:t>多种式正交化的运算函数。 </a:t>
              </a:r>
              <a:endParaRPr lang="zh-CN" altLang="en-US" sz="1400" dirty="0"/>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775974" y="4353543"/>
            <a:ext cx="3359616" cy="2372614"/>
            <a:chOff x="1046830" y="1973301"/>
            <a:chExt cx="3359616" cy="2372614"/>
          </a:xfrm>
        </p:grpSpPr>
        <p:sp>
          <p:nvSpPr>
            <p:cNvPr id="32" name="TextBox 76"/>
            <p:cNvSpPr txBox="1"/>
            <p:nvPr/>
          </p:nvSpPr>
          <p:spPr>
            <a:xfrm>
              <a:off x="2907326" y="1973301"/>
              <a:ext cx="1499120"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D2</a:t>
              </a:r>
              <a:r>
                <a:rPr lang="zh-CN" altLang="en-US" dirty="0"/>
                <a:t>形状描述符</a:t>
              </a:r>
            </a:p>
          </p:txBody>
        </p:sp>
        <p:sp>
          <p:nvSpPr>
            <p:cNvPr id="33" name="矩形 32"/>
            <p:cNvSpPr/>
            <p:nvPr/>
          </p:nvSpPr>
          <p:spPr>
            <a:xfrm>
              <a:off x="1046830" y="2306515"/>
              <a:ext cx="2865891" cy="2039400"/>
            </a:xfrm>
            <a:prstGeom prst="rect">
              <a:avLst/>
            </a:prstGeom>
          </p:spPr>
          <p:txBody>
            <a:bodyPr wrap="square" lIns="91436" tIns="45718" rIns="91436" bIns="45718">
              <a:spAutoFit/>
            </a:bodyPr>
            <a:lstStyle/>
            <a:p>
              <a:pPr>
                <a:lnSpc>
                  <a:spcPct val="150000"/>
                </a:lnSpc>
              </a:pPr>
              <a:r>
                <a:rPr lang="zh-CN" altLang="en-US" dirty="0"/>
                <a:t>在实验模型表层选用随意两点相互连接，两点相互之间有效实际 距离的几率分散组成 </a:t>
              </a:r>
              <a:r>
                <a:rPr lang="en" altLang="zh-CN" dirty="0"/>
                <a:t>D2 </a:t>
              </a:r>
              <a:r>
                <a:rPr lang="zh-CN" altLang="en-US" dirty="0"/>
                <a:t>具体形状特点。 </a:t>
              </a:r>
              <a:endParaRPr lang="zh-CN" altLang="en-US" sz="1400" dirty="0"/>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8550135" y="2088965"/>
            <a:ext cx="2865891" cy="2049043"/>
            <a:chOff x="1046830" y="2011794"/>
            <a:chExt cx="2865891" cy="2049043"/>
          </a:xfrm>
        </p:grpSpPr>
        <p:sp>
          <p:nvSpPr>
            <p:cNvPr id="35" name="TextBox 76"/>
            <p:cNvSpPr txBox="1"/>
            <p:nvPr/>
          </p:nvSpPr>
          <p:spPr>
            <a:xfrm>
              <a:off x="1046830" y="2011794"/>
              <a:ext cx="1536695"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Fourier</a:t>
              </a:r>
              <a:r>
                <a:rPr lang="zh-CN" altLang="en-US" dirty="0"/>
                <a:t>描述符</a:t>
              </a:r>
            </a:p>
          </p:txBody>
        </p:sp>
        <p:sp>
          <p:nvSpPr>
            <p:cNvPr id="36" name="矩形 35"/>
            <p:cNvSpPr/>
            <p:nvPr/>
          </p:nvSpPr>
          <p:spPr>
            <a:xfrm>
              <a:off x="1046830" y="2306515"/>
              <a:ext cx="2865891" cy="1754322"/>
            </a:xfrm>
            <a:prstGeom prst="rect">
              <a:avLst/>
            </a:prstGeom>
          </p:spPr>
          <p:txBody>
            <a:bodyPr wrap="square" lIns="91436" tIns="45718" rIns="91436" bIns="45718">
              <a:spAutoFit/>
            </a:bodyPr>
            <a:lstStyle/>
            <a:p>
              <a:r>
                <a:rPr lang="zh-CN" altLang="en-US" dirty="0"/>
                <a:t>傅里叶形状描述符基本思想是用物体边界的傅里叶变换作为形状描述， 利用区域边界的封闭性和周期性，将二维问题转化为一维问题。 </a:t>
              </a:r>
              <a:endParaRPr lang="zh-CN" altLang="en-US" sz="1400" dirty="0"/>
            </a:p>
          </p:txBody>
        </p:sp>
      </p:grpSp>
      <p:grpSp>
        <p:nvGrpSpPr>
          <p:cNvPr id="37" name="组合 36"/>
          <p:cNvGrpSpPr/>
          <p:nvPr/>
        </p:nvGrpSpPr>
        <p:grpSpPr>
          <a:xfrm>
            <a:off x="8550135" y="4396670"/>
            <a:ext cx="2865891" cy="1772044"/>
            <a:chOff x="1046830" y="2011794"/>
            <a:chExt cx="2865891" cy="1772044"/>
          </a:xfrm>
        </p:grpSpPr>
        <p:sp>
          <p:nvSpPr>
            <p:cNvPr id="38" name="TextBox 76"/>
            <p:cNvSpPr txBox="1"/>
            <p:nvPr/>
          </p:nvSpPr>
          <p:spPr>
            <a:xfrm>
              <a:off x="1046830" y="2011794"/>
              <a:ext cx="1210580"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集成描述符</a:t>
              </a:r>
            </a:p>
          </p:txBody>
        </p:sp>
        <p:sp>
          <p:nvSpPr>
            <p:cNvPr id="39" name="矩形 38"/>
            <p:cNvSpPr/>
            <p:nvPr/>
          </p:nvSpPr>
          <p:spPr>
            <a:xfrm>
              <a:off x="1046830" y="2306515"/>
              <a:ext cx="2865891" cy="1477323"/>
            </a:xfrm>
            <a:prstGeom prst="rect">
              <a:avLst/>
            </a:prstGeom>
          </p:spPr>
          <p:txBody>
            <a:bodyPr wrap="square" lIns="91436" tIns="45718" rIns="91436" bIns="45718">
              <a:spAutoFit/>
            </a:bodyPr>
            <a:lstStyle/>
            <a:p>
              <a:r>
                <a:rPr lang="zh-CN" altLang="en-US" dirty="0"/>
                <a:t>局 视图描述符和二维形状分布的基础上进行一定权重的集成，得到一个能更 好地表示二维视图特征的描述符。 </a:t>
              </a:r>
              <a:endParaRPr lang="zh-CN" altLang="en-US" sz="1400" dirty="0"/>
            </a:p>
          </p:txBody>
        </p:sp>
      </p:grpSp>
      <p:grpSp>
        <p:nvGrpSpPr>
          <p:cNvPr id="2" name="组合 1"/>
          <p:cNvGrpSpPr/>
          <p:nvPr/>
        </p:nvGrpSpPr>
        <p:grpSpPr>
          <a:xfrm>
            <a:off x="-254000" y="201683"/>
            <a:ext cx="898070" cy="523220"/>
            <a:chOff x="-254000" y="201683"/>
            <a:chExt cx="898070" cy="523220"/>
          </a:xfrm>
        </p:grpSpPr>
        <p:sp>
          <p:nvSpPr>
            <p:cNvPr id="42" name="圆角矩形 41"/>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44" name="文本框 43"/>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理论框架</a:t>
            </a:r>
          </a:p>
        </p:txBody>
      </p:sp>
      <p:grpSp>
        <p:nvGrpSpPr>
          <p:cNvPr id="7" name="组合 6"/>
          <p:cNvGrpSpPr/>
          <p:nvPr/>
        </p:nvGrpSpPr>
        <p:grpSpPr>
          <a:xfrm>
            <a:off x="2584397" y="217491"/>
            <a:ext cx="10096500" cy="439541"/>
            <a:chOff x="2584397" y="217491"/>
            <a:chExt cx="10096500" cy="439541"/>
          </a:xfrm>
        </p:grpSpPr>
        <p:sp>
          <p:nvSpPr>
            <p:cNvPr id="41" name="圆角矩形 40"/>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2626249" y="243297"/>
              <a:ext cx="1941677"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FRAMWORK</a:t>
              </a:r>
            </a:p>
          </p:txBody>
        </p:sp>
      </p:grpSp>
      <p:grpSp>
        <p:nvGrpSpPr>
          <p:cNvPr id="20" name="组合 19"/>
          <p:cNvGrpSpPr/>
          <p:nvPr/>
        </p:nvGrpSpPr>
        <p:grpSpPr>
          <a:xfrm>
            <a:off x="4566862" y="2142576"/>
            <a:ext cx="1398111" cy="1398111"/>
            <a:chOff x="4566862" y="2142576"/>
            <a:chExt cx="1398111" cy="1398111"/>
          </a:xfrm>
        </p:grpSpPr>
        <p:sp>
          <p:nvSpPr>
            <p:cNvPr id="12" name="圆角矩形 11"/>
            <p:cNvSpPr/>
            <p:nvPr/>
          </p:nvSpPr>
          <p:spPr>
            <a:xfrm>
              <a:off x="4566862" y="2142576"/>
              <a:ext cx="1398111" cy="1398111"/>
            </a:xfrm>
            <a:prstGeom prst="round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schemeClr val="bg1"/>
                </a:solidFill>
              </a:endParaRPr>
            </a:p>
          </p:txBody>
        </p:sp>
        <p:sp>
          <p:nvSpPr>
            <p:cNvPr id="16" name="矩形 15"/>
            <p:cNvSpPr/>
            <p:nvPr/>
          </p:nvSpPr>
          <p:spPr>
            <a:xfrm>
              <a:off x="4977322" y="2474002"/>
              <a:ext cx="5636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spcBef>
                  <a:spcPct val="0"/>
                </a:spcBef>
                <a:spcAft>
                  <a:spcPct val="0"/>
                </a:spcAft>
              </a:pP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nvGrpSpPr>
            <p:cNvPr id="3" name="Group 4"/>
            <p:cNvGrpSpPr>
              <a:grpSpLocks noChangeAspect="1"/>
            </p:cNvGrpSpPr>
            <p:nvPr/>
          </p:nvGrpSpPr>
          <p:grpSpPr bwMode="auto">
            <a:xfrm>
              <a:off x="4989045" y="2567883"/>
              <a:ext cx="552450" cy="552450"/>
              <a:chOff x="3666" y="1986"/>
              <a:chExt cx="348" cy="348"/>
            </a:xfrm>
          </p:grpSpPr>
          <p:sp>
            <p:nvSpPr>
              <p:cNvPr id="4" name="AutoShape 3"/>
              <p:cNvSpPr>
                <a:spLocks noChangeAspect="1" noChangeArrowheads="1" noTextEdit="1"/>
              </p:cNvSpPr>
              <p:nvPr/>
            </p:nvSpPr>
            <p:spPr bwMode="auto">
              <a:xfrm>
                <a:off x="3666" y="1986"/>
                <a:ext cx="34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 name="Freeform 5"/>
              <p:cNvSpPr/>
              <p:nvPr/>
            </p:nvSpPr>
            <p:spPr bwMode="auto">
              <a:xfrm>
                <a:off x="3768" y="1984"/>
                <a:ext cx="145" cy="217"/>
              </a:xfrm>
              <a:custGeom>
                <a:avLst/>
                <a:gdLst>
                  <a:gd name="T0" fmla="*/ 101 w 145"/>
                  <a:gd name="T1" fmla="*/ 130 h 217"/>
                  <a:gd name="T2" fmla="*/ 101 w 145"/>
                  <a:gd name="T3" fmla="*/ 0 h 217"/>
                  <a:gd name="T4" fmla="*/ 43 w 145"/>
                  <a:gd name="T5" fmla="*/ 0 h 217"/>
                  <a:gd name="T6" fmla="*/ 43 w 145"/>
                  <a:gd name="T7" fmla="*/ 130 h 217"/>
                  <a:gd name="T8" fmla="*/ 0 w 145"/>
                  <a:gd name="T9" fmla="*/ 130 h 217"/>
                  <a:gd name="T10" fmla="*/ 72 w 145"/>
                  <a:gd name="T11" fmla="*/ 217 h 217"/>
                  <a:gd name="T12" fmla="*/ 145 w 145"/>
                  <a:gd name="T13" fmla="*/ 130 h 217"/>
                  <a:gd name="T14" fmla="*/ 101 w 145"/>
                  <a:gd name="T15" fmla="*/ 13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17">
                    <a:moveTo>
                      <a:pt x="101" y="130"/>
                    </a:moveTo>
                    <a:lnTo>
                      <a:pt x="101" y="0"/>
                    </a:lnTo>
                    <a:lnTo>
                      <a:pt x="43" y="0"/>
                    </a:lnTo>
                    <a:lnTo>
                      <a:pt x="43" y="130"/>
                    </a:lnTo>
                    <a:lnTo>
                      <a:pt x="0" y="130"/>
                    </a:lnTo>
                    <a:lnTo>
                      <a:pt x="72" y="217"/>
                    </a:lnTo>
                    <a:lnTo>
                      <a:pt x="145" y="130"/>
                    </a:lnTo>
                    <a:lnTo>
                      <a:pt x="101" y="13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p:nvPr/>
            </p:nvSpPr>
            <p:spPr bwMode="auto">
              <a:xfrm>
                <a:off x="3666" y="2013"/>
                <a:ext cx="348" cy="319"/>
              </a:xfrm>
              <a:custGeom>
                <a:avLst/>
                <a:gdLst>
                  <a:gd name="T0" fmla="*/ 271 w 348"/>
                  <a:gd name="T1" fmla="*/ 0 h 319"/>
                  <a:gd name="T2" fmla="*/ 232 w 348"/>
                  <a:gd name="T3" fmla="*/ 0 h 319"/>
                  <a:gd name="T4" fmla="*/ 232 w 348"/>
                  <a:gd name="T5" fmla="*/ 29 h 319"/>
                  <a:gd name="T6" fmla="*/ 251 w 348"/>
                  <a:gd name="T7" fmla="*/ 29 h 319"/>
                  <a:gd name="T8" fmla="*/ 317 w 348"/>
                  <a:gd name="T9" fmla="*/ 174 h 319"/>
                  <a:gd name="T10" fmla="*/ 239 w 348"/>
                  <a:gd name="T11" fmla="*/ 174 h 319"/>
                  <a:gd name="T12" fmla="*/ 210 w 348"/>
                  <a:gd name="T13" fmla="*/ 217 h 319"/>
                  <a:gd name="T14" fmla="*/ 138 w 348"/>
                  <a:gd name="T15" fmla="*/ 217 h 319"/>
                  <a:gd name="T16" fmla="*/ 109 w 348"/>
                  <a:gd name="T17" fmla="*/ 174 h 319"/>
                  <a:gd name="T18" fmla="*/ 31 w 348"/>
                  <a:gd name="T19" fmla="*/ 174 h 319"/>
                  <a:gd name="T20" fmla="*/ 97 w 348"/>
                  <a:gd name="T21" fmla="*/ 29 h 319"/>
                  <a:gd name="T22" fmla="*/ 116 w 348"/>
                  <a:gd name="T23" fmla="*/ 29 h 319"/>
                  <a:gd name="T24" fmla="*/ 116 w 348"/>
                  <a:gd name="T25" fmla="*/ 0 h 319"/>
                  <a:gd name="T26" fmla="*/ 77 w 348"/>
                  <a:gd name="T27" fmla="*/ 0 h 319"/>
                  <a:gd name="T28" fmla="*/ 0 w 348"/>
                  <a:gd name="T29" fmla="*/ 171 h 319"/>
                  <a:gd name="T30" fmla="*/ 0 w 348"/>
                  <a:gd name="T31" fmla="*/ 319 h 319"/>
                  <a:gd name="T32" fmla="*/ 348 w 348"/>
                  <a:gd name="T33" fmla="*/ 319 h 319"/>
                  <a:gd name="T34" fmla="*/ 348 w 348"/>
                  <a:gd name="T35" fmla="*/ 171 h 319"/>
                  <a:gd name="T36" fmla="*/ 271 w 348"/>
                  <a:gd name="T3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8" h="319">
                    <a:moveTo>
                      <a:pt x="271" y="0"/>
                    </a:moveTo>
                    <a:lnTo>
                      <a:pt x="232" y="0"/>
                    </a:lnTo>
                    <a:lnTo>
                      <a:pt x="232" y="29"/>
                    </a:lnTo>
                    <a:lnTo>
                      <a:pt x="251" y="29"/>
                    </a:lnTo>
                    <a:lnTo>
                      <a:pt x="317" y="174"/>
                    </a:lnTo>
                    <a:lnTo>
                      <a:pt x="239" y="174"/>
                    </a:lnTo>
                    <a:lnTo>
                      <a:pt x="210" y="217"/>
                    </a:lnTo>
                    <a:lnTo>
                      <a:pt x="138" y="217"/>
                    </a:lnTo>
                    <a:lnTo>
                      <a:pt x="109" y="174"/>
                    </a:lnTo>
                    <a:lnTo>
                      <a:pt x="31" y="174"/>
                    </a:lnTo>
                    <a:lnTo>
                      <a:pt x="97" y="29"/>
                    </a:lnTo>
                    <a:lnTo>
                      <a:pt x="116" y="29"/>
                    </a:lnTo>
                    <a:lnTo>
                      <a:pt x="116" y="0"/>
                    </a:lnTo>
                    <a:lnTo>
                      <a:pt x="77" y="0"/>
                    </a:lnTo>
                    <a:lnTo>
                      <a:pt x="0" y="171"/>
                    </a:lnTo>
                    <a:lnTo>
                      <a:pt x="0" y="319"/>
                    </a:lnTo>
                    <a:lnTo>
                      <a:pt x="348" y="319"/>
                    </a:lnTo>
                    <a:lnTo>
                      <a:pt x="348" y="171"/>
                    </a:lnTo>
                    <a:lnTo>
                      <a:pt x="27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4" name="组合 23"/>
          <p:cNvGrpSpPr/>
          <p:nvPr/>
        </p:nvGrpSpPr>
        <p:grpSpPr>
          <a:xfrm>
            <a:off x="6291820" y="2142576"/>
            <a:ext cx="1398111" cy="1398111"/>
            <a:chOff x="6291820" y="2142576"/>
            <a:chExt cx="1398111" cy="1398111"/>
          </a:xfrm>
        </p:grpSpPr>
        <p:sp>
          <p:nvSpPr>
            <p:cNvPr id="13" name="圆角矩形 12"/>
            <p:cNvSpPr/>
            <p:nvPr/>
          </p:nvSpPr>
          <p:spPr>
            <a:xfrm>
              <a:off x="6291820" y="2142576"/>
              <a:ext cx="1398111" cy="139811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2400">
                <a:solidFill>
                  <a:schemeClr val="bg1"/>
                </a:solidFill>
                <a:latin typeface="微软雅黑" panose="020B0503020204020204" pitchFamily="34" charset="-122"/>
                <a:ea typeface="微软雅黑" panose="020B0503020204020204" pitchFamily="34" charset="-122"/>
              </a:endParaRPr>
            </a:p>
          </p:txBody>
        </p:sp>
        <p:grpSp>
          <p:nvGrpSpPr>
            <p:cNvPr id="8" name="Group 9"/>
            <p:cNvGrpSpPr>
              <a:grpSpLocks noChangeAspect="1"/>
            </p:cNvGrpSpPr>
            <p:nvPr/>
          </p:nvGrpSpPr>
          <p:grpSpPr bwMode="auto">
            <a:xfrm>
              <a:off x="6694950" y="2673462"/>
              <a:ext cx="516495" cy="380979"/>
              <a:chOff x="3638" y="2011"/>
              <a:chExt cx="404" cy="298"/>
            </a:xfrm>
          </p:grpSpPr>
          <p:sp>
            <p:nvSpPr>
              <p:cNvPr id="9" name="AutoShape 8"/>
              <p:cNvSpPr>
                <a:spLocks noChangeAspect="1" noChangeArrowheads="1" noTextEdit="1"/>
              </p:cNvSpPr>
              <p:nvPr/>
            </p:nvSpPr>
            <p:spPr bwMode="auto">
              <a:xfrm>
                <a:off x="3638" y="2011"/>
                <a:ext cx="40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Oval 10"/>
              <p:cNvSpPr>
                <a:spLocks noChangeArrowheads="1"/>
              </p:cNvSpPr>
              <p:nvPr/>
            </p:nvSpPr>
            <p:spPr bwMode="auto">
              <a:xfrm>
                <a:off x="3662" y="2043"/>
                <a:ext cx="99" cy="10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a:spLocks noEditPoints="1"/>
              </p:cNvSpPr>
              <p:nvPr/>
            </p:nvSpPr>
            <p:spPr bwMode="auto">
              <a:xfrm>
                <a:off x="3809" y="2011"/>
                <a:ext cx="231" cy="296"/>
              </a:xfrm>
              <a:custGeom>
                <a:avLst/>
                <a:gdLst>
                  <a:gd name="T0" fmla="*/ 0 w 231"/>
                  <a:gd name="T1" fmla="*/ 0 h 296"/>
                  <a:gd name="T2" fmla="*/ 0 w 231"/>
                  <a:gd name="T3" fmla="*/ 296 h 296"/>
                  <a:gd name="T4" fmla="*/ 231 w 231"/>
                  <a:gd name="T5" fmla="*/ 296 h 296"/>
                  <a:gd name="T6" fmla="*/ 231 w 231"/>
                  <a:gd name="T7" fmla="*/ 0 h 296"/>
                  <a:gd name="T8" fmla="*/ 0 w 231"/>
                  <a:gd name="T9" fmla="*/ 0 h 296"/>
                  <a:gd name="T10" fmla="*/ 211 w 231"/>
                  <a:gd name="T11" fmla="*/ 264 h 296"/>
                  <a:gd name="T12" fmla="*/ 19 w 231"/>
                  <a:gd name="T13" fmla="*/ 264 h 296"/>
                  <a:gd name="T14" fmla="*/ 19 w 231"/>
                  <a:gd name="T15" fmla="*/ 233 h 296"/>
                  <a:gd name="T16" fmla="*/ 211 w 231"/>
                  <a:gd name="T17" fmla="*/ 233 h 296"/>
                  <a:gd name="T18" fmla="*/ 211 w 231"/>
                  <a:gd name="T19" fmla="*/ 264 h 296"/>
                  <a:gd name="T20" fmla="*/ 211 w 231"/>
                  <a:gd name="T21" fmla="*/ 199 h 296"/>
                  <a:gd name="T22" fmla="*/ 19 w 231"/>
                  <a:gd name="T23" fmla="*/ 199 h 296"/>
                  <a:gd name="T24" fmla="*/ 19 w 231"/>
                  <a:gd name="T25" fmla="*/ 165 h 296"/>
                  <a:gd name="T26" fmla="*/ 211 w 231"/>
                  <a:gd name="T27" fmla="*/ 165 h 296"/>
                  <a:gd name="T28" fmla="*/ 211 w 231"/>
                  <a:gd name="T29" fmla="*/ 199 h 296"/>
                  <a:gd name="T30" fmla="*/ 211 w 231"/>
                  <a:gd name="T31" fmla="*/ 131 h 296"/>
                  <a:gd name="T32" fmla="*/ 19 w 231"/>
                  <a:gd name="T33" fmla="*/ 131 h 296"/>
                  <a:gd name="T34" fmla="*/ 19 w 231"/>
                  <a:gd name="T35" fmla="*/ 97 h 296"/>
                  <a:gd name="T36" fmla="*/ 211 w 231"/>
                  <a:gd name="T37" fmla="*/ 97 h 296"/>
                  <a:gd name="T38" fmla="*/ 211 w 231"/>
                  <a:gd name="T39" fmla="*/ 131 h 296"/>
                  <a:gd name="T40" fmla="*/ 211 w 231"/>
                  <a:gd name="T41" fmla="*/ 63 h 296"/>
                  <a:gd name="T42" fmla="*/ 19 w 231"/>
                  <a:gd name="T43" fmla="*/ 63 h 296"/>
                  <a:gd name="T44" fmla="*/ 19 w 231"/>
                  <a:gd name="T45" fmla="*/ 32 h 296"/>
                  <a:gd name="T46" fmla="*/ 211 w 231"/>
                  <a:gd name="T47" fmla="*/ 32 h 296"/>
                  <a:gd name="T48" fmla="*/ 211 w 231"/>
                  <a:gd name="T49" fmla="*/ 6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1" h="296">
                    <a:moveTo>
                      <a:pt x="0" y="0"/>
                    </a:moveTo>
                    <a:lnTo>
                      <a:pt x="0" y="296"/>
                    </a:lnTo>
                    <a:lnTo>
                      <a:pt x="231" y="296"/>
                    </a:lnTo>
                    <a:lnTo>
                      <a:pt x="231" y="0"/>
                    </a:lnTo>
                    <a:lnTo>
                      <a:pt x="0" y="0"/>
                    </a:lnTo>
                    <a:close/>
                    <a:moveTo>
                      <a:pt x="211" y="264"/>
                    </a:moveTo>
                    <a:lnTo>
                      <a:pt x="19" y="264"/>
                    </a:lnTo>
                    <a:lnTo>
                      <a:pt x="19" y="233"/>
                    </a:lnTo>
                    <a:lnTo>
                      <a:pt x="211" y="233"/>
                    </a:lnTo>
                    <a:lnTo>
                      <a:pt x="211" y="264"/>
                    </a:lnTo>
                    <a:close/>
                    <a:moveTo>
                      <a:pt x="211" y="199"/>
                    </a:moveTo>
                    <a:lnTo>
                      <a:pt x="19" y="199"/>
                    </a:lnTo>
                    <a:lnTo>
                      <a:pt x="19" y="165"/>
                    </a:lnTo>
                    <a:lnTo>
                      <a:pt x="211" y="165"/>
                    </a:lnTo>
                    <a:lnTo>
                      <a:pt x="211" y="199"/>
                    </a:lnTo>
                    <a:close/>
                    <a:moveTo>
                      <a:pt x="211" y="131"/>
                    </a:moveTo>
                    <a:lnTo>
                      <a:pt x="19" y="131"/>
                    </a:lnTo>
                    <a:lnTo>
                      <a:pt x="19" y="97"/>
                    </a:lnTo>
                    <a:lnTo>
                      <a:pt x="211" y="97"/>
                    </a:lnTo>
                    <a:lnTo>
                      <a:pt x="211" y="131"/>
                    </a:lnTo>
                    <a:close/>
                    <a:moveTo>
                      <a:pt x="211" y="63"/>
                    </a:moveTo>
                    <a:lnTo>
                      <a:pt x="19" y="63"/>
                    </a:lnTo>
                    <a:lnTo>
                      <a:pt x="19" y="32"/>
                    </a:lnTo>
                    <a:lnTo>
                      <a:pt x="211" y="32"/>
                    </a:lnTo>
                    <a:lnTo>
                      <a:pt x="211" y="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3640" y="2159"/>
                <a:ext cx="142" cy="123"/>
              </a:xfrm>
              <a:custGeom>
                <a:avLst/>
                <a:gdLst>
                  <a:gd name="T0" fmla="*/ 59 w 59"/>
                  <a:gd name="T1" fmla="*/ 51 h 51"/>
                  <a:gd name="T2" fmla="*/ 59 w 59"/>
                  <a:gd name="T3" fmla="*/ 29 h 51"/>
                  <a:gd name="T4" fmla="*/ 29 w 59"/>
                  <a:gd name="T5" fmla="*/ 0 h 51"/>
                  <a:gd name="T6" fmla="*/ 0 w 59"/>
                  <a:gd name="T7" fmla="*/ 29 h 51"/>
                  <a:gd name="T8" fmla="*/ 0 w 59"/>
                  <a:gd name="T9" fmla="*/ 51 h 51"/>
                  <a:gd name="T10" fmla="*/ 59 w 59"/>
                  <a:gd name="T11" fmla="*/ 51 h 51"/>
                </a:gdLst>
                <a:ahLst/>
                <a:cxnLst>
                  <a:cxn ang="0">
                    <a:pos x="T0" y="T1"/>
                  </a:cxn>
                  <a:cxn ang="0">
                    <a:pos x="T2" y="T3"/>
                  </a:cxn>
                  <a:cxn ang="0">
                    <a:pos x="T4" y="T5"/>
                  </a:cxn>
                  <a:cxn ang="0">
                    <a:pos x="T6" y="T7"/>
                  </a:cxn>
                  <a:cxn ang="0">
                    <a:pos x="T8" y="T9"/>
                  </a:cxn>
                  <a:cxn ang="0">
                    <a:pos x="T10" y="T11"/>
                  </a:cxn>
                </a:cxnLst>
                <a:rect l="0" t="0" r="r" b="b"/>
                <a:pathLst>
                  <a:path w="59" h="51">
                    <a:moveTo>
                      <a:pt x="59" y="51"/>
                    </a:moveTo>
                    <a:cubicBezTo>
                      <a:pt x="59" y="29"/>
                      <a:pt x="59" y="29"/>
                      <a:pt x="59" y="29"/>
                    </a:cubicBezTo>
                    <a:cubicBezTo>
                      <a:pt x="59" y="13"/>
                      <a:pt x="45" y="0"/>
                      <a:pt x="29" y="0"/>
                    </a:cubicBezTo>
                    <a:cubicBezTo>
                      <a:pt x="13" y="0"/>
                      <a:pt x="0" y="13"/>
                      <a:pt x="0" y="29"/>
                    </a:cubicBezTo>
                    <a:cubicBezTo>
                      <a:pt x="0" y="51"/>
                      <a:pt x="0" y="51"/>
                      <a:pt x="0" y="51"/>
                    </a:cubicBezTo>
                    <a:lnTo>
                      <a:pt x="59" y="5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7" name="组合 46"/>
          <p:cNvGrpSpPr/>
          <p:nvPr/>
        </p:nvGrpSpPr>
        <p:grpSpPr>
          <a:xfrm>
            <a:off x="4566862" y="3823388"/>
            <a:ext cx="1398111" cy="1398111"/>
            <a:chOff x="4566862" y="3823388"/>
            <a:chExt cx="1398111" cy="1398111"/>
          </a:xfrm>
        </p:grpSpPr>
        <p:sp>
          <p:nvSpPr>
            <p:cNvPr id="15" name="圆角矩形 14"/>
            <p:cNvSpPr/>
            <p:nvPr/>
          </p:nvSpPr>
          <p:spPr>
            <a:xfrm>
              <a:off x="4566862" y="3823388"/>
              <a:ext cx="1398111" cy="1398111"/>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2400">
                <a:solidFill>
                  <a:schemeClr val="bg1"/>
                </a:solidFill>
                <a:latin typeface="微软雅黑" panose="020B0503020204020204" pitchFamily="34" charset="-122"/>
                <a:ea typeface="微软雅黑" panose="020B0503020204020204" pitchFamily="34" charset="-122"/>
              </a:endParaRPr>
            </a:p>
          </p:txBody>
        </p:sp>
        <p:grpSp>
          <p:nvGrpSpPr>
            <p:cNvPr id="21" name="Group 15"/>
            <p:cNvGrpSpPr>
              <a:grpSpLocks noChangeAspect="1"/>
            </p:cNvGrpSpPr>
            <p:nvPr/>
          </p:nvGrpSpPr>
          <p:grpSpPr bwMode="auto">
            <a:xfrm>
              <a:off x="4984018" y="4244969"/>
              <a:ext cx="550289" cy="550289"/>
              <a:chOff x="3631" y="1951"/>
              <a:chExt cx="418" cy="418"/>
            </a:xfrm>
          </p:grpSpPr>
          <p:sp>
            <p:nvSpPr>
              <p:cNvPr id="22" name="AutoShape 14"/>
              <p:cNvSpPr>
                <a:spLocks noChangeAspect="1" noChangeArrowheads="1" noTextEdit="1"/>
              </p:cNvSpPr>
              <p:nvPr/>
            </p:nvSpPr>
            <p:spPr bwMode="auto">
              <a:xfrm>
                <a:off x="3631" y="1951"/>
                <a:ext cx="41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Freeform 16"/>
              <p:cNvSpPr>
                <a:spLocks noEditPoints="1"/>
              </p:cNvSpPr>
              <p:nvPr/>
            </p:nvSpPr>
            <p:spPr bwMode="auto">
              <a:xfrm>
                <a:off x="3631" y="1954"/>
                <a:ext cx="418" cy="417"/>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8" name="组合 47"/>
          <p:cNvGrpSpPr/>
          <p:nvPr/>
        </p:nvGrpSpPr>
        <p:grpSpPr>
          <a:xfrm>
            <a:off x="6291820" y="3809037"/>
            <a:ext cx="1398111" cy="1398111"/>
            <a:chOff x="6291820" y="3809037"/>
            <a:chExt cx="1398111" cy="1398111"/>
          </a:xfrm>
        </p:grpSpPr>
        <p:sp>
          <p:nvSpPr>
            <p:cNvPr id="14" name="圆角矩形 13"/>
            <p:cNvSpPr/>
            <p:nvPr/>
          </p:nvSpPr>
          <p:spPr>
            <a:xfrm>
              <a:off x="6291820" y="3809037"/>
              <a:ext cx="1398111" cy="1398111"/>
            </a:xfrm>
            <a:prstGeom prst="roundRect">
              <a:avLst/>
            </a:prstGeom>
            <a:solidFill>
              <a:srgbClr val="0035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schemeClr val="bg1"/>
                </a:solidFill>
              </a:endParaRPr>
            </a:p>
          </p:txBody>
        </p:sp>
        <p:grpSp>
          <p:nvGrpSpPr>
            <p:cNvPr id="25" name="Group 19"/>
            <p:cNvGrpSpPr>
              <a:grpSpLocks noChangeAspect="1"/>
            </p:cNvGrpSpPr>
            <p:nvPr/>
          </p:nvGrpSpPr>
          <p:grpSpPr bwMode="auto">
            <a:xfrm>
              <a:off x="6706647" y="4307866"/>
              <a:ext cx="568456" cy="424302"/>
              <a:chOff x="3631" y="2004"/>
              <a:chExt cx="418" cy="312"/>
            </a:xfrm>
          </p:grpSpPr>
          <p:sp>
            <p:nvSpPr>
              <p:cNvPr id="26" name="AutoShape 18"/>
              <p:cNvSpPr>
                <a:spLocks noChangeAspect="1" noChangeArrowheads="1" noTextEdit="1"/>
              </p:cNvSpPr>
              <p:nvPr/>
            </p:nvSpPr>
            <p:spPr bwMode="auto">
              <a:xfrm>
                <a:off x="3631" y="2004"/>
                <a:ext cx="41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20"/>
              <p:cNvSpPr>
                <a:spLocks noEditPoints="1"/>
              </p:cNvSpPr>
              <p:nvPr/>
            </p:nvSpPr>
            <p:spPr bwMode="auto">
              <a:xfrm>
                <a:off x="3628" y="2002"/>
                <a:ext cx="419" cy="314"/>
              </a:xfrm>
              <a:custGeom>
                <a:avLst/>
                <a:gdLst>
                  <a:gd name="T0" fmla="*/ 160 w 174"/>
                  <a:gd name="T1" fmla="*/ 97 h 130"/>
                  <a:gd name="T2" fmla="*/ 14 w 174"/>
                  <a:gd name="T3" fmla="*/ 97 h 130"/>
                  <a:gd name="T4" fmla="*/ 3 w 174"/>
                  <a:gd name="T5" fmla="*/ 118 h 130"/>
                  <a:gd name="T6" fmla="*/ 171 w 174"/>
                  <a:gd name="T7" fmla="*/ 118 h 130"/>
                  <a:gd name="T8" fmla="*/ 160 w 174"/>
                  <a:gd name="T9" fmla="*/ 97 h 130"/>
                  <a:gd name="T10" fmla="*/ 69 w 174"/>
                  <a:gd name="T11" fmla="*/ 113 h 130"/>
                  <a:gd name="T12" fmla="*/ 73 w 174"/>
                  <a:gd name="T13" fmla="*/ 105 h 130"/>
                  <a:gd name="T14" fmla="*/ 101 w 174"/>
                  <a:gd name="T15" fmla="*/ 105 h 130"/>
                  <a:gd name="T16" fmla="*/ 105 w 174"/>
                  <a:gd name="T17" fmla="*/ 113 h 130"/>
                  <a:gd name="T18" fmla="*/ 69 w 174"/>
                  <a:gd name="T19" fmla="*/ 113 h 130"/>
                  <a:gd name="T20" fmla="*/ 157 w 174"/>
                  <a:gd name="T21" fmla="*/ 92 h 130"/>
                  <a:gd name="T22" fmla="*/ 157 w 174"/>
                  <a:gd name="T23" fmla="*/ 92 h 130"/>
                  <a:gd name="T24" fmla="*/ 157 w 174"/>
                  <a:gd name="T25" fmla="*/ 91 h 130"/>
                  <a:gd name="T26" fmla="*/ 157 w 174"/>
                  <a:gd name="T27" fmla="*/ 4 h 130"/>
                  <a:gd name="T28" fmla="*/ 153 w 174"/>
                  <a:gd name="T29" fmla="*/ 0 h 130"/>
                  <a:gd name="T30" fmla="*/ 21 w 174"/>
                  <a:gd name="T31" fmla="*/ 0 h 130"/>
                  <a:gd name="T32" fmla="*/ 17 w 174"/>
                  <a:gd name="T33" fmla="*/ 4 h 130"/>
                  <a:gd name="T34" fmla="*/ 17 w 174"/>
                  <a:gd name="T35" fmla="*/ 91 h 130"/>
                  <a:gd name="T36" fmla="*/ 17 w 174"/>
                  <a:gd name="T37" fmla="*/ 92 h 130"/>
                  <a:gd name="T38" fmla="*/ 17 w 174"/>
                  <a:gd name="T39" fmla="*/ 92 h 130"/>
                  <a:gd name="T40" fmla="*/ 16 w 174"/>
                  <a:gd name="T41" fmla="*/ 92 h 130"/>
                  <a:gd name="T42" fmla="*/ 158 w 174"/>
                  <a:gd name="T43" fmla="*/ 92 h 130"/>
                  <a:gd name="T44" fmla="*/ 157 w 174"/>
                  <a:gd name="T45" fmla="*/ 92 h 130"/>
                  <a:gd name="T46" fmla="*/ 147 w 174"/>
                  <a:gd name="T47" fmla="*/ 85 h 130"/>
                  <a:gd name="T48" fmla="*/ 27 w 174"/>
                  <a:gd name="T49" fmla="*/ 85 h 130"/>
                  <a:gd name="T50" fmla="*/ 27 w 174"/>
                  <a:gd name="T51" fmla="*/ 10 h 130"/>
                  <a:gd name="T52" fmla="*/ 147 w 174"/>
                  <a:gd name="T53" fmla="*/ 10 h 130"/>
                  <a:gd name="T54" fmla="*/ 147 w 174"/>
                  <a:gd name="T55" fmla="*/ 85 h 130"/>
                  <a:gd name="T56" fmla="*/ 173 w 174"/>
                  <a:gd name="T57" fmla="*/ 123 h 130"/>
                  <a:gd name="T58" fmla="*/ 1 w 174"/>
                  <a:gd name="T59" fmla="*/ 123 h 130"/>
                  <a:gd name="T60" fmla="*/ 0 w 174"/>
                  <a:gd name="T61" fmla="*/ 124 h 130"/>
                  <a:gd name="T62" fmla="*/ 4 w 174"/>
                  <a:gd name="T63" fmla="*/ 130 h 130"/>
                  <a:gd name="T64" fmla="*/ 170 w 174"/>
                  <a:gd name="T65" fmla="*/ 130 h 130"/>
                  <a:gd name="T66" fmla="*/ 174 w 174"/>
                  <a:gd name="T67" fmla="*/ 124 h 130"/>
                  <a:gd name="T68" fmla="*/ 173 w 174"/>
                  <a:gd name="T69"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30">
                    <a:moveTo>
                      <a:pt x="160" y="97"/>
                    </a:moveTo>
                    <a:cubicBezTo>
                      <a:pt x="14" y="97"/>
                      <a:pt x="14" y="97"/>
                      <a:pt x="14" y="97"/>
                    </a:cubicBezTo>
                    <a:cubicBezTo>
                      <a:pt x="3" y="118"/>
                      <a:pt x="3" y="118"/>
                      <a:pt x="3" y="118"/>
                    </a:cubicBezTo>
                    <a:cubicBezTo>
                      <a:pt x="171" y="118"/>
                      <a:pt x="171" y="118"/>
                      <a:pt x="171" y="118"/>
                    </a:cubicBezTo>
                    <a:lnTo>
                      <a:pt x="160" y="97"/>
                    </a:lnTo>
                    <a:close/>
                    <a:moveTo>
                      <a:pt x="69" y="113"/>
                    </a:moveTo>
                    <a:cubicBezTo>
                      <a:pt x="73" y="105"/>
                      <a:pt x="73" y="105"/>
                      <a:pt x="73" y="105"/>
                    </a:cubicBezTo>
                    <a:cubicBezTo>
                      <a:pt x="101" y="105"/>
                      <a:pt x="101" y="105"/>
                      <a:pt x="101" y="105"/>
                    </a:cubicBezTo>
                    <a:cubicBezTo>
                      <a:pt x="105" y="113"/>
                      <a:pt x="105" y="113"/>
                      <a:pt x="105" y="113"/>
                    </a:cubicBezTo>
                    <a:lnTo>
                      <a:pt x="69" y="113"/>
                    </a:lnTo>
                    <a:close/>
                    <a:moveTo>
                      <a:pt x="157" y="92"/>
                    </a:moveTo>
                    <a:cubicBezTo>
                      <a:pt x="157" y="92"/>
                      <a:pt x="157" y="92"/>
                      <a:pt x="157" y="92"/>
                    </a:cubicBezTo>
                    <a:cubicBezTo>
                      <a:pt x="157" y="92"/>
                      <a:pt x="157" y="92"/>
                      <a:pt x="157" y="91"/>
                    </a:cubicBezTo>
                    <a:cubicBezTo>
                      <a:pt x="157" y="4"/>
                      <a:pt x="157" y="4"/>
                      <a:pt x="157" y="4"/>
                    </a:cubicBezTo>
                    <a:cubicBezTo>
                      <a:pt x="157" y="2"/>
                      <a:pt x="156" y="0"/>
                      <a:pt x="153" y="0"/>
                    </a:cubicBezTo>
                    <a:cubicBezTo>
                      <a:pt x="21" y="0"/>
                      <a:pt x="21" y="0"/>
                      <a:pt x="21" y="0"/>
                    </a:cubicBezTo>
                    <a:cubicBezTo>
                      <a:pt x="18" y="0"/>
                      <a:pt x="17" y="2"/>
                      <a:pt x="17" y="4"/>
                    </a:cubicBezTo>
                    <a:cubicBezTo>
                      <a:pt x="17" y="91"/>
                      <a:pt x="17" y="91"/>
                      <a:pt x="17" y="91"/>
                    </a:cubicBezTo>
                    <a:cubicBezTo>
                      <a:pt x="17" y="92"/>
                      <a:pt x="17" y="92"/>
                      <a:pt x="17" y="92"/>
                    </a:cubicBezTo>
                    <a:cubicBezTo>
                      <a:pt x="17" y="92"/>
                      <a:pt x="17" y="92"/>
                      <a:pt x="17" y="92"/>
                    </a:cubicBezTo>
                    <a:cubicBezTo>
                      <a:pt x="16" y="92"/>
                      <a:pt x="16" y="92"/>
                      <a:pt x="16" y="92"/>
                    </a:cubicBezTo>
                    <a:cubicBezTo>
                      <a:pt x="158" y="92"/>
                      <a:pt x="158" y="92"/>
                      <a:pt x="158" y="92"/>
                    </a:cubicBezTo>
                    <a:lnTo>
                      <a:pt x="157" y="92"/>
                    </a:lnTo>
                    <a:close/>
                    <a:moveTo>
                      <a:pt x="147" y="85"/>
                    </a:moveTo>
                    <a:cubicBezTo>
                      <a:pt x="27" y="85"/>
                      <a:pt x="27" y="85"/>
                      <a:pt x="27" y="85"/>
                    </a:cubicBezTo>
                    <a:cubicBezTo>
                      <a:pt x="27" y="10"/>
                      <a:pt x="27" y="10"/>
                      <a:pt x="27" y="10"/>
                    </a:cubicBezTo>
                    <a:cubicBezTo>
                      <a:pt x="147" y="10"/>
                      <a:pt x="147" y="10"/>
                      <a:pt x="147" y="10"/>
                    </a:cubicBezTo>
                    <a:lnTo>
                      <a:pt x="147" y="85"/>
                    </a:lnTo>
                    <a:close/>
                    <a:moveTo>
                      <a:pt x="173" y="123"/>
                    </a:moveTo>
                    <a:cubicBezTo>
                      <a:pt x="1" y="123"/>
                      <a:pt x="1" y="123"/>
                      <a:pt x="1" y="123"/>
                    </a:cubicBezTo>
                    <a:cubicBezTo>
                      <a:pt x="0" y="124"/>
                      <a:pt x="0" y="124"/>
                      <a:pt x="0" y="124"/>
                    </a:cubicBezTo>
                    <a:cubicBezTo>
                      <a:pt x="0" y="126"/>
                      <a:pt x="2" y="130"/>
                      <a:pt x="4" y="130"/>
                    </a:cubicBezTo>
                    <a:cubicBezTo>
                      <a:pt x="170" y="130"/>
                      <a:pt x="170" y="130"/>
                      <a:pt x="170" y="130"/>
                    </a:cubicBezTo>
                    <a:cubicBezTo>
                      <a:pt x="172" y="130"/>
                      <a:pt x="174" y="126"/>
                      <a:pt x="174" y="124"/>
                    </a:cubicBezTo>
                    <a:lnTo>
                      <a:pt x="173" y="12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0" name="组合 49">
            <a:extLst>
              <a:ext uri="{FF2B5EF4-FFF2-40B4-BE49-F238E27FC236}">
                <a16:creationId xmlns:a16="http://schemas.microsoft.com/office/drawing/2014/main" id="{8EFE55BA-1D16-5349-9D1E-073F132D200E}"/>
              </a:ext>
            </a:extLst>
          </p:cNvPr>
          <p:cNvGrpSpPr/>
          <p:nvPr/>
        </p:nvGrpSpPr>
        <p:grpSpPr>
          <a:xfrm>
            <a:off x="851669" y="1103155"/>
            <a:ext cx="3569602" cy="369328"/>
            <a:chOff x="7708358" y="1504993"/>
            <a:chExt cx="3569602" cy="369328"/>
          </a:xfrm>
        </p:grpSpPr>
        <p:sp>
          <p:nvSpPr>
            <p:cNvPr id="51" name="矩形 50">
              <a:extLst>
                <a:ext uri="{FF2B5EF4-FFF2-40B4-BE49-F238E27FC236}">
                  <a16:creationId xmlns:a16="http://schemas.microsoft.com/office/drawing/2014/main" id="{AE25CCD1-BDDB-D84D-B8BE-9C2724F465C0}"/>
                </a:ext>
              </a:extLst>
            </p:cNvPr>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CEC5CA6E-835B-3744-9B30-05714DFA91D3}"/>
                </a:ext>
              </a:extLst>
            </p:cNvPr>
            <p:cNvSpPr txBox="1"/>
            <p:nvPr/>
          </p:nvSpPr>
          <p:spPr>
            <a:xfrm>
              <a:off x="7708358" y="1504993"/>
              <a:ext cx="286589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草图及模型的特征提取</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p:tgtEl>
                                          <p:spTgt spid="44"/>
                                        </p:tgtEl>
                                        <p:attrNameLst>
                                          <p:attrName>ppt_y</p:attrName>
                                        </p:attrNameLst>
                                      </p:cBhvr>
                                      <p:tavLst>
                                        <p:tav tm="0">
                                          <p:val>
                                            <p:strVal val="#ppt_y-#ppt_h*1.125000"/>
                                          </p:val>
                                        </p:tav>
                                        <p:tav tm="100000">
                                          <p:val>
                                            <p:strVal val="#ppt_y"/>
                                          </p:val>
                                        </p:tav>
                                      </p:tavLst>
                                    </p:anim>
                                    <p:animEffect transition="in" filter="wipe(down)">
                                      <p:cBhvr>
                                        <p:cTn id="12" dur="500"/>
                                        <p:tgtEl>
                                          <p:spTgt spid="44"/>
                                        </p:tgtEl>
                                      </p:cBhvr>
                                    </p:animEffect>
                                  </p:childTnLst>
                                </p:cTn>
                              </p:par>
                              <p:par>
                                <p:cTn id="13" presetID="1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left)">
                                      <p:cBhvr>
                                        <p:cTn id="16" dur="500"/>
                                        <p:tgtEl>
                                          <p:spTgt spid="7"/>
                                        </p:tgtEl>
                                      </p:cBhvr>
                                    </p:animEffect>
                                  </p:childTnLst>
                                </p:cTn>
                              </p:par>
                            </p:childTnLst>
                          </p:cTn>
                        </p:par>
                        <p:par>
                          <p:cTn id="17" fill="hold">
                            <p:stCondLst>
                              <p:cond delay="500"/>
                            </p:stCondLst>
                            <p:childTnLst>
                              <p:par>
                                <p:cTn id="18" presetID="49" presetClass="entr" presetSubtype="0" decel="100000"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 calcmode="lin" valueType="num">
                                      <p:cBhvr>
                                        <p:cTn id="22" dur="500" fill="hold"/>
                                        <p:tgtEl>
                                          <p:spTgt spid="49"/>
                                        </p:tgtEl>
                                        <p:attrNameLst>
                                          <p:attrName>style.rotation</p:attrName>
                                        </p:attrNameLst>
                                      </p:cBhvr>
                                      <p:tavLst>
                                        <p:tav tm="0">
                                          <p:val>
                                            <p:fltVal val="360"/>
                                          </p:val>
                                        </p:tav>
                                        <p:tav tm="100000">
                                          <p:val>
                                            <p:fltVal val="0"/>
                                          </p:val>
                                        </p:tav>
                                      </p:tavLst>
                                    </p:anim>
                                    <p:animEffect transition="in" filter="fade">
                                      <p:cBhvr>
                                        <p:cTn id="23" dur="500"/>
                                        <p:tgtEl>
                                          <p:spTgt spid="49"/>
                                        </p:tgtEl>
                                      </p:cBhvr>
                                    </p:animEffect>
                                  </p:childTnLst>
                                </p:cTn>
                              </p:par>
                            </p:childTnLst>
                          </p:cTn>
                        </p:par>
                        <p:par>
                          <p:cTn id="24" fill="hold">
                            <p:stCondLst>
                              <p:cond delay="1000"/>
                            </p:stCondLst>
                            <p:childTnLst>
                              <p:par>
                                <p:cTn id="25" presetID="49" presetClass="entr" presetSubtype="0" decel="10000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 calcmode="lin" valueType="num">
                                      <p:cBhvr>
                                        <p:cTn id="29" dur="500" fill="hold"/>
                                        <p:tgtEl>
                                          <p:spTgt spid="20"/>
                                        </p:tgtEl>
                                        <p:attrNameLst>
                                          <p:attrName>style.rotation</p:attrName>
                                        </p:attrNameLst>
                                      </p:cBhvr>
                                      <p:tavLst>
                                        <p:tav tm="0">
                                          <p:val>
                                            <p:fltVal val="360"/>
                                          </p:val>
                                        </p:tav>
                                        <p:tav tm="100000">
                                          <p:val>
                                            <p:fltVal val="0"/>
                                          </p:val>
                                        </p:tav>
                                      </p:tavLst>
                                    </p:anim>
                                    <p:animEffect transition="in" filter="fade">
                                      <p:cBhvr>
                                        <p:cTn id="30" dur="500"/>
                                        <p:tgtEl>
                                          <p:spTgt spid="20"/>
                                        </p:tgtEl>
                                      </p:cBhvr>
                                    </p:animEffect>
                                  </p:childTnLst>
                                </p:cTn>
                              </p:par>
                              <p:par>
                                <p:cTn id="31" presetID="12" presetClass="entr" presetSubtype="8"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ppt_x</p:attrName>
                                        </p:attrNameLst>
                                      </p:cBhvr>
                                      <p:tavLst>
                                        <p:tav tm="0">
                                          <p:val>
                                            <p:strVal val="#ppt_x-#ppt_w*1.125000"/>
                                          </p:val>
                                        </p:tav>
                                        <p:tav tm="100000">
                                          <p:val>
                                            <p:strVal val="#ppt_x"/>
                                          </p:val>
                                        </p:tav>
                                      </p:tavLst>
                                    </p:anim>
                                    <p:animEffect transition="in" filter="wipe(right)">
                                      <p:cBhvr>
                                        <p:cTn id="34" dur="500"/>
                                        <p:tgtEl>
                                          <p:spTgt spid="30"/>
                                        </p:tgtEl>
                                      </p:cBhvr>
                                    </p:animEffect>
                                  </p:childTnLst>
                                </p:cTn>
                              </p:par>
                            </p:childTnLst>
                          </p:cTn>
                        </p:par>
                        <p:par>
                          <p:cTn id="35" fill="hold">
                            <p:stCondLst>
                              <p:cond delay="1500"/>
                            </p:stCondLst>
                            <p:childTnLst>
                              <p:par>
                                <p:cTn id="36" presetID="49" presetClass="entr" presetSubtype="0" decel="10000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 calcmode="lin" valueType="num">
                                      <p:cBhvr>
                                        <p:cTn id="40" dur="500" fill="hold"/>
                                        <p:tgtEl>
                                          <p:spTgt spid="24"/>
                                        </p:tgtEl>
                                        <p:attrNameLst>
                                          <p:attrName>style.rotation</p:attrName>
                                        </p:attrNameLst>
                                      </p:cBhvr>
                                      <p:tavLst>
                                        <p:tav tm="0">
                                          <p:val>
                                            <p:fltVal val="360"/>
                                          </p:val>
                                        </p:tav>
                                        <p:tav tm="100000">
                                          <p:val>
                                            <p:fltVal val="0"/>
                                          </p:val>
                                        </p:tav>
                                      </p:tavLst>
                                    </p:anim>
                                    <p:animEffect transition="in" filter="fade">
                                      <p:cBhvr>
                                        <p:cTn id="41" dur="500"/>
                                        <p:tgtEl>
                                          <p:spTgt spid="24"/>
                                        </p:tgtEl>
                                      </p:cBhvr>
                                    </p:animEffect>
                                  </p:childTnLst>
                                </p:cTn>
                              </p:par>
                              <p:par>
                                <p:cTn id="42" presetID="12" presetClass="entr" presetSubtype="2"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p:tgtEl>
                                          <p:spTgt spid="34"/>
                                        </p:tgtEl>
                                        <p:attrNameLst>
                                          <p:attrName>ppt_x</p:attrName>
                                        </p:attrNameLst>
                                      </p:cBhvr>
                                      <p:tavLst>
                                        <p:tav tm="0">
                                          <p:val>
                                            <p:strVal val="#ppt_x+#ppt_w*1.125000"/>
                                          </p:val>
                                        </p:tav>
                                        <p:tav tm="100000">
                                          <p:val>
                                            <p:strVal val="#ppt_x"/>
                                          </p:val>
                                        </p:tav>
                                      </p:tavLst>
                                    </p:anim>
                                    <p:animEffect transition="in" filter="wipe(left)">
                                      <p:cBhvr>
                                        <p:cTn id="45" dur="500"/>
                                        <p:tgtEl>
                                          <p:spTgt spid="34"/>
                                        </p:tgtEl>
                                      </p:cBhvr>
                                    </p:animEffect>
                                  </p:childTnLst>
                                </p:cTn>
                              </p:par>
                            </p:childTnLst>
                          </p:cTn>
                        </p:par>
                        <p:par>
                          <p:cTn id="46" fill="hold">
                            <p:stCondLst>
                              <p:cond delay="2000"/>
                            </p:stCondLst>
                            <p:childTnLst>
                              <p:par>
                                <p:cTn id="47" presetID="49" presetClass="entr" presetSubtype="0" decel="100000" fill="hold" nodeType="after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p:cTn id="49" dur="500" fill="hold"/>
                                        <p:tgtEl>
                                          <p:spTgt spid="47"/>
                                        </p:tgtEl>
                                        <p:attrNameLst>
                                          <p:attrName>ppt_w</p:attrName>
                                        </p:attrNameLst>
                                      </p:cBhvr>
                                      <p:tavLst>
                                        <p:tav tm="0">
                                          <p:val>
                                            <p:fltVal val="0"/>
                                          </p:val>
                                        </p:tav>
                                        <p:tav tm="100000">
                                          <p:val>
                                            <p:strVal val="#ppt_w"/>
                                          </p:val>
                                        </p:tav>
                                      </p:tavLst>
                                    </p:anim>
                                    <p:anim calcmode="lin" valueType="num">
                                      <p:cBhvr>
                                        <p:cTn id="50" dur="500" fill="hold"/>
                                        <p:tgtEl>
                                          <p:spTgt spid="47"/>
                                        </p:tgtEl>
                                        <p:attrNameLst>
                                          <p:attrName>ppt_h</p:attrName>
                                        </p:attrNameLst>
                                      </p:cBhvr>
                                      <p:tavLst>
                                        <p:tav tm="0">
                                          <p:val>
                                            <p:fltVal val="0"/>
                                          </p:val>
                                        </p:tav>
                                        <p:tav tm="100000">
                                          <p:val>
                                            <p:strVal val="#ppt_h"/>
                                          </p:val>
                                        </p:tav>
                                      </p:tavLst>
                                    </p:anim>
                                    <p:anim calcmode="lin" valueType="num">
                                      <p:cBhvr>
                                        <p:cTn id="51" dur="500" fill="hold"/>
                                        <p:tgtEl>
                                          <p:spTgt spid="47"/>
                                        </p:tgtEl>
                                        <p:attrNameLst>
                                          <p:attrName>style.rotation</p:attrName>
                                        </p:attrNameLst>
                                      </p:cBhvr>
                                      <p:tavLst>
                                        <p:tav tm="0">
                                          <p:val>
                                            <p:fltVal val="360"/>
                                          </p:val>
                                        </p:tav>
                                        <p:tav tm="100000">
                                          <p:val>
                                            <p:fltVal val="0"/>
                                          </p:val>
                                        </p:tav>
                                      </p:tavLst>
                                    </p:anim>
                                    <p:animEffect transition="in" filter="fade">
                                      <p:cBhvr>
                                        <p:cTn id="52" dur="500"/>
                                        <p:tgtEl>
                                          <p:spTgt spid="47"/>
                                        </p:tgtEl>
                                      </p:cBhvr>
                                    </p:animEffect>
                                  </p:childTnLst>
                                </p:cTn>
                              </p:par>
                              <p:par>
                                <p:cTn id="53" presetID="12" presetClass="entr" presetSubtype="8"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p:tgtEl>
                                          <p:spTgt spid="31"/>
                                        </p:tgtEl>
                                        <p:attrNameLst>
                                          <p:attrName>ppt_x</p:attrName>
                                        </p:attrNameLst>
                                      </p:cBhvr>
                                      <p:tavLst>
                                        <p:tav tm="0">
                                          <p:val>
                                            <p:strVal val="#ppt_x-#ppt_w*1.125000"/>
                                          </p:val>
                                        </p:tav>
                                        <p:tav tm="100000">
                                          <p:val>
                                            <p:strVal val="#ppt_x"/>
                                          </p:val>
                                        </p:tav>
                                      </p:tavLst>
                                    </p:anim>
                                    <p:animEffect transition="in" filter="wipe(right)">
                                      <p:cBhvr>
                                        <p:cTn id="56" dur="500"/>
                                        <p:tgtEl>
                                          <p:spTgt spid="31"/>
                                        </p:tgtEl>
                                      </p:cBhvr>
                                    </p:animEffect>
                                  </p:childTnLst>
                                </p:cTn>
                              </p:par>
                            </p:childTnLst>
                          </p:cTn>
                        </p:par>
                        <p:par>
                          <p:cTn id="57" fill="hold">
                            <p:stCondLst>
                              <p:cond delay="2500"/>
                            </p:stCondLst>
                            <p:childTnLst>
                              <p:par>
                                <p:cTn id="58" presetID="49" presetClass="entr" presetSubtype="0" decel="100000"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ppt_w</p:attrName>
                                        </p:attrNameLst>
                                      </p:cBhvr>
                                      <p:tavLst>
                                        <p:tav tm="0">
                                          <p:val>
                                            <p:fltVal val="0"/>
                                          </p:val>
                                        </p:tav>
                                        <p:tav tm="100000">
                                          <p:val>
                                            <p:strVal val="#ppt_w"/>
                                          </p:val>
                                        </p:tav>
                                      </p:tavLst>
                                    </p:anim>
                                    <p:anim calcmode="lin" valueType="num">
                                      <p:cBhvr>
                                        <p:cTn id="61" dur="500" fill="hold"/>
                                        <p:tgtEl>
                                          <p:spTgt spid="48"/>
                                        </p:tgtEl>
                                        <p:attrNameLst>
                                          <p:attrName>ppt_h</p:attrName>
                                        </p:attrNameLst>
                                      </p:cBhvr>
                                      <p:tavLst>
                                        <p:tav tm="0">
                                          <p:val>
                                            <p:fltVal val="0"/>
                                          </p:val>
                                        </p:tav>
                                        <p:tav tm="100000">
                                          <p:val>
                                            <p:strVal val="#ppt_h"/>
                                          </p:val>
                                        </p:tav>
                                      </p:tavLst>
                                    </p:anim>
                                    <p:anim calcmode="lin" valueType="num">
                                      <p:cBhvr>
                                        <p:cTn id="62" dur="500" fill="hold"/>
                                        <p:tgtEl>
                                          <p:spTgt spid="48"/>
                                        </p:tgtEl>
                                        <p:attrNameLst>
                                          <p:attrName>style.rotation</p:attrName>
                                        </p:attrNameLst>
                                      </p:cBhvr>
                                      <p:tavLst>
                                        <p:tav tm="0">
                                          <p:val>
                                            <p:fltVal val="360"/>
                                          </p:val>
                                        </p:tav>
                                        <p:tav tm="100000">
                                          <p:val>
                                            <p:fltVal val="0"/>
                                          </p:val>
                                        </p:tav>
                                      </p:tavLst>
                                    </p:anim>
                                    <p:animEffect transition="in" filter="fade">
                                      <p:cBhvr>
                                        <p:cTn id="63" dur="500"/>
                                        <p:tgtEl>
                                          <p:spTgt spid="48"/>
                                        </p:tgtEl>
                                      </p:cBhvr>
                                    </p:animEffect>
                                  </p:childTnLst>
                                </p:cTn>
                              </p:par>
                              <p:par>
                                <p:cTn id="64" presetID="12" presetClass="entr" presetSubtype="2"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p:tgtEl>
                                          <p:spTgt spid="37"/>
                                        </p:tgtEl>
                                        <p:attrNameLst>
                                          <p:attrName>ppt_x</p:attrName>
                                        </p:attrNameLst>
                                      </p:cBhvr>
                                      <p:tavLst>
                                        <p:tav tm="0">
                                          <p:val>
                                            <p:strVal val="#ppt_x+#ppt_w*1.125000"/>
                                          </p:val>
                                        </p:tav>
                                        <p:tav tm="100000">
                                          <p:val>
                                            <p:strVal val="#ppt_x"/>
                                          </p:val>
                                        </p:tav>
                                      </p:tavLst>
                                    </p:anim>
                                    <p:animEffect transition="in" filter="wipe(left)">
                                      <p:cBhvr>
                                        <p:cTn id="67" dur="500"/>
                                        <p:tgtEl>
                                          <p:spTgt spid="37"/>
                                        </p:tgtEl>
                                      </p:cBhvr>
                                    </p:animEffect>
                                  </p:childTnLst>
                                </p:cTn>
                              </p:par>
                            </p:childTnLst>
                          </p:cTn>
                        </p:par>
                        <p:par>
                          <p:cTn id="68" fill="hold">
                            <p:stCondLst>
                              <p:cond delay="3000"/>
                            </p:stCondLst>
                            <p:childTnLst>
                              <p:par>
                                <p:cTn id="69" presetID="12" presetClass="entr" presetSubtype="8"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500"/>
                                        <p:tgtEl>
                                          <p:spTgt spid="50"/>
                                        </p:tgtEl>
                                        <p:attrNameLst>
                                          <p:attrName>ppt_x</p:attrName>
                                        </p:attrNameLst>
                                      </p:cBhvr>
                                      <p:tavLst>
                                        <p:tav tm="0">
                                          <p:val>
                                            <p:strVal val="#ppt_x-#ppt_w*1.125000"/>
                                          </p:val>
                                        </p:tav>
                                        <p:tav tm="100000">
                                          <p:val>
                                            <p:strVal val="#ppt_x"/>
                                          </p:val>
                                        </p:tav>
                                      </p:tavLst>
                                    </p:anim>
                                    <p:animEffect transition="in" filter="wipe(right)">
                                      <p:cBhvr>
                                        <p:cTn id="7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57500" y="4133850"/>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p:grpSpPr>
        <p:sp>
          <p:nvSpPr>
            <p:cNvPr id="7" name="矩形 6"/>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2857500" y="2686050"/>
            <a:ext cx="9334500" cy="12954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50335" y="2750022"/>
            <a:ext cx="4493530" cy="830993"/>
          </a:xfrm>
          <a:prstGeom prst="rect">
            <a:avLst/>
          </a:prstGeom>
          <a:noFill/>
        </p:spPr>
        <p:txBody>
          <a:bodyPr wrap="none" lIns="91436" tIns="45718" rIns="91436" bIns="45718" rtlCol="0">
            <a:spAutoFit/>
          </a:bodyPr>
          <a:lstStyle>
            <a:defPPr>
              <a:defRPr lang="zh-CN"/>
            </a:defPPr>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研究方法与思路</a:t>
            </a:r>
          </a:p>
        </p:txBody>
      </p:sp>
      <p:sp>
        <p:nvSpPr>
          <p:cNvPr id="12" name="矩形 11"/>
          <p:cNvSpPr/>
          <p:nvPr/>
        </p:nvSpPr>
        <p:spPr>
          <a:xfrm>
            <a:off x="2950335" y="3530685"/>
            <a:ext cx="2593780"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METHODS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left)">
                                      <p:cBhvr>
                                        <p:cTn id="14" dur="500"/>
                                        <p:tgtEl>
                                          <p:spTgt spid="8"/>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ppt_x</p:attrName>
                                        </p:attrNameLst>
                                      </p:cBhvr>
                                      <p:tavLst>
                                        <p:tav tm="0">
                                          <p:val>
                                            <p:strVal val="#ppt_x+#ppt_w*1.125000"/>
                                          </p:val>
                                        </p:tav>
                                        <p:tav tm="100000">
                                          <p:val>
                                            <p:strVal val="#ppt_x"/>
                                          </p:val>
                                        </p:tav>
                                      </p:tavLst>
                                    </p:anim>
                                    <p:animEffect transition="in" filter="wipe(left)">
                                      <p:cBhvr>
                                        <p:cTn id="22" dur="500"/>
                                        <p:tgtEl>
                                          <p:spTgt spid="10"/>
                                        </p:tgtEl>
                                      </p:cBhvr>
                                    </p:animEffect>
                                  </p:childTnLst>
                                </p:cTn>
                              </p:par>
                              <p:par>
                                <p:cTn id="23" presetID="12" presetClass="entr" presetSubtype="2" fill="hold" grpId="0" nodeType="withEffect">
                                  <p:stCondLst>
                                    <p:cond delay="9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p:tgtEl>
                                          <p:spTgt spid="12"/>
                                        </p:tgtEl>
                                        <p:attrNameLst>
                                          <p:attrName>ppt_x</p:attrName>
                                        </p:attrNameLst>
                                      </p:cBhvr>
                                      <p:tavLst>
                                        <p:tav tm="0">
                                          <p:val>
                                            <p:strVal val="#ppt_x+#ppt_w*1.125000"/>
                                          </p:val>
                                        </p:tav>
                                        <p:tav tm="100000">
                                          <p:val>
                                            <p:strVal val="#ppt_x"/>
                                          </p:val>
                                        </p:tav>
                                      </p:tavLst>
                                    </p:anim>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研究方法与思路</a:t>
            </a:r>
          </a:p>
        </p:txBody>
      </p:sp>
      <p:grpSp>
        <p:nvGrpSpPr>
          <p:cNvPr id="3" name="组合 2"/>
          <p:cNvGrpSpPr/>
          <p:nvPr/>
        </p:nvGrpSpPr>
        <p:grpSpPr>
          <a:xfrm>
            <a:off x="3796505" y="217491"/>
            <a:ext cx="10128992" cy="439541"/>
            <a:chOff x="3796505" y="217491"/>
            <a:chExt cx="10128992" cy="439541"/>
          </a:xfrm>
        </p:grpSpPr>
        <p:sp>
          <p:nvSpPr>
            <p:cNvPr id="10" name="圆角矩形 9"/>
            <p:cNvSpPr/>
            <p:nvPr/>
          </p:nvSpPr>
          <p:spPr>
            <a:xfrm>
              <a:off x="3796505" y="217491"/>
              <a:ext cx="8909791"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38416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841697" y="230597"/>
              <a:ext cx="1791316"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METHODS</a:t>
              </a:r>
            </a:p>
          </p:txBody>
        </p:sp>
      </p:grpSp>
      <p:grpSp>
        <p:nvGrpSpPr>
          <p:cNvPr id="5" name="组合 4"/>
          <p:cNvGrpSpPr/>
          <p:nvPr/>
        </p:nvGrpSpPr>
        <p:grpSpPr>
          <a:xfrm>
            <a:off x="3730708" y="1271954"/>
            <a:ext cx="4740194" cy="4771292"/>
            <a:chOff x="3730708" y="1271954"/>
            <a:chExt cx="4740194" cy="4771292"/>
          </a:xfrm>
        </p:grpSpPr>
        <p:sp>
          <p:nvSpPr>
            <p:cNvPr id="17" name="Freeform: Shape 2"/>
            <p:cNvSpPr/>
            <p:nvPr/>
          </p:nvSpPr>
          <p:spPr bwMode="auto">
            <a:xfrm>
              <a:off x="3730708" y="3459906"/>
              <a:ext cx="1138402" cy="1138402"/>
            </a:xfrm>
            <a:custGeom>
              <a:avLst/>
              <a:gdLst>
                <a:gd name="T0" fmla="*/ 28 w 434"/>
                <a:gd name="T1" fmla="*/ 166 h 434"/>
                <a:gd name="T2" fmla="*/ 268 w 434"/>
                <a:gd name="T3" fmla="*/ 28 h 434"/>
                <a:gd name="T4" fmla="*/ 406 w 434"/>
                <a:gd name="T5" fmla="*/ 268 h 434"/>
                <a:gd name="T6" fmla="*/ 166 w 434"/>
                <a:gd name="T7" fmla="*/ 406 h 434"/>
                <a:gd name="T8" fmla="*/ 28 w 434"/>
                <a:gd name="T9" fmla="*/ 166 h 434"/>
              </a:gdLst>
              <a:ahLst/>
              <a:cxnLst>
                <a:cxn ang="0">
                  <a:pos x="T0" y="T1"/>
                </a:cxn>
                <a:cxn ang="0">
                  <a:pos x="T2" y="T3"/>
                </a:cxn>
                <a:cxn ang="0">
                  <a:pos x="T4" y="T5"/>
                </a:cxn>
                <a:cxn ang="0">
                  <a:pos x="T6" y="T7"/>
                </a:cxn>
                <a:cxn ang="0">
                  <a:pos x="T8" y="T9"/>
                </a:cxn>
              </a:cxnLst>
              <a:rect l="0" t="0" r="r" b="b"/>
              <a:pathLst>
                <a:path w="434" h="434">
                  <a:moveTo>
                    <a:pt x="28" y="166"/>
                  </a:moveTo>
                  <a:cubicBezTo>
                    <a:pt x="56" y="62"/>
                    <a:pt x="164" y="0"/>
                    <a:pt x="268" y="28"/>
                  </a:cubicBezTo>
                  <a:cubicBezTo>
                    <a:pt x="372" y="56"/>
                    <a:pt x="434" y="164"/>
                    <a:pt x="406" y="268"/>
                  </a:cubicBezTo>
                  <a:cubicBezTo>
                    <a:pt x="378" y="372"/>
                    <a:pt x="270" y="434"/>
                    <a:pt x="166" y="406"/>
                  </a:cubicBezTo>
                  <a:cubicBezTo>
                    <a:pt x="62" y="378"/>
                    <a:pt x="0" y="270"/>
                    <a:pt x="28" y="166"/>
                  </a:cubicBezTo>
                  <a:close/>
                </a:path>
              </a:pathLst>
            </a:custGeom>
            <a:solidFill>
              <a:schemeClr val="bg1">
                <a:lumMod val="50000"/>
              </a:schemeClr>
            </a:solidFill>
            <a:ln>
              <a:noFill/>
            </a:ln>
          </p:spPr>
          <p:txBody>
            <a:bodyPr anchor="ctr"/>
            <a:lstStyle/>
            <a:p>
              <a:pPr algn="ctr"/>
              <a:endParaRPr/>
            </a:p>
          </p:txBody>
        </p:sp>
        <p:sp>
          <p:nvSpPr>
            <p:cNvPr id="18" name="Freeform: Shape 4"/>
            <p:cNvSpPr/>
            <p:nvPr/>
          </p:nvSpPr>
          <p:spPr bwMode="auto">
            <a:xfrm>
              <a:off x="6506187" y="3309970"/>
              <a:ext cx="968475" cy="1096198"/>
            </a:xfrm>
            <a:custGeom>
              <a:avLst/>
              <a:gdLst>
                <a:gd name="T0" fmla="*/ 0 w 369"/>
                <a:gd name="T1" fmla="*/ 40 h 418"/>
                <a:gd name="T2" fmla="*/ 309 w 369"/>
                <a:gd name="T3" fmla="*/ 0 h 418"/>
                <a:gd name="T4" fmla="*/ 369 w 369"/>
                <a:gd name="T5" fmla="*/ 353 h 418"/>
                <a:gd name="T6" fmla="*/ 64 w 369"/>
                <a:gd name="T7" fmla="*/ 418 h 418"/>
                <a:gd name="T8" fmla="*/ 0 w 369"/>
                <a:gd name="T9" fmla="*/ 40 h 418"/>
              </a:gdLst>
              <a:ahLst/>
              <a:cxnLst>
                <a:cxn ang="0">
                  <a:pos x="T0" y="T1"/>
                </a:cxn>
                <a:cxn ang="0">
                  <a:pos x="T2" y="T3"/>
                </a:cxn>
                <a:cxn ang="0">
                  <a:pos x="T4" y="T5"/>
                </a:cxn>
                <a:cxn ang="0">
                  <a:pos x="T6" y="T7"/>
                </a:cxn>
                <a:cxn ang="0">
                  <a:pos x="T8" y="T9"/>
                </a:cxn>
              </a:cxnLst>
              <a:rect l="0" t="0" r="r" b="b"/>
              <a:pathLst>
                <a:path w="369" h="418">
                  <a:moveTo>
                    <a:pt x="0" y="40"/>
                  </a:moveTo>
                  <a:cubicBezTo>
                    <a:pt x="97" y="124"/>
                    <a:pt x="219" y="108"/>
                    <a:pt x="309" y="0"/>
                  </a:cubicBezTo>
                  <a:cubicBezTo>
                    <a:pt x="369" y="353"/>
                    <a:pt x="369" y="353"/>
                    <a:pt x="369" y="353"/>
                  </a:cubicBezTo>
                  <a:cubicBezTo>
                    <a:pt x="248" y="281"/>
                    <a:pt x="128" y="307"/>
                    <a:pt x="64" y="418"/>
                  </a:cubicBezTo>
                  <a:lnTo>
                    <a:pt x="0" y="40"/>
                  </a:lnTo>
                  <a:close/>
                </a:path>
              </a:pathLst>
            </a:custGeom>
            <a:solidFill>
              <a:srgbClr val="00355C"/>
            </a:solidFill>
            <a:ln>
              <a:noFill/>
            </a:ln>
          </p:spPr>
          <p:txBody>
            <a:bodyPr anchor="ctr"/>
            <a:lstStyle/>
            <a:p>
              <a:pPr algn="ctr"/>
              <a:endParaRPr/>
            </a:p>
          </p:txBody>
        </p:sp>
        <p:sp>
          <p:nvSpPr>
            <p:cNvPr id="19" name="Freeform: Shape 5"/>
            <p:cNvSpPr/>
            <p:nvPr/>
          </p:nvSpPr>
          <p:spPr bwMode="auto">
            <a:xfrm>
              <a:off x="5734294" y="2554738"/>
              <a:ext cx="1133959" cy="1053993"/>
            </a:xfrm>
            <a:custGeom>
              <a:avLst/>
              <a:gdLst>
                <a:gd name="T0" fmla="*/ 0 w 432"/>
                <a:gd name="T1" fmla="*/ 271 h 402"/>
                <a:gd name="T2" fmla="*/ 131 w 432"/>
                <a:gd name="T3" fmla="*/ 0 h 402"/>
                <a:gd name="T4" fmla="*/ 432 w 432"/>
                <a:gd name="T5" fmla="*/ 111 h 402"/>
                <a:gd name="T6" fmla="*/ 356 w 432"/>
                <a:gd name="T7" fmla="*/ 402 h 402"/>
                <a:gd name="T8" fmla="*/ 0 w 432"/>
                <a:gd name="T9" fmla="*/ 271 h 402"/>
              </a:gdLst>
              <a:ahLst/>
              <a:cxnLst>
                <a:cxn ang="0">
                  <a:pos x="T0" y="T1"/>
                </a:cxn>
                <a:cxn ang="0">
                  <a:pos x="T2" y="T3"/>
                </a:cxn>
                <a:cxn ang="0">
                  <a:pos x="T4" y="T5"/>
                </a:cxn>
                <a:cxn ang="0">
                  <a:pos x="T6" y="T7"/>
                </a:cxn>
                <a:cxn ang="0">
                  <a:pos x="T8" y="T9"/>
                </a:cxn>
              </a:cxnLst>
              <a:rect l="0" t="0" r="r" b="b"/>
              <a:pathLst>
                <a:path w="432" h="402">
                  <a:moveTo>
                    <a:pt x="0" y="271"/>
                  </a:moveTo>
                  <a:cubicBezTo>
                    <a:pt x="114" y="232"/>
                    <a:pt x="165" y="128"/>
                    <a:pt x="131" y="0"/>
                  </a:cubicBezTo>
                  <a:cubicBezTo>
                    <a:pt x="432" y="111"/>
                    <a:pt x="432" y="111"/>
                    <a:pt x="432" y="111"/>
                  </a:cubicBezTo>
                  <a:cubicBezTo>
                    <a:pt x="324" y="186"/>
                    <a:pt x="294" y="298"/>
                    <a:pt x="356" y="402"/>
                  </a:cubicBezTo>
                  <a:lnTo>
                    <a:pt x="0" y="271"/>
                  </a:lnTo>
                  <a:close/>
                </a:path>
              </a:pathLst>
            </a:custGeom>
            <a:solidFill>
              <a:srgbClr val="B2B2B2"/>
            </a:solidFill>
            <a:ln>
              <a:noFill/>
            </a:ln>
          </p:spPr>
          <p:txBody>
            <a:bodyPr anchor="ctr"/>
            <a:lstStyle/>
            <a:p>
              <a:pPr algn="ctr"/>
              <a:endParaRPr/>
            </a:p>
          </p:txBody>
        </p:sp>
        <p:sp>
          <p:nvSpPr>
            <p:cNvPr id="20" name="Freeform: Shape 6"/>
            <p:cNvSpPr/>
            <p:nvPr/>
          </p:nvSpPr>
          <p:spPr bwMode="auto">
            <a:xfrm>
              <a:off x="4535919" y="1961658"/>
              <a:ext cx="1631524" cy="1820332"/>
            </a:xfrm>
            <a:custGeom>
              <a:avLst/>
              <a:gdLst>
                <a:gd name="T0" fmla="*/ 266 w 622"/>
                <a:gd name="T1" fmla="*/ 694 h 694"/>
                <a:gd name="T2" fmla="*/ 0 w 622"/>
                <a:gd name="T3" fmla="*/ 177 h 694"/>
                <a:gd name="T4" fmla="*/ 306 w 622"/>
                <a:gd name="T5" fmla="*/ 0 h 694"/>
                <a:gd name="T6" fmla="*/ 622 w 622"/>
                <a:gd name="T7" fmla="*/ 488 h 694"/>
                <a:gd name="T8" fmla="*/ 266 w 622"/>
                <a:gd name="T9" fmla="*/ 694 h 694"/>
              </a:gdLst>
              <a:ahLst/>
              <a:cxnLst>
                <a:cxn ang="0">
                  <a:pos x="T0" y="T1"/>
                </a:cxn>
                <a:cxn ang="0">
                  <a:pos x="T2" y="T3"/>
                </a:cxn>
                <a:cxn ang="0">
                  <a:pos x="T4" y="T5"/>
                </a:cxn>
                <a:cxn ang="0">
                  <a:pos x="T6" y="T7"/>
                </a:cxn>
                <a:cxn ang="0">
                  <a:pos x="T8" y="T9"/>
                </a:cxn>
              </a:cxnLst>
              <a:rect l="0" t="0" r="r" b="b"/>
              <a:pathLst>
                <a:path w="622" h="694">
                  <a:moveTo>
                    <a:pt x="266" y="694"/>
                  </a:moveTo>
                  <a:cubicBezTo>
                    <a:pt x="333" y="474"/>
                    <a:pt x="254" y="292"/>
                    <a:pt x="0" y="177"/>
                  </a:cubicBezTo>
                  <a:cubicBezTo>
                    <a:pt x="306" y="0"/>
                    <a:pt x="306" y="0"/>
                    <a:pt x="306" y="0"/>
                  </a:cubicBezTo>
                  <a:cubicBezTo>
                    <a:pt x="278" y="278"/>
                    <a:pt x="397" y="436"/>
                    <a:pt x="622" y="488"/>
                  </a:cubicBezTo>
                  <a:lnTo>
                    <a:pt x="266" y="694"/>
                  </a:lnTo>
                  <a:close/>
                </a:path>
              </a:pathLst>
            </a:custGeom>
            <a:solidFill>
              <a:srgbClr val="005CA1"/>
            </a:solidFill>
            <a:ln>
              <a:noFill/>
            </a:ln>
          </p:spPr>
          <p:txBody>
            <a:bodyPr anchor="ctr"/>
            <a:lstStyle/>
            <a:p>
              <a:pPr algn="ctr"/>
              <a:endParaRPr/>
            </a:p>
          </p:txBody>
        </p:sp>
        <p:sp>
          <p:nvSpPr>
            <p:cNvPr id="21" name="Freeform: Shape 7"/>
            <p:cNvSpPr/>
            <p:nvPr/>
          </p:nvSpPr>
          <p:spPr bwMode="auto">
            <a:xfrm>
              <a:off x="4593672" y="3475455"/>
              <a:ext cx="826313" cy="1086203"/>
            </a:xfrm>
            <a:custGeom>
              <a:avLst/>
              <a:gdLst>
                <a:gd name="T0" fmla="*/ 315 w 315"/>
                <a:gd name="T1" fmla="*/ 414 h 414"/>
                <a:gd name="T2" fmla="*/ 3 w 315"/>
                <a:gd name="T3" fmla="*/ 370 h 414"/>
                <a:gd name="T4" fmla="*/ 0 w 315"/>
                <a:gd name="T5" fmla="*/ 50 h 414"/>
                <a:gd name="T6" fmla="*/ 311 w 315"/>
                <a:gd name="T7" fmla="*/ 0 h 414"/>
                <a:gd name="T8" fmla="*/ 315 w 315"/>
                <a:gd name="T9" fmla="*/ 414 h 414"/>
              </a:gdLst>
              <a:ahLst/>
              <a:cxnLst>
                <a:cxn ang="0">
                  <a:pos x="T0" y="T1"/>
                </a:cxn>
                <a:cxn ang="0">
                  <a:pos x="T2" y="T3"/>
                </a:cxn>
                <a:cxn ang="0">
                  <a:pos x="T4" y="T5"/>
                </a:cxn>
                <a:cxn ang="0">
                  <a:pos x="T6" y="T7"/>
                </a:cxn>
                <a:cxn ang="0">
                  <a:pos x="T8" y="T9"/>
                </a:cxn>
              </a:cxnLst>
              <a:rect l="0" t="0" r="r" b="b"/>
              <a:pathLst>
                <a:path w="315" h="414">
                  <a:moveTo>
                    <a:pt x="315" y="414"/>
                  </a:moveTo>
                  <a:cubicBezTo>
                    <a:pt x="236" y="332"/>
                    <a:pt x="86" y="309"/>
                    <a:pt x="3" y="370"/>
                  </a:cubicBezTo>
                  <a:cubicBezTo>
                    <a:pt x="0" y="50"/>
                    <a:pt x="0" y="50"/>
                    <a:pt x="0" y="50"/>
                  </a:cubicBezTo>
                  <a:cubicBezTo>
                    <a:pt x="84" y="109"/>
                    <a:pt x="233" y="84"/>
                    <a:pt x="311" y="0"/>
                  </a:cubicBezTo>
                  <a:lnTo>
                    <a:pt x="315" y="414"/>
                  </a:lnTo>
                  <a:close/>
                </a:path>
              </a:pathLst>
            </a:custGeom>
            <a:solidFill>
              <a:schemeClr val="bg1">
                <a:lumMod val="50000"/>
              </a:schemeClr>
            </a:solidFill>
            <a:ln>
              <a:noFill/>
            </a:ln>
          </p:spPr>
          <p:txBody>
            <a:bodyPr anchor="ctr"/>
            <a:lstStyle/>
            <a:p>
              <a:pPr algn="ctr"/>
              <a:endParaRPr/>
            </a:p>
          </p:txBody>
        </p:sp>
        <p:sp>
          <p:nvSpPr>
            <p:cNvPr id="22" name="Freeform: Shape 8"/>
            <p:cNvSpPr/>
            <p:nvPr/>
          </p:nvSpPr>
          <p:spPr bwMode="auto">
            <a:xfrm>
              <a:off x="4137200" y="1271954"/>
              <a:ext cx="1263904" cy="1267235"/>
            </a:xfrm>
            <a:custGeom>
              <a:avLst/>
              <a:gdLst>
                <a:gd name="T0" fmla="*/ 31 w 482"/>
                <a:gd name="T1" fmla="*/ 185 h 483"/>
                <a:gd name="T2" fmla="*/ 298 w 482"/>
                <a:gd name="T3" fmla="*/ 32 h 483"/>
                <a:gd name="T4" fmla="*/ 451 w 482"/>
                <a:gd name="T5" fmla="*/ 298 h 483"/>
                <a:gd name="T6" fmla="*/ 185 w 482"/>
                <a:gd name="T7" fmla="*/ 452 h 483"/>
                <a:gd name="T8" fmla="*/ 31 w 482"/>
                <a:gd name="T9" fmla="*/ 185 h 483"/>
              </a:gdLst>
              <a:ahLst/>
              <a:cxnLst>
                <a:cxn ang="0">
                  <a:pos x="T0" y="T1"/>
                </a:cxn>
                <a:cxn ang="0">
                  <a:pos x="T2" y="T3"/>
                </a:cxn>
                <a:cxn ang="0">
                  <a:pos x="T4" y="T5"/>
                </a:cxn>
                <a:cxn ang="0">
                  <a:pos x="T6" y="T7"/>
                </a:cxn>
                <a:cxn ang="0">
                  <a:pos x="T8" y="T9"/>
                </a:cxn>
              </a:cxnLst>
              <a:rect l="0" t="0" r="r" b="b"/>
              <a:pathLst>
                <a:path w="482" h="483">
                  <a:moveTo>
                    <a:pt x="31" y="185"/>
                  </a:moveTo>
                  <a:cubicBezTo>
                    <a:pt x="63" y="69"/>
                    <a:pt x="182" y="0"/>
                    <a:pt x="298" y="32"/>
                  </a:cubicBezTo>
                  <a:cubicBezTo>
                    <a:pt x="414" y="63"/>
                    <a:pt x="482" y="182"/>
                    <a:pt x="451" y="298"/>
                  </a:cubicBezTo>
                  <a:cubicBezTo>
                    <a:pt x="420" y="414"/>
                    <a:pt x="301" y="483"/>
                    <a:pt x="185" y="452"/>
                  </a:cubicBezTo>
                  <a:cubicBezTo>
                    <a:pt x="69" y="420"/>
                    <a:pt x="0" y="301"/>
                    <a:pt x="31" y="185"/>
                  </a:cubicBezTo>
                  <a:close/>
                </a:path>
              </a:pathLst>
            </a:custGeom>
            <a:solidFill>
              <a:srgbClr val="005CA1"/>
            </a:solidFill>
            <a:ln>
              <a:noFill/>
            </a:ln>
          </p:spPr>
          <p:txBody>
            <a:bodyPr anchor="ctr"/>
            <a:lstStyle/>
            <a:p>
              <a:pPr algn="ctr"/>
              <a:endParaRPr/>
            </a:p>
          </p:txBody>
        </p:sp>
        <p:sp>
          <p:nvSpPr>
            <p:cNvPr id="23" name="Freeform: Shape 9"/>
            <p:cNvSpPr/>
            <p:nvPr/>
          </p:nvSpPr>
          <p:spPr bwMode="auto">
            <a:xfrm>
              <a:off x="4307128" y="1445213"/>
              <a:ext cx="924049" cy="920717"/>
            </a:xfrm>
            <a:custGeom>
              <a:avLst/>
              <a:gdLst>
                <a:gd name="T0" fmla="*/ 23 w 352"/>
                <a:gd name="T1" fmla="*/ 134 h 351"/>
                <a:gd name="T2" fmla="*/ 218 w 352"/>
                <a:gd name="T3" fmla="*/ 23 h 351"/>
                <a:gd name="T4" fmla="*/ 329 w 352"/>
                <a:gd name="T5" fmla="*/ 217 h 351"/>
                <a:gd name="T6" fmla="*/ 135 w 352"/>
                <a:gd name="T7" fmla="*/ 329 h 351"/>
                <a:gd name="T8" fmla="*/ 23 w 352"/>
                <a:gd name="T9" fmla="*/ 134 h 351"/>
              </a:gdLst>
              <a:ahLst/>
              <a:cxnLst>
                <a:cxn ang="0">
                  <a:pos x="T0" y="T1"/>
                </a:cxn>
                <a:cxn ang="0">
                  <a:pos x="T2" y="T3"/>
                </a:cxn>
                <a:cxn ang="0">
                  <a:pos x="T4" y="T5"/>
                </a:cxn>
                <a:cxn ang="0">
                  <a:pos x="T6" y="T7"/>
                </a:cxn>
                <a:cxn ang="0">
                  <a:pos x="T8" y="T9"/>
                </a:cxn>
              </a:cxnLst>
              <a:rect l="0" t="0" r="r" b="b"/>
              <a:pathLst>
                <a:path w="352" h="351">
                  <a:moveTo>
                    <a:pt x="23" y="134"/>
                  </a:moveTo>
                  <a:cubicBezTo>
                    <a:pt x="46" y="50"/>
                    <a:pt x="133" y="0"/>
                    <a:pt x="218" y="23"/>
                  </a:cubicBezTo>
                  <a:cubicBezTo>
                    <a:pt x="302" y="45"/>
                    <a:pt x="352" y="132"/>
                    <a:pt x="329" y="217"/>
                  </a:cubicBezTo>
                  <a:cubicBezTo>
                    <a:pt x="307" y="301"/>
                    <a:pt x="220" y="351"/>
                    <a:pt x="135" y="329"/>
                  </a:cubicBezTo>
                  <a:cubicBezTo>
                    <a:pt x="50" y="306"/>
                    <a:pt x="0" y="219"/>
                    <a:pt x="23" y="134"/>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Freeform: Shape 10"/>
            <p:cNvSpPr/>
            <p:nvPr/>
          </p:nvSpPr>
          <p:spPr bwMode="auto">
            <a:xfrm>
              <a:off x="6007512" y="1853927"/>
              <a:ext cx="1138402" cy="1138402"/>
            </a:xfrm>
            <a:custGeom>
              <a:avLst/>
              <a:gdLst>
                <a:gd name="T0" fmla="*/ 28 w 434"/>
                <a:gd name="T1" fmla="*/ 166 h 434"/>
                <a:gd name="T2" fmla="*/ 268 w 434"/>
                <a:gd name="T3" fmla="*/ 28 h 434"/>
                <a:gd name="T4" fmla="*/ 406 w 434"/>
                <a:gd name="T5" fmla="*/ 268 h 434"/>
                <a:gd name="T6" fmla="*/ 166 w 434"/>
                <a:gd name="T7" fmla="*/ 406 h 434"/>
                <a:gd name="T8" fmla="*/ 28 w 434"/>
                <a:gd name="T9" fmla="*/ 166 h 434"/>
              </a:gdLst>
              <a:ahLst/>
              <a:cxnLst>
                <a:cxn ang="0">
                  <a:pos x="T0" y="T1"/>
                </a:cxn>
                <a:cxn ang="0">
                  <a:pos x="T2" y="T3"/>
                </a:cxn>
                <a:cxn ang="0">
                  <a:pos x="T4" y="T5"/>
                </a:cxn>
                <a:cxn ang="0">
                  <a:pos x="T6" y="T7"/>
                </a:cxn>
                <a:cxn ang="0">
                  <a:pos x="T8" y="T9"/>
                </a:cxn>
              </a:cxnLst>
              <a:rect l="0" t="0" r="r" b="b"/>
              <a:pathLst>
                <a:path w="434" h="434">
                  <a:moveTo>
                    <a:pt x="28" y="166"/>
                  </a:moveTo>
                  <a:cubicBezTo>
                    <a:pt x="56" y="62"/>
                    <a:pt x="163" y="0"/>
                    <a:pt x="268" y="28"/>
                  </a:cubicBezTo>
                  <a:cubicBezTo>
                    <a:pt x="372" y="56"/>
                    <a:pt x="434" y="164"/>
                    <a:pt x="406" y="268"/>
                  </a:cubicBezTo>
                  <a:cubicBezTo>
                    <a:pt x="377" y="372"/>
                    <a:pt x="270" y="434"/>
                    <a:pt x="166" y="406"/>
                  </a:cubicBezTo>
                  <a:cubicBezTo>
                    <a:pt x="61" y="378"/>
                    <a:pt x="0" y="270"/>
                    <a:pt x="28" y="166"/>
                  </a:cubicBezTo>
                  <a:close/>
                </a:path>
              </a:pathLst>
            </a:custGeom>
            <a:solidFill>
              <a:srgbClr val="B2B2B2"/>
            </a:solidFill>
            <a:ln>
              <a:noFill/>
            </a:ln>
          </p:spPr>
          <p:txBody>
            <a:bodyPr anchor="ctr"/>
            <a:lstStyle/>
            <a:p>
              <a:pPr algn="ctr"/>
              <a:endParaRPr/>
            </a:p>
          </p:txBody>
        </p:sp>
        <p:sp>
          <p:nvSpPr>
            <p:cNvPr id="25" name="Freeform: Shape 11"/>
            <p:cNvSpPr/>
            <p:nvPr/>
          </p:nvSpPr>
          <p:spPr bwMode="auto">
            <a:xfrm>
              <a:off x="6159669" y="2009415"/>
              <a:ext cx="831867" cy="828535"/>
            </a:xfrm>
            <a:custGeom>
              <a:avLst/>
              <a:gdLst>
                <a:gd name="T0" fmla="*/ 21 w 317"/>
                <a:gd name="T1" fmla="*/ 121 h 316"/>
                <a:gd name="T2" fmla="*/ 196 w 317"/>
                <a:gd name="T3" fmla="*/ 20 h 316"/>
                <a:gd name="T4" fmla="*/ 296 w 317"/>
                <a:gd name="T5" fmla="*/ 195 h 316"/>
                <a:gd name="T6" fmla="*/ 121 w 317"/>
                <a:gd name="T7" fmla="*/ 296 h 316"/>
                <a:gd name="T8" fmla="*/ 21 w 317"/>
                <a:gd name="T9" fmla="*/ 121 h 316"/>
              </a:gdLst>
              <a:ahLst/>
              <a:cxnLst>
                <a:cxn ang="0">
                  <a:pos x="T0" y="T1"/>
                </a:cxn>
                <a:cxn ang="0">
                  <a:pos x="T2" y="T3"/>
                </a:cxn>
                <a:cxn ang="0">
                  <a:pos x="T4" y="T5"/>
                </a:cxn>
                <a:cxn ang="0">
                  <a:pos x="T6" y="T7"/>
                </a:cxn>
                <a:cxn ang="0">
                  <a:pos x="T8" y="T9"/>
                </a:cxn>
              </a:cxnLst>
              <a:rect l="0" t="0" r="r" b="b"/>
              <a:pathLst>
                <a:path w="317" h="316">
                  <a:moveTo>
                    <a:pt x="21" y="121"/>
                  </a:moveTo>
                  <a:cubicBezTo>
                    <a:pt x="41" y="45"/>
                    <a:pt x="120" y="0"/>
                    <a:pt x="196" y="20"/>
                  </a:cubicBezTo>
                  <a:cubicBezTo>
                    <a:pt x="272" y="41"/>
                    <a:pt x="317" y="119"/>
                    <a:pt x="296" y="195"/>
                  </a:cubicBezTo>
                  <a:cubicBezTo>
                    <a:pt x="276" y="271"/>
                    <a:pt x="198" y="316"/>
                    <a:pt x="121" y="296"/>
                  </a:cubicBezTo>
                  <a:cubicBezTo>
                    <a:pt x="45" y="275"/>
                    <a:pt x="0" y="197"/>
                    <a:pt x="21" y="121"/>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Freeform: Shape 12"/>
            <p:cNvSpPr/>
            <p:nvPr/>
          </p:nvSpPr>
          <p:spPr bwMode="auto">
            <a:xfrm>
              <a:off x="3885087" y="3614284"/>
              <a:ext cx="828535" cy="829645"/>
            </a:xfrm>
            <a:custGeom>
              <a:avLst/>
              <a:gdLst>
                <a:gd name="T0" fmla="*/ 20 w 316"/>
                <a:gd name="T1" fmla="*/ 121 h 316"/>
                <a:gd name="T2" fmla="*/ 195 w 316"/>
                <a:gd name="T3" fmla="*/ 20 h 316"/>
                <a:gd name="T4" fmla="*/ 296 w 316"/>
                <a:gd name="T5" fmla="*/ 195 h 316"/>
                <a:gd name="T6" fmla="*/ 121 w 316"/>
                <a:gd name="T7" fmla="*/ 296 h 316"/>
                <a:gd name="T8" fmla="*/ 20 w 316"/>
                <a:gd name="T9" fmla="*/ 121 h 316"/>
              </a:gdLst>
              <a:ahLst/>
              <a:cxnLst>
                <a:cxn ang="0">
                  <a:pos x="T0" y="T1"/>
                </a:cxn>
                <a:cxn ang="0">
                  <a:pos x="T2" y="T3"/>
                </a:cxn>
                <a:cxn ang="0">
                  <a:pos x="T4" y="T5"/>
                </a:cxn>
                <a:cxn ang="0">
                  <a:pos x="T6" y="T7"/>
                </a:cxn>
                <a:cxn ang="0">
                  <a:pos x="T8" y="T9"/>
                </a:cxn>
              </a:cxnLst>
              <a:rect l="0" t="0" r="r" b="b"/>
              <a:pathLst>
                <a:path w="316" h="316">
                  <a:moveTo>
                    <a:pt x="20" y="121"/>
                  </a:moveTo>
                  <a:cubicBezTo>
                    <a:pt x="41" y="45"/>
                    <a:pt x="119" y="0"/>
                    <a:pt x="195" y="20"/>
                  </a:cubicBezTo>
                  <a:cubicBezTo>
                    <a:pt x="271" y="41"/>
                    <a:pt x="316" y="119"/>
                    <a:pt x="296" y="195"/>
                  </a:cubicBezTo>
                  <a:cubicBezTo>
                    <a:pt x="275" y="271"/>
                    <a:pt x="197" y="316"/>
                    <a:pt x="121" y="296"/>
                  </a:cubicBezTo>
                  <a:cubicBezTo>
                    <a:pt x="45" y="275"/>
                    <a:pt x="0" y="197"/>
                    <a:pt x="20" y="121"/>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Freeform: Shape 13"/>
            <p:cNvSpPr/>
            <p:nvPr/>
          </p:nvSpPr>
          <p:spPr bwMode="auto">
            <a:xfrm>
              <a:off x="7107040" y="3024538"/>
              <a:ext cx="1363862" cy="1363861"/>
            </a:xfrm>
            <a:custGeom>
              <a:avLst/>
              <a:gdLst>
                <a:gd name="T0" fmla="*/ 33 w 520"/>
                <a:gd name="T1" fmla="*/ 199 h 520"/>
                <a:gd name="T2" fmla="*/ 321 w 520"/>
                <a:gd name="T3" fmla="*/ 34 h 520"/>
                <a:gd name="T4" fmla="*/ 486 w 520"/>
                <a:gd name="T5" fmla="*/ 321 h 520"/>
                <a:gd name="T6" fmla="*/ 199 w 520"/>
                <a:gd name="T7" fmla="*/ 487 h 520"/>
                <a:gd name="T8" fmla="*/ 33 w 520"/>
                <a:gd name="T9" fmla="*/ 199 h 520"/>
              </a:gdLst>
              <a:ahLst/>
              <a:cxnLst>
                <a:cxn ang="0">
                  <a:pos x="T0" y="T1"/>
                </a:cxn>
                <a:cxn ang="0">
                  <a:pos x="T2" y="T3"/>
                </a:cxn>
                <a:cxn ang="0">
                  <a:pos x="T4" y="T5"/>
                </a:cxn>
                <a:cxn ang="0">
                  <a:pos x="T6" y="T7"/>
                </a:cxn>
                <a:cxn ang="0">
                  <a:pos x="T8" y="T9"/>
                </a:cxn>
              </a:cxnLst>
              <a:rect l="0" t="0" r="r" b="b"/>
              <a:pathLst>
                <a:path w="520" h="520">
                  <a:moveTo>
                    <a:pt x="33" y="199"/>
                  </a:moveTo>
                  <a:cubicBezTo>
                    <a:pt x="67" y="74"/>
                    <a:pt x="196" y="0"/>
                    <a:pt x="321" y="34"/>
                  </a:cubicBezTo>
                  <a:cubicBezTo>
                    <a:pt x="446" y="68"/>
                    <a:pt x="520" y="196"/>
                    <a:pt x="486" y="321"/>
                  </a:cubicBezTo>
                  <a:cubicBezTo>
                    <a:pt x="452" y="446"/>
                    <a:pt x="324" y="520"/>
                    <a:pt x="199" y="487"/>
                  </a:cubicBezTo>
                  <a:cubicBezTo>
                    <a:pt x="74" y="453"/>
                    <a:pt x="0" y="324"/>
                    <a:pt x="33" y="199"/>
                  </a:cubicBezTo>
                  <a:close/>
                </a:path>
              </a:pathLst>
            </a:custGeom>
            <a:solidFill>
              <a:srgbClr val="00355C"/>
            </a:solidFill>
            <a:ln>
              <a:noFill/>
            </a:ln>
          </p:spPr>
          <p:txBody>
            <a:bodyPr anchor="ctr"/>
            <a:lstStyle/>
            <a:p>
              <a:pPr algn="ctr"/>
              <a:endParaRPr/>
            </a:p>
          </p:txBody>
        </p:sp>
        <p:sp>
          <p:nvSpPr>
            <p:cNvPr id="28" name="Freeform: Shape 14"/>
            <p:cNvSpPr/>
            <p:nvPr/>
          </p:nvSpPr>
          <p:spPr bwMode="auto">
            <a:xfrm>
              <a:off x="7290296" y="3210013"/>
              <a:ext cx="994018" cy="995129"/>
            </a:xfrm>
            <a:custGeom>
              <a:avLst/>
              <a:gdLst>
                <a:gd name="T0" fmla="*/ 25 w 379"/>
                <a:gd name="T1" fmla="*/ 145 h 379"/>
                <a:gd name="T2" fmla="*/ 234 w 379"/>
                <a:gd name="T3" fmla="*/ 24 h 379"/>
                <a:gd name="T4" fmla="*/ 355 w 379"/>
                <a:gd name="T5" fmla="*/ 234 h 379"/>
                <a:gd name="T6" fmla="*/ 145 w 379"/>
                <a:gd name="T7" fmla="*/ 354 h 379"/>
                <a:gd name="T8" fmla="*/ 25 w 379"/>
                <a:gd name="T9" fmla="*/ 145 h 379"/>
              </a:gdLst>
              <a:ahLst/>
              <a:cxnLst>
                <a:cxn ang="0">
                  <a:pos x="T0" y="T1"/>
                </a:cxn>
                <a:cxn ang="0">
                  <a:pos x="T2" y="T3"/>
                </a:cxn>
                <a:cxn ang="0">
                  <a:pos x="T4" y="T5"/>
                </a:cxn>
                <a:cxn ang="0">
                  <a:pos x="T6" y="T7"/>
                </a:cxn>
                <a:cxn ang="0">
                  <a:pos x="T8" y="T9"/>
                </a:cxn>
              </a:cxnLst>
              <a:rect l="0" t="0" r="r" b="b"/>
              <a:pathLst>
                <a:path w="379" h="379">
                  <a:moveTo>
                    <a:pt x="25" y="145"/>
                  </a:moveTo>
                  <a:cubicBezTo>
                    <a:pt x="49" y="54"/>
                    <a:pt x="143" y="0"/>
                    <a:pt x="234" y="24"/>
                  </a:cubicBezTo>
                  <a:cubicBezTo>
                    <a:pt x="325" y="49"/>
                    <a:pt x="379" y="143"/>
                    <a:pt x="355" y="234"/>
                  </a:cubicBezTo>
                  <a:cubicBezTo>
                    <a:pt x="330" y="325"/>
                    <a:pt x="236" y="379"/>
                    <a:pt x="145" y="354"/>
                  </a:cubicBezTo>
                  <a:cubicBezTo>
                    <a:pt x="54" y="330"/>
                    <a:pt x="0" y="236"/>
                    <a:pt x="25" y="145"/>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Freeform: Shape 15"/>
            <p:cNvSpPr/>
            <p:nvPr/>
          </p:nvSpPr>
          <p:spPr bwMode="auto">
            <a:xfrm>
              <a:off x="5113450" y="3136712"/>
              <a:ext cx="1752584" cy="1752584"/>
            </a:xfrm>
            <a:custGeom>
              <a:avLst/>
              <a:gdLst>
                <a:gd name="T0" fmla="*/ 43 w 668"/>
                <a:gd name="T1" fmla="*/ 255 h 668"/>
                <a:gd name="T2" fmla="*/ 412 w 668"/>
                <a:gd name="T3" fmla="*/ 43 h 668"/>
                <a:gd name="T4" fmla="*/ 625 w 668"/>
                <a:gd name="T5" fmla="*/ 412 h 668"/>
                <a:gd name="T6" fmla="*/ 255 w 668"/>
                <a:gd name="T7" fmla="*/ 625 h 668"/>
                <a:gd name="T8" fmla="*/ 43 w 668"/>
                <a:gd name="T9" fmla="*/ 255 h 668"/>
              </a:gdLst>
              <a:ahLst/>
              <a:cxnLst>
                <a:cxn ang="0">
                  <a:pos x="T0" y="T1"/>
                </a:cxn>
                <a:cxn ang="0">
                  <a:pos x="T2" y="T3"/>
                </a:cxn>
                <a:cxn ang="0">
                  <a:pos x="T4" y="T5"/>
                </a:cxn>
                <a:cxn ang="0">
                  <a:pos x="T6" y="T7"/>
                </a:cxn>
                <a:cxn ang="0">
                  <a:pos x="T8" y="T9"/>
                </a:cxn>
              </a:cxnLst>
              <a:rect l="0" t="0" r="r" b="b"/>
              <a:pathLst>
                <a:path w="668" h="668">
                  <a:moveTo>
                    <a:pt x="43" y="255"/>
                  </a:moveTo>
                  <a:cubicBezTo>
                    <a:pt x="86" y="95"/>
                    <a:pt x="252" y="0"/>
                    <a:pt x="412" y="43"/>
                  </a:cubicBezTo>
                  <a:cubicBezTo>
                    <a:pt x="573" y="86"/>
                    <a:pt x="668" y="252"/>
                    <a:pt x="625" y="412"/>
                  </a:cubicBezTo>
                  <a:cubicBezTo>
                    <a:pt x="581" y="573"/>
                    <a:pt x="416" y="668"/>
                    <a:pt x="255" y="625"/>
                  </a:cubicBezTo>
                  <a:cubicBezTo>
                    <a:pt x="95" y="581"/>
                    <a:pt x="0" y="416"/>
                    <a:pt x="43" y="255"/>
                  </a:cubicBezTo>
                  <a:close/>
                </a:path>
              </a:pathLst>
            </a:custGeom>
            <a:solidFill>
              <a:schemeClr val="bg2"/>
            </a:solidFill>
            <a:ln>
              <a:noFill/>
            </a:ln>
          </p:spPr>
          <p:txBody>
            <a:bodyPr anchor="ctr"/>
            <a:lstStyle/>
            <a:p>
              <a:pPr algn="ctr"/>
              <a:endParaRPr/>
            </a:p>
          </p:txBody>
        </p:sp>
        <p:sp>
          <p:nvSpPr>
            <p:cNvPr id="30" name="Freeform: Shape 16"/>
            <p:cNvSpPr/>
            <p:nvPr/>
          </p:nvSpPr>
          <p:spPr bwMode="auto">
            <a:xfrm>
              <a:off x="6708322" y="4902622"/>
              <a:ext cx="1138402" cy="1140624"/>
            </a:xfrm>
            <a:custGeom>
              <a:avLst/>
              <a:gdLst>
                <a:gd name="T0" fmla="*/ 28 w 434"/>
                <a:gd name="T1" fmla="*/ 166 h 435"/>
                <a:gd name="T2" fmla="*/ 268 w 434"/>
                <a:gd name="T3" fmla="*/ 29 h 435"/>
                <a:gd name="T4" fmla="*/ 406 w 434"/>
                <a:gd name="T5" fmla="*/ 268 h 435"/>
                <a:gd name="T6" fmla="*/ 166 w 434"/>
                <a:gd name="T7" fmla="*/ 406 h 435"/>
                <a:gd name="T8" fmla="*/ 28 w 434"/>
                <a:gd name="T9" fmla="*/ 166 h 435"/>
              </a:gdLst>
              <a:ahLst/>
              <a:cxnLst>
                <a:cxn ang="0">
                  <a:pos x="T0" y="T1"/>
                </a:cxn>
                <a:cxn ang="0">
                  <a:pos x="T2" y="T3"/>
                </a:cxn>
                <a:cxn ang="0">
                  <a:pos x="T4" y="T5"/>
                </a:cxn>
                <a:cxn ang="0">
                  <a:pos x="T6" y="T7"/>
                </a:cxn>
                <a:cxn ang="0">
                  <a:pos x="T8" y="T9"/>
                </a:cxn>
              </a:cxnLst>
              <a:rect l="0" t="0" r="r" b="b"/>
              <a:pathLst>
                <a:path w="434" h="435">
                  <a:moveTo>
                    <a:pt x="28" y="166"/>
                  </a:moveTo>
                  <a:cubicBezTo>
                    <a:pt x="56" y="62"/>
                    <a:pt x="164" y="0"/>
                    <a:pt x="268" y="29"/>
                  </a:cubicBezTo>
                  <a:cubicBezTo>
                    <a:pt x="373" y="57"/>
                    <a:pt x="434" y="164"/>
                    <a:pt x="406" y="268"/>
                  </a:cubicBezTo>
                  <a:cubicBezTo>
                    <a:pt x="378" y="373"/>
                    <a:pt x="271" y="435"/>
                    <a:pt x="166" y="406"/>
                  </a:cubicBezTo>
                  <a:cubicBezTo>
                    <a:pt x="62" y="378"/>
                    <a:pt x="0" y="271"/>
                    <a:pt x="28" y="166"/>
                  </a:cubicBezTo>
                  <a:close/>
                </a:path>
              </a:pathLst>
            </a:custGeom>
            <a:solidFill>
              <a:srgbClr val="004A82"/>
            </a:solidFill>
            <a:ln>
              <a:noFill/>
            </a:ln>
          </p:spPr>
          <p:txBody>
            <a:bodyPr anchor="ctr"/>
            <a:lstStyle/>
            <a:p>
              <a:pPr algn="ctr"/>
              <a:endParaRPr/>
            </a:p>
          </p:txBody>
        </p:sp>
        <p:sp>
          <p:nvSpPr>
            <p:cNvPr id="31" name="Freeform: Shape 17"/>
            <p:cNvSpPr/>
            <p:nvPr/>
          </p:nvSpPr>
          <p:spPr bwMode="auto">
            <a:xfrm>
              <a:off x="6005290" y="4101853"/>
              <a:ext cx="1279452" cy="1314994"/>
            </a:xfrm>
            <a:custGeom>
              <a:avLst/>
              <a:gdLst>
                <a:gd name="T0" fmla="*/ 291 w 488"/>
                <a:gd name="T1" fmla="*/ 501 h 501"/>
                <a:gd name="T2" fmla="*/ 0 w 488"/>
                <a:gd name="T3" fmla="*/ 185 h 501"/>
                <a:gd name="T4" fmla="*/ 211 w 488"/>
                <a:gd name="T5" fmla="*/ 0 h 501"/>
                <a:gd name="T6" fmla="*/ 488 w 488"/>
                <a:gd name="T7" fmla="*/ 327 h 501"/>
                <a:gd name="T8" fmla="*/ 291 w 488"/>
                <a:gd name="T9" fmla="*/ 501 h 501"/>
              </a:gdLst>
              <a:ahLst/>
              <a:cxnLst>
                <a:cxn ang="0">
                  <a:pos x="T0" y="T1"/>
                </a:cxn>
                <a:cxn ang="0">
                  <a:pos x="T2" y="T3"/>
                </a:cxn>
                <a:cxn ang="0">
                  <a:pos x="T4" y="T5"/>
                </a:cxn>
                <a:cxn ang="0">
                  <a:pos x="T6" y="T7"/>
                </a:cxn>
                <a:cxn ang="0">
                  <a:pos x="T8" y="T9"/>
                </a:cxn>
              </a:cxnLst>
              <a:rect l="0" t="0" r="r" b="b"/>
              <a:pathLst>
                <a:path w="488" h="501">
                  <a:moveTo>
                    <a:pt x="291" y="501"/>
                  </a:moveTo>
                  <a:cubicBezTo>
                    <a:pt x="310" y="329"/>
                    <a:pt x="173" y="180"/>
                    <a:pt x="0" y="185"/>
                  </a:cubicBezTo>
                  <a:cubicBezTo>
                    <a:pt x="211" y="0"/>
                    <a:pt x="211" y="0"/>
                    <a:pt x="211" y="0"/>
                  </a:cubicBezTo>
                  <a:cubicBezTo>
                    <a:pt x="184" y="170"/>
                    <a:pt x="315" y="325"/>
                    <a:pt x="488" y="327"/>
                  </a:cubicBezTo>
                  <a:lnTo>
                    <a:pt x="291" y="501"/>
                  </a:lnTo>
                  <a:close/>
                </a:path>
              </a:pathLst>
            </a:custGeom>
            <a:solidFill>
              <a:srgbClr val="004A82"/>
            </a:solidFill>
            <a:ln>
              <a:noFill/>
            </a:ln>
          </p:spPr>
          <p:txBody>
            <a:bodyPr anchor="ctr"/>
            <a:lstStyle/>
            <a:p>
              <a:pPr algn="ctr"/>
              <a:endParaRPr/>
            </a:p>
          </p:txBody>
        </p:sp>
        <p:sp>
          <p:nvSpPr>
            <p:cNvPr id="32" name="Freeform: Shape 18"/>
            <p:cNvSpPr/>
            <p:nvPr/>
          </p:nvSpPr>
          <p:spPr bwMode="auto">
            <a:xfrm>
              <a:off x="6882484" y="5057002"/>
              <a:ext cx="829645" cy="831867"/>
            </a:xfrm>
            <a:custGeom>
              <a:avLst/>
              <a:gdLst>
                <a:gd name="T0" fmla="*/ 20 w 316"/>
                <a:gd name="T1" fmla="*/ 121 h 317"/>
                <a:gd name="T2" fmla="*/ 195 w 316"/>
                <a:gd name="T3" fmla="*/ 21 h 317"/>
                <a:gd name="T4" fmla="*/ 296 w 316"/>
                <a:gd name="T5" fmla="*/ 196 h 317"/>
                <a:gd name="T6" fmla="*/ 121 w 316"/>
                <a:gd name="T7" fmla="*/ 296 h 317"/>
                <a:gd name="T8" fmla="*/ 20 w 316"/>
                <a:gd name="T9" fmla="*/ 121 h 317"/>
              </a:gdLst>
              <a:ahLst/>
              <a:cxnLst>
                <a:cxn ang="0">
                  <a:pos x="T0" y="T1"/>
                </a:cxn>
                <a:cxn ang="0">
                  <a:pos x="T2" y="T3"/>
                </a:cxn>
                <a:cxn ang="0">
                  <a:pos x="T4" y="T5"/>
                </a:cxn>
                <a:cxn ang="0">
                  <a:pos x="T6" y="T7"/>
                </a:cxn>
                <a:cxn ang="0">
                  <a:pos x="T8" y="T9"/>
                </a:cxn>
              </a:cxnLst>
              <a:rect l="0" t="0" r="r" b="b"/>
              <a:pathLst>
                <a:path w="316" h="317">
                  <a:moveTo>
                    <a:pt x="20" y="121"/>
                  </a:moveTo>
                  <a:cubicBezTo>
                    <a:pt x="41" y="45"/>
                    <a:pt x="119" y="0"/>
                    <a:pt x="195" y="21"/>
                  </a:cubicBezTo>
                  <a:cubicBezTo>
                    <a:pt x="271" y="41"/>
                    <a:pt x="316" y="120"/>
                    <a:pt x="296" y="196"/>
                  </a:cubicBezTo>
                  <a:cubicBezTo>
                    <a:pt x="275" y="272"/>
                    <a:pt x="197" y="317"/>
                    <a:pt x="121" y="296"/>
                  </a:cubicBezTo>
                  <a:cubicBezTo>
                    <a:pt x="45" y="276"/>
                    <a:pt x="0" y="197"/>
                    <a:pt x="20" y="121"/>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Freeform: Shape 19"/>
            <p:cNvSpPr/>
            <p:nvPr/>
          </p:nvSpPr>
          <p:spPr bwMode="auto">
            <a:xfrm>
              <a:off x="5348903" y="3373277"/>
              <a:ext cx="1278342" cy="1277232"/>
            </a:xfrm>
            <a:custGeom>
              <a:avLst/>
              <a:gdLst>
                <a:gd name="T0" fmla="*/ 32 w 487"/>
                <a:gd name="T1" fmla="*/ 187 h 487"/>
                <a:gd name="T2" fmla="*/ 301 w 487"/>
                <a:gd name="T3" fmla="*/ 32 h 487"/>
                <a:gd name="T4" fmla="*/ 456 w 487"/>
                <a:gd name="T5" fmla="*/ 301 h 487"/>
                <a:gd name="T6" fmla="*/ 187 w 487"/>
                <a:gd name="T7" fmla="*/ 456 h 487"/>
                <a:gd name="T8" fmla="*/ 32 w 487"/>
                <a:gd name="T9" fmla="*/ 187 h 487"/>
              </a:gdLst>
              <a:ahLst/>
              <a:cxnLst>
                <a:cxn ang="0">
                  <a:pos x="T0" y="T1"/>
                </a:cxn>
                <a:cxn ang="0">
                  <a:pos x="T2" y="T3"/>
                </a:cxn>
                <a:cxn ang="0">
                  <a:pos x="T4" y="T5"/>
                </a:cxn>
                <a:cxn ang="0">
                  <a:pos x="T6" y="T7"/>
                </a:cxn>
                <a:cxn ang="0">
                  <a:pos x="T8" y="T9"/>
                </a:cxn>
              </a:cxnLst>
              <a:rect l="0" t="0" r="r" b="b"/>
              <a:pathLst>
                <a:path w="487" h="487">
                  <a:moveTo>
                    <a:pt x="32" y="187"/>
                  </a:moveTo>
                  <a:cubicBezTo>
                    <a:pt x="63" y="70"/>
                    <a:pt x="184" y="0"/>
                    <a:pt x="301" y="32"/>
                  </a:cubicBezTo>
                  <a:cubicBezTo>
                    <a:pt x="418" y="63"/>
                    <a:pt x="487" y="184"/>
                    <a:pt x="456" y="301"/>
                  </a:cubicBezTo>
                  <a:cubicBezTo>
                    <a:pt x="424" y="418"/>
                    <a:pt x="304" y="487"/>
                    <a:pt x="187" y="456"/>
                  </a:cubicBezTo>
                  <a:cubicBezTo>
                    <a:pt x="69" y="424"/>
                    <a:pt x="0" y="304"/>
                    <a:pt x="32" y="187"/>
                  </a:cubicBezTo>
                  <a:close/>
                </a:path>
              </a:pathLst>
            </a:custGeom>
            <a:solidFill>
              <a:srgbClr val="004A82"/>
            </a:solidFill>
            <a:ln>
              <a:noFill/>
            </a:ln>
          </p:spPr>
          <p:txBody>
            <a:bodyPr anchor="ctr"/>
            <a:lstStyle/>
            <a:p>
              <a:pPr algn="ctr"/>
              <a:endParaRPr/>
            </a:p>
          </p:txBody>
        </p:sp>
        <p:sp>
          <p:nvSpPr>
            <p:cNvPr id="34" name="Freeform: Shape 20"/>
            <p:cNvSpPr/>
            <p:nvPr/>
          </p:nvSpPr>
          <p:spPr bwMode="auto">
            <a:xfrm>
              <a:off x="5734849" y="3622060"/>
              <a:ext cx="506450" cy="467577"/>
            </a:xfrm>
            <a:custGeom>
              <a:avLst/>
              <a:gdLst>
                <a:gd name="T0" fmla="*/ 352 w 456"/>
                <a:gd name="T1" fmla="*/ 116 h 421"/>
                <a:gd name="T2" fmla="*/ 352 w 456"/>
                <a:gd name="T3" fmla="*/ 55 h 421"/>
                <a:gd name="T4" fmla="*/ 324 w 456"/>
                <a:gd name="T5" fmla="*/ 55 h 421"/>
                <a:gd name="T6" fmla="*/ 324 w 456"/>
                <a:gd name="T7" fmla="*/ 90 h 421"/>
                <a:gd name="T8" fmla="*/ 227 w 456"/>
                <a:gd name="T9" fmla="*/ 0 h 421"/>
                <a:gd name="T10" fmla="*/ 114 w 456"/>
                <a:gd name="T11" fmla="*/ 107 h 421"/>
                <a:gd name="T12" fmla="*/ 0 w 456"/>
                <a:gd name="T13" fmla="*/ 210 h 421"/>
                <a:gd name="T14" fmla="*/ 55 w 456"/>
                <a:gd name="T15" fmla="*/ 210 h 421"/>
                <a:gd name="T16" fmla="*/ 55 w 456"/>
                <a:gd name="T17" fmla="*/ 421 h 421"/>
                <a:gd name="T18" fmla="*/ 170 w 456"/>
                <a:gd name="T19" fmla="*/ 421 h 421"/>
                <a:gd name="T20" fmla="*/ 170 w 456"/>
                <a:gd name="T21" fmla="*/ 241 h 421"/>
                <a:gd name="T22" fmla="*/ 286 w 456"/>
                <a:gd name="T23" fmla="*/ 241 h 421"/>
                <a:gd name="T24" fmla="*/ 286 w 456"/>
                <a:gd name="T25" fmla="*/ 421 h 421"/>
                <a:gd name="T26" fmla="*/ 399 w 456"/>
                <a:gd name="T27" fmla="*/ 421 h 421"/>
                <a:gd name="T28" fmla="*/ 399 w 456"/>
                <a:gd name="T29" fmla="*/ 210 h 421"/>
                <a:gd name="T30" fmla="*/ 456 w 456"/>
                <a:gd name="T31" fmla="*/ 210 h 421"/>
                <a:gd name="T32" fmla="*/ 352 w 456"/>
                <a:gd name="T33" fmla="*/ 11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6" h="421">
                  <a:moveTo>
                    <a:pt x="352" y="116"/>
                  </a:moveTo>
                  <a:lnTo>
                    <a:pt x="352" y="55"/>
                  </a:lnTo>
                  <a:lnTo>
                    <a:pt x="324" y="55"/>
                  </a:lnTo>
                  <a:lnTo>
                    <a:pt x="324" y="90"/>
                  </a:lnTo>
                  <a:lnTo>
                    <a:pt x="227" y="0"/>
                  </a:lnTo>
                  <a:lnTo>
                    <a:pt x="114" y="107"/>
                  </a:lnTo>
                  <a:lnTo>
                    <a:pt x="0" y="210"/>
                  </a:lnTo>
                  <a:lnTo>
                    <a:pt x="55" y="210"/>
                  </a:lnTo>
                  <a:lnTo>
                    <a:pt x="55" y="421"/>
                  </a:lnTo>
                  <a:lnTo>
                    <a:pt x="170" y="421"/>
                  </a:lnTo>
                  <a:lnTo>
                    <a:pt x="170" y="241"/>
                  </a:lnTo>
                  <a:lnTo>
                    <a:pt x="286" y="241"/>
                  </a:lnTo>
                  <a:lnTo>
                    <a:pt x="286" y="421"/>
                  </a:lnTo>
                  <a:lnTo>
                    <a:pt x="399" y="421"/>
                  </a:lnTo>
                  <a:lnTo>
                    <a:pt x="399" y="210"/>
                  </a:lnTo>
                  <a:lnTo>
                    <a:pt x="456" y="210"/>
                  </a:lnTo>
                  <a:lnTo>
                    <a:pt x="352" y="116"/>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Freeform: Shape 21"/>
            <p:cNvSpPr/>
            <p:nvPr/>
          </p:nvSpPr>
          <p:spPr bwMode="auto">
            <a:xfrm>
              <a:off x="7834124" y="3537146"/>
              <a:ext cx="138830" cy="131055"/>
            </a:xfrm>
            <a:custGeom>
              <a:avLst/>
              <a:gdLst>
                <a:gd name="T0" fmla="*/ 53 w 53"/>
                <a:gd name="T1" fmla="*/ 40 h 50"/>
                <a:gd name="T2" fmla="*/ 19 w 53"/>
                <a:gd name="T3" fmla="*/ 0 h 50"/>
                <a:gd name="T4" fmla="*/ 19 w 53"/>
                <a:gd name="T5" fmla="*/ 0 h 50"/>
                <a:gd name="T6" fmla="*/ 0 w 53"/>
                <a:gd name="T7" fmla="*/ 50 h 50"/>
                <a:gd name="T8" fmla="*/ 53 w 53"/>
                <a:gd name="T9" fmla="*/ 40 h 50"/>
              </a:gdLst>
              <a:ahLst/>
              <a:cxnLst>
                <a:cxn ang="0">
                  <a:pos x="T0" y="T1"/>
                </a:cxn>
                <a:cxn ang="0">
                  <a:pos x="T2" y="T3"/>
                </a:cxn>
                <a:cxn ang="0">
                  <a:pos x="T4" y="T5"/>
                </a:cxn>
                <a:cxn ang="0">
                  <a:pos x="T6" y="T7"/>
                </a:cxn>
                <a:cxn ang="0">
                  <a:pos x="T8" y="T9"/>
                </a:cxn>
              </a:cxnLst>
              <a:rect l="0" t="0" r="r" b="b"/>
              <a:pathLst>
                <a:path w="53" h="50">
                  <a:moveTo>
                    <a:pt x="53" y="40"/>
                  </a:moveTo>
                  <a:cubicBezTo>
                    <a:pt x="50" y="22"/>
                    <a:pt x="37" y="7"/>
                    <a:pt x="19" y="0"/>
                  </a:cubicBezTo>
                  <a:cubicBezTo>
                    <a:pt x="19" y="0"/>
                    <a:pt x="19" y="0"/>
                    <a:pt x="19" y="0"/>
                  </a:cubicBezTo>
                  <a:cubicBezTo>
                    <a:pt x="0" y="50"/>
                    <a:pt x="0" y="50"/>
                    <a:pt x="0" y="50"/>
                  </a:cubicBezTo>
                  <a:lnTo>
                    <a:pt x="53" y="40"/>
                  </a:lnTo>
                  <a:close/>
                </a:path>
              </a:pathLst>
            </a:custGeom>
            <a:solidFill>
              <a:srgbClr val="00355C"/>
            </a:solidFill>
            <a:ln>
              <a:noFill/>
            </a:ln>
          </p:spPr>
          <p:txBody>
            <a:bodyPr anchor="ctr"/>
            <a:lstStyle/>
            <a:p>
              <a:pPr algn="ctr"/>
              <a:endParaRPr dirty="0"/>
            </a:p>
          </p:txBody>
        </p:sp>
        <p:sp>
          <p:nvSpPr>
            <p:cNvPr id="36" name="Freeform: Shape 22"/>
            <p:cNvSpPr/>
            <p:nvPr/>
          </p:nvSpPr>
          <p:spPr bwMode="auto">
            <a:xfrm>
              <a:off x="7658643" y="3537146"/>
              <a:ext cx="288766" cy="317642"/>
            </a:xfrm>
            <a:custGeom>
              <a:avLst/>
              <a:gdLst>
                <a:gd name="T0" fmla="*/ 108 w 110"/>
                <a:gd name="T1" fmla="*/ 51 h 121"/>
                <a:gd name="T2" fmla="*/ 55 w 110"/>
                <a:gd name="T3" fmla="*/ 60 h 121"/>
                <a:gd name="T4" fmla="*/ 74 w 110"/>
                <a:gd name="T5" fmla="*/ 10 h 121"/>
                <a:gd name="T6" fmla="*/ 5 w 110"/>
                <a:gd name="T7" fmla="*/ 41 h 121"/>
                <a:gd name="T8" fmla="*/ 2 w 110"/>
                <a:gd name="T9" fmla="*/ 70 h 121"/>
                <a:gd name="T10" fmla="*/ 36 w 110"/>
                <a:gd name="T11" fmla="*/ 111 h 121"/>
                <a:gd name="T12" fmla="*/ 36 w 110"/>
                <a:gd name="T13" fmla="*/ 111 h 121"/>
                <a:gd name="T14" fmla="*/ 105 w 110"/>
                <a:gd name="T15" fmla="*/ 79 h 121"/>
                <a:gd name="T16" fmla="*/ 108 w 110"/>
                <a:gd name="T17" fmla="*/ 5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21">
                  <a:moveTo>
                    <a:pt x="108" y="51"/>
                  </a:moveTo>
                  <a:cubicBezTo>
                    <a:pt x="55" y="60"/>
                    <a:pt x="55" y="60"/>
                    <a:pt x="55" y="60"/>
                  </a:cubicBezTo>
                  <a:cubicBezTo>
                    <a:pt x="74" y="10"/>
                    <a:pt x="74" y="10"/>
                    <a:pt x="74" y="10"/>
                  </a:cubicBezTo>
                  <a:cubicBezTo>
                    <a:pt x="46" y="0"/>
                    <a:pt x="15" y="14"/>
                    <a:pt x="5" y="41"/>
                  </a:cubicBezTo>
                  <a:cubicBezTo>
                    <a:pt x="1" y="51"/>
                    <a:pt x="0" y="61"/>
                    <a:pt x="2" y="70"/>
                  </a:cubicBezTo>
                  <a:cubicBezTo>
                    <a:pt x="6" y="88"/>
                    <a:pt x="18" y="104"/>
                    <a:pt x="36" y="111"/>
                  </a:cubicBezTo>
                  <a:cubicBezTo>
                    <a:pt x="36" y="111"/>
                    <a:pt x="36" y="111"/>
                    <a:pt x="36" y="111"/>
                  </a:cubicBezTo>
                  <a:cubicBezTo>
                    <a:pt x="64" y="121"/>
                    <a:pt x="95" y="107"/>
                    <a:pt x="105" y="79"/>
                  </a:cubicBezTo>
                  <a:cubicBezTo>
                    <a:pt x="109" y="70"/>
                    <a:pt x="110" y="60"/>
                    <a:pt x="108" y="51"/>
                  </a:cubicBezTo>
                  <a:close/>
                </a:path>
              </a:pathLst>
            </a:custGeom>
            <a:solidFill>
              <a:srgbClr val="00355C"/>
            </a:solidFill>
            <a:ln>
              <a:noFill/>
            </a:ln>
          </p:spPr>
          <p:txBody>
            <a:bodyPr anchor="ctr"/>
            <a:lstStyle/>
            <a:p>
              <a:pPr algn="ctr"/>
              <a:endParaRPr/>
            </a:p>
          </p:txBody>
        </p:sp>
        <p:sp>
          <p:nvSpPr>
            <p:cNvPr id="37" name="TextBox 23"/>
            <p:cNvSpPr txBox="1"/>
            <p:nvPr/>
          </p:nvSpPr>
          <p:spPr>
            <a:xfrm>
              <a:off x="4441727" y="1937030"/>
              <a:ext cx="184722" cy="276995"/>
            </a:xfrm>
            <a:prstGeom prst="rect">
              <a:avLst/>
            </a:prstGeom>
            <a:noFill/>
          </p:spPr>
          <p:txBody>
            <a:bodyPr wrap="none" lIns="91436" tIns="45718" rIns="91436" bIns="45718" rtlCol="0">
              <a:spAutoFit/>
            </a:bodyPr>
            <a:lstStyle>
              <a:defPPr>
                <a:defRPr lang="zh-CN"/>
              </a:defPPr>
              <a:lvl1pPr>
                <a:defRPr sz="1400" b="1">
                  <a:solidFill>
                    <a:schemeClr val="bg1"/>
                  </a:solidFill>
                  <a:latin typeface="微软雅黑" panose="020B0503020204020204" pitchFamily="34" charset="-122"/>
                  <a:ea typeface="微软雅黑" panose="020B0503020204020204" pitchFamily="34" charset="-122"/>
                </a:defRPr>
              </a:lvl1pPr>
            </a:lstStyle>
            <a:p>
              <a:endParaRPr lang="zh-CN" altLang="en-US" sz="1200" b="0" dirty="0"/>
            </a:p>
          </p:txBody>
        </p:sp>
        <p:sp>
          <p:nvSpPr>
            <p:cNvPr id="38" name="TextBox 24"/>
            <p:cNvSpPr txBox="1"/>
            <p:nvPr/>
          </p:nvSpPr>
          <p:spPr>
            <a:xfrm>
              <a:off x="6252440" y="2409392"/>
              <a:ext cx="184722" cy="276995"/>
            </a:xfrm>
            <a:prstGeom prst="rect">
              <a:avLst/>
            </a:prstGeom>
            <a:noFill/>
          </p:spPr>
          <p:txBody>
            <a:bodyPr wrap="none" lIns="91436" tIns="45718" rIns="91436" bIns="45718" rtlCol="0">
              <a:spAutoFit/>
            </a:bodyPr>
            <a:lstStyle>
              <a:defPPr>
                <a:defRPr lang="zh-CN"/>
              </a:defPPr>
              <a:lvl1pPr>
                <a:defRPr sz="1200" b="0">
                  <a:solidFill>
                    <a:srgbClr val="005CA1"/>
                  </a:solidFill>
                  <a:latin typeface="微软雅黑" panose="020B0503020204020204" pitchFamily="34" charset="-122"/>
                  <a:ea typeface="微软雅黑" panose="020B0503020204020204" pitchFamily="34" charset="-122"/>
                </a:defRPr>
              </a:lvl1pPr>
            </a:lstStyle>
            <a:p>
              <a:endParaRPr lang="zh-CN" altLang="en-US" dirty="0">
                <a:solidFill>
                  <a:srgbClr val="B2B2B2"/>
                </a:solidFill>
              </a:endParaRPr>
            </a:p>
          </p:txBody>
        </p:sp>
        <p:sp>
          <p:nvSpPr>
            <p:cNvPr id="39" name="TextBox 25"/>
            <p:cNvSpPr txBox="1"/>
            <p:nvPr/>
          </p:nvSpPr>
          <p:spPr>
            <a:xfrm>
              <a:off x="3974163" y="4061901"/>
              <a:ext cx="184722" cy="276995"/>
            </a:xfrm>
            <a:prstGeom prst="rect">
              <a:avLst/>
            </a:prstGeom>
            <a:noFill/>
          </p:spPr>
          <p:txBody>
            <a:bodyPr wrap="none" lIns="91436" tIns="45718" rIns="91436" bIns="45718" rtlCol="0">
              <a:spAutoFit/>
            </a:bodyPr>
            <a:lstStyle>
              <a:defPPr>
                <a:defRPr lang="zh-CN"/>
              </a:defPPr>
              <a:lvl1pPr>
                <a:defRPr sz="1200" b="0">
                  <a:solidFill>
                    <a:srgbClr val="B2B2B2"/>
                  </a:solidFill>
                  <a:latin typeface="微软雅黑" panose="020B0503020204020204" pitchFamily="34" charset="-122"/>
                  <a:ea typeface="微软雅黑" panose="020B0503020204020204" pitchFamily="34" charset="-122"/>
                </a:defRPr>
              </a:lvl1pPr>
            </a:lstStyle>
            <a:p>
              <a:endParaRPr lang="zh-CN" altLang="en-US" dirty="0">
                <a:solidFill>
                  <a:schemeClr val="bg1"/>
                </a:solidFill>
              </a:endParaRPr>
            </a:p>
          </p:txBody>
        </p:sp>
        <p:sp>
          <p:nvSpPr>
            <p:cNvPr id="40" name="TextBox 26"/>
            <p:cNvSpPr txBox="1"/>
            <p:nvPr/>
          </p:nvSpPr>
          <p:spPr>
            <a:xfrm>
              <a:off x="7453737" y="3767317"/>
              <a:ext cx="184722" cy="276995"/>
            </a:xfrm>
            <a:prstGeom prst="rect">
              <a:avLst/>
            </a:prstGeom>
            <a:noFill/>
          </p:spPr>
          <p:txBody>
            <a:bodyPr wrap="none" lIns="91436" tIns="45718" rIns="91436" bIns="45718" rtlCol="0">
              <a:spAutoFit/>
            </a:bodyPr>
            <a:lstStyle>
              <a:defPPr>
                <a:defRPr lang="zh-CN"/>
              </a:defPPr>
              <a:lvl1pPr>
                <a:defRPr sz="1200" b="0">
                  <a:solidFill>
                    <a:srgbClr val="B2B2B2"/>
                  </a:solidFill>
                  <a:latin typeface="微软雅黑" panose="020B0503020204020204" pitchFamily="34" charset="-122"/>
                  <a:ea typeface="微软雅黑" panose="020B0503020204020204" pitchFamily="34" charset="-122"/>
                </a:defRPr>
              </a:lvl1pPr>
            </a:lstStyle>
            <a:p>
              <a:endParaRPr lang="zh-CN" altLang="en-US" dirty="0">
                <a:solidFill>
                  <a:schemeClr val="bg1"/>
                </a:solidFill>
              </a:endParaRPr>
            </a:p>
          </p:txBody>
        </p:sp>
        <p:sp>
          <p:nvSpPr>
            <p:cNvPr id="41" name="TextBox 27"/>
            <p:cNvSpPr txBox="1"/>
            <p:nvPr/>
          </p:nvSpPr>
          <p:spPr>
            <a:xfrm>
              <a:off x="6980676" y="5484777"/>
              <a:ext cx="184722" cy="276995"/>
            </a:xfrm>
            <a:prstGeom prst="rect">
              <a:avLst/>
            </a:prstGeom>
            <a:noFill/>
          </p:spPr>
          <p:txBody>
            <a:bodyPr wrap="none" lIns="91436" tIns="45718" rIns="91436" bIns="45718" rtlCol="0">
              <a:spAutoFit/>
            </a:bodyPr>
            <a:lstStyle>
              <a:defPPr>
                <a:defRPr lang="zh-CN"/>
              </a:defPPr>
              <a:lvl1pPr>
                <a:defRPr sz="1200" b="0">
                  <a:solidFill>
                    <a:srgbClr val="004A82"/>
                  </a:solidFill>
                  <a:latin typeface="微软雅黑" panose="020B0503020204020204" pitchFamily="34" charset="-122"/>
                  <a:ea typeface="微软雅黑" panose="020B0503020204020204" pitchFamily="34" charset="-122"/>
                </a:defRPr>
              </a:lvl1pPr>
            </a:lstStyle>
            <a:p>
              <a:endParaRPr lang="zh-CN" altLang="en-US" dirty="0">
                <a:solidFill>
                  <a:schemeClr val="bg1"/>
                </a:solidFill>
              </a:endParaRPr>
            </a:p>
          </p:txBody>
        </p:sp>
        <p:sp>
          <p:nvSpPr>
            <p:cNvPr id="42" name="TextBox 28"/>
            <p:cNvSpPr txBox="1"/>
            <p:nvPr/>
          </p:nvSpPr>
          <p:spPr>
            <a:xfrm>
              <a:off x="5643656" y="4136156"/>
              <a:ext cx="902803" cy="307773"/>
            </a:xfrm>
            <a:prstGeom prst="rect">
              <a:avLst/>
            </a:prstGeom>
            <a:noFill/>
          </p:spPr>
          <p:txBody>
            <a:bodyPr wrap="none" lIns="91436" tIns="45718" rIns="91436" bIns="45718" rtlCol="0">
              <a:spAutoFit/>
            </a:bodyPr>
            <a:lstStyle>
              <a:defPPr>
                <a:defRPr lang="zh-CN"/>
              </a:defPPr>
              <a:lvl1pPr>
                <a:defRPr sz="1200" b="0">
                  <a:solidFill>
                    <a:srgbClr val="B2B2B2"/>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技术路线</a:t>
              </a:r>
            </a:p>
          </p:txBody>
        </p:sp>
        <p:sp>
          <p:nvSpPr>
            <p:cNvPr id="43" name="Freeform: Shape 29"/>
            <p:cNvSpPr/>
            <p:nvPr/>
          </p:nvSpPr>
          <p:spPr bwMode="auto">
            <a:xfrm>
              <a:off x="6442709" y="2280312"/>
              <a:ext cx="244078" cy="257947"/>
            </a:xfrm>
            <a:custGeom>
              <a:avLst/>
              <a:gdLst>
                <a:gd name="T0" fmla="*/ 141 w 390"/>
                <a:gd name="T1" fmla="*/ 319 h 409"/>
                <a:gd name="T2" fmla="*/ 141 w 390"/>
                <a:gd name="T3" fmla="*/ 319 h 409"/>
                <a:gd name="T4" fmla="*/ 124 w 390"/>
                <a:gd name="T5" fmla="*/ 345 h 409"/>
                <a:gd name="T6" fmla="*/ 61 w 390"/>
                <a:gd name="T7" fmla="*/ 345 h 409"/>
                <a:gd name="T8" fmla="*/ 44 w 390"/>
                <a:gd name="T9" fmla="*/ 311 h 409"/>
                <a:gd name="T10" fmla="*/ 61 w 390"/>
                <a:gd name="T11" fmla="*/ 283 h 409"/>
                <a:gd name="T12" fmla="*/ 133 w 390"/>
                <a:gd name="T13" fmla="*/ 204 h 409"/>
                <a:gd name="T14" fmla="*/ 195 w 390"/>
                <a:gd name="T15" fmla="*/ 186 h 409"/>
                <a:gd name="T16" fmla="*/ 230 w 390"/>
                <a:gd name="T17" fmla="*/ 186 h 409"/>
                <a:gd name="T18" fmla="*/ 230 w 390"/>
                <a:gd name="T19" fmla="*/ 160 h 409"/>
                <a:gd name="T20" fmla="*/ 97 w 390"/>
                <a:gd name="T21" fmla="*/ 168 h 409"/>
                <a:gd name="T22" fmla="*/ 26 w 390"/>
                <a:gd name="T23" fmla="*/ 248 h 409"/>
                <a:gd name="T24" fmla="*/ 0 w 390"/>
                <a:gd name="T25" fmla="*/ 311 h 409"/>
                <a:gd name="T26" fmla="*/ 26 w 390"/>
                <a:gd name="T27" fmla="*/ 381 h 409"/>
                <a:gd name="T28" fmla="*/ 88 w 390"/>
                <a:gd name="T29" fmla="*/ 408 h 409"/>
                <a:gd name="T30" fmla="*/ 159 w 390"/>
                <a:gd name="T31" fmla="*/ 381 h 409"/>
                <a:gd name="T32" fmla="*/ 177 w 390"/>
                <a:gd name="T33" fmla="*/ 355 h 409"/>
                <a:gd name="T34" fmla="*/ 177 w 390"/>
                <a:gd name="T35" fmla="*/ 319 h 409"/>
                <a:gd name="T36" fmla="*/ 141 w 390"/>
                <a:gd name="T37" fmla="*/ 319 h 409"/>
                <a:gd name="T38" fmla="*/ 363 w 390"/>
                <a:gd name="T39" fmla="*/ 36 h 409"/>
                <a:gd name="T40" fmla="*/ 363 w 390"/>
                <a:gd name="T41" fmla="*/ 36 h 409"/>
                <a:gd name="T42" fmla="*/ 239 w 390"/>
                <a:gd name="T43" fmla="*/ 36 h 409"/>
                <a:gd name="T44" fmla="*/ 212 w 390"/>
                <a:gd name="T45" fmla="*/ 53 h 409"/>
                <a:gd name="T46" fmla="*/ 212 w 390"/>
                <a:gd name="T47" fmla="*/ 89 h 409"/>
                <a:gd name="T48" fmla="*/ 248 w 390"/>
                <a:gd name="T49" fmla="*/ 89 h 409"/>
                <a:gd name="T50" fmla="*/ 274 w 390"/>
                <a:gd name="T51" fmla="*/ 71 h 409"/>
                <a:gd name="T52" fmla="*/ 327 w 390"/>
                <a:gd name="T53" fmla="*/ 71 h 409"/>
                <a:gd name="T54" fmla="*/ 345 w 390"/>
                <a:gd name="T55" fmla="*/ 107 h 409"/>
                <a:gd name="T56" fmla="*/ 327 w 390"/>
                <a:gd name="T57" fmla="*/ 133 h 409"/>
                <a:gd name="T58" fmla="*/ 257 w 390"/>
                <a:gd name="T59" fmla="*/ 213 h 409"/>
                <a:gd name="T60" fmla="*/ 195 w 390"/>
                <a:gd name="T61" fmla="*/ 221 h 409"/>
                <a:gd name="T62" fmla="*/ 159 w 390"/>
                <a:gd name="T63" fmla="*/ 221 h 409"/>
                <a:gd name="T64" fmla="*/ 159 w 390"/>
                <a:gd name="T65" fmla="*/ 257 h 409"/>
                <a:gd name="T66" fmla="*/ 212 w 390"/>
                <a:gd name="T67" fmla="*/ 283 h 409"/>
                <a:gd name="T68" fmla="*/ 283 w 390"/>
                <a:gd name="T69" fmla="*/ 248 h 409"/>
                <a:gd name="T70" fmla="*/ 363 w 390"/>
                <a:gd name="T71" fmla="*/ 168 h 409"/>
                <a:gd name="T72" fmla="*/ 389 w 390"/>
                <a:gd name="T73" fmla="*/ 107 h 409"/>
                <a:gd name="T74" fmla="*/ 363 w 390"/>
                <a:gd name="T75"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409">
                  <a:moveTo>
                    <a:pt x="141" y="319"/>
                  </a:moveTo>
                  <a:lnTo>
                    <a:pt x="141" y="319"/>
                  </a:lnTo>
                  <a:cubicBezTo>
                    <a:pt x="124" y="345"/>
                    <a:pt x="124" y="345"/>
                    <a:pt x="124" y="345"/>
                  </a:cubicBezTo>
                  <a:cubicBezTo>
                    <a:pt x="106" y="364"/>
                    <a:pt x="79" y="364"/>
                    <a:pt x="61" y="345"/>
                  </a:cubicBezTo>
                  <a:cubicBezTo>
                    <a:pt x="53" y="336"/>
                    <a:pt x="44" y="319"/>
                    <a:pt x="44" y="311"/>
                  </a:cubicBezTo>
                  <a:cubicBezTo>
                    <a:pt x="44" y="301"/>
                    <a:pt x="53" y="292"/>
                    <a:pt x="61" y="283"/>
                  </a:cubicBezTo>
                  <a:cubicBezTo>
                    <a:pt x="133" y="204"/>
                    <a:pt x="133" y="204"/>
                    <a:pt x="133" y="204"/>
                  </a:cubicBezTo>
                  <a:cubicBezTo>
                    <a:pt x="150" y="195"/>
                    <a:pt x="177" y="168"/>
                    <a:pt x="195" y="186"/>
                  </a:cubicBezTo>
                  <a:cubicBezTo>
                    <a:pt x="204" y="204"/>
                    <a:pt x="221" y="204"/>
                    <a:pt x="230" y="186"/>
                  </a:cubicBezTo>
                  <a:cubicBezTo>
                    <a:pt x="239" y="177"/>
                    <a:pt x="239" y="168"/>
                    <a:pt x="230" y="160"/>
                  </a:cubicBezTo>
                  <a:cubicBezTo>
                    <a:pt x="195" y="124"/>
                    <a:pt x="141" y="124"/>
                    <a:pt x="97" y="168"/>
                  </a:cubicBezTo>
                  <a:cubicBezTo>
                    <a:pt x="26" y="248"/>
                    <a:pt x="26" y="248"/>
                    <a:pt x="26" y="248"/>
                  </a:cubicBezTo>
                  <a:cubicBezTo>
                    <a:pt x="8" y="266"/>
                    <a:pt x="0" y="283"/>
                    <a:pt x="0" y="311"/>
                  </a:cubicBezTo>
                  <a:cubicBezTo>
                    <a:pt x="0" y="336"/>
                    <a:pt x="8" y="364"/>
                    <a:pt x="26" y="381"/>
                  </a:cubicBezTo>
                  <a:cubicBezTo>
                    <a:pt x="44" y="399"/>
                    <a:pt x="70" y="408"/>
                    <a:pt x="88" y="408"/>
                  </a:cubicBezTo>
                  <a:cubicBezTo>
                    <a:pt x="114" y="408"/>
                    <a:pt x="141" y="399"/>
                    <a:pt x="159" y="381"/>
                  </a:cubicBezTo>
                  <a:cubicBezTo>
                    <a:pt x="177" y="355"/>
                    <a:pt x="177" y="355"/>
                    <a:pt x="177" y="355"/>
                  </a:cubicBezTo>
                  <a:cubicBezTo>
                    <a:pt x="186" y="345"/>
                    <a:pt x="186" y="328"/>
                    <a:pt x="177" y="319"/>
                  </a:cubicBezTo>
                  <a:cubicBezTo>
                    <a:pt x="168" y="311"/>
                    <a:pt x="150" y="311"/>
                    <a:pt x="141" y="319"/>
                  </a:cubicBezTo>
                  <a:close/>
                  <a:moveTo>
                    <a:pt x="363" y="36"/>
                  </a:moveTo>
                  <a:lnTo>
                    <a:pt x="363" y="36"/>
                  </a:lnTo>
                  <a:cubicBezTo>
                    <a:pt x="327" y="0"/>
                    <a:pt x="274" y="0"/>
                    <a:pt x="239" y="36"/>
                  </a:cubicBezTo>
                  <a:cubicBezTo>
                    <a:pt x="212" y="53"/>
                    <a:pt x="212" y="53"/>
                    <a:pt x="212" y="53"/>
                  </a:cubicBezTo>
                  <a:cubicBezTo>
                    <a:pt x="204" y="71"/>
                    <a:pt x="204" y="80"/>
                    <a:pt x="212" y="89"/>
                  </a:cubicBezTo>
                  <a:cubicBezTo>
                    <a:pt x="221" y="98"/>
                    <a:pt x="239" y="98"/>
                    <a:pt x="248" y="89"/>
                  </a:cubicBezTo>
                  <a:cubicBezTo>
                    <a:pt x="274" y="71"/>
                    <a:pt x="274" y="71"/>
                    <a:pt x="274" y="71"/>
                  </a:cubicBezTo>
                  <a:cubicBezTo>
                    <a:pt x="292" y="53"/>
                    <a:pt x="318" y="53"/>
                    <a:pt x="327" y="71"/>
                  </a:cubicBezTo>
                  <a:cubicBezTo>
                    <a:pt x="336" y="80"/>
                    <a:pt x="345" y="89"/>
                    <a:pt x="345" y="107"/>
                  </a:cubicBezTo>
                  <a:cubicBezTo>
                    <a:pt x="345" y="115"/>
                    <a:pt x="336" y="124"/>
                    <a:pt x="327" y="133"/>
                  </a:cubicBezTo>
                  <a:cubicBezTo>
                    <a:pt x="257" y="213"/>
                    <a:pt x="257" y="213"/>
                    <a:pt x="257" y="213"/>
                  </a:cubicBezTo>
                  <a:cubicBezTo>
                    <a:pt x="212" y="248"/>
                    <a:pt x="204" y="230"/>
                    <a:pt x="195" y="221"/>
                  </a:cubicBezTo>
                  <a:cubicBezTo>
                    <a:pt x="186" y="213"/>
                    <a:pt x="168" y="213"/>
                    <a:pt x="159" y="221"/>
                  </a:cubicBezTo>
                  <a:cubicBezTo>
                    <a:pt x="150" y="230"/>
                    <a:pt x="150" y="248"/>
                    <a:pt x="159" y="257"/>
                  </a:cubicBezTo>
                  <a:cubicBezTo>
                    <a:pt x="177" y="275"/>
                    <a:pt x="195" y="283"/>
                    <a:pt x="212" y="283"/>
                  </a:cubicBezTo>
                  <a:cubicBezTo>
                    <a:pt x="239" y="283"/>
                    <a:pt x="265" y="275"/>
                    <a:pt x="283" y="248"/>
                  </a:cubicBezTo>
                  <a:cubicBezTo>
                    <a:pt x="363" y="168"/>
                    <a:pt x="363" y="168"/>
                    <a:pt x="363" y="168"/>
                  </a:cubicBezTo>
                  <a:cubicBezTo>
                    <a:pt x="380" y="151"/>
                    <a:pt x="389" y="124"/>
                    <a:pt x="389" y="107"/>
                  </a:cubicBezTo>
                  <a:cubicBezTo>
                    <a:pt x="389" y="80"/>
                    <a:pt x="380" y="53"/>
                    <a:pt x="363" y="36"/>
                  </a:cubicBezTo>
                  <a:close/>
                </a:path>
              </a:pathLst>
            </a:custGeom>
            <a:solidFill>
              <a:srgbClr val="B2B2B2"/>
            </a:solidFill>
            <a:ln>
              <a:noFill/>
            </a:ln>
            <a:effectLst/>
          </p:spPr>
          <p:txBody>
            <a:bodyPr anchor="ctr"/>
            <a:lstStyle/>
            <a:p>
              <a:pPr algn="ctr"/>
              <a:endParaRPr/>
            </a:p>
          </p:txBody>
        </p:sp>
        <p:sp>
          <p:nvSpPr>
            <p:cNvPr id="44" name="Freeform: Shape 30"/>
            <p:cNvSpPr/>
            <p:nvPr/>
          </p:nvSpPr>
          <p:spPr bwMode="auto">
            <a:xfrm>
              <a:off x="4599171" y="1745874"/>
              <a:ext cx="313421" cy="280134"/>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005CA1"/>
            </a:solidFill>
            <a:ln>
              <a:noFill/>
            </a:ln>
            <a:effectLst/>
          </p:spPr>
          <p:txBody>
            <a:bodyPr anchor="ctr"/>
            <a:lstStyle/>
            <a:p>
              <a:pPr algn="ctr"/>
              <a:endParaRPr/>
            </a:p>
          </p:txBody>
        </p:sp>
        <p:sp>
          <p:nvSpPr>
            <p:cNvPr id="45" name="Freeform: Shape 31"/>
            <p:cNvSpPr/>
            <p:nvPr/>
          </p:nvSpPr>
          <p:spPr bwMode="auto">
            <a:xfrm>
              <a:off x="4163020" y="3839098"/>
              <a:ext cx="280137" cy="291229"/>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rgbClr val="B2B2B2"/>
            </a:solidFill>
            <a:ln>
              <a:noFill/>
            </a:ln>
            <a:effectLst/>
          </p:spPr>
          <p:txBody>
            <a:bodyPr anchor="ctr"/>
            <a:lstStyle/>
            <a:p>
              <a:pPr algn="ctr"/>
              <a:endParaRPr dirty="0"/>
            </a:p>
          </p:txBody>
        </p:sp>
        <p:sp>
          <p:nvSpPr>
            <p:cNvPr id="46" name="Freeform: Shape 32"/>
            <p:cNvSpPr/>
            <p:nvPr/>
          </p:nvSpPr>
          <p:spPr bwMode="auto">
            <a:xfrm>
              <a:off x="7175752" y="5337968"/>
              <a:ext cx="259400" cy="259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rgbClr val="004A82"/>
            </a:solidFill>
            <a:ln>
              <a:noFill/>
            </a:ln>
            <a:effectLst/>
          </p:spPr>
          <p:txBody>
            <a:bodyPr anchor="ctr"/>
            <a:lstStyle/>
            <a:p>
              <a:pPr algn="ctr"/>
              <a:endParaRPr/>
            </a:p>
          </p:txBody>
        </p:sp>
      </p:grpSp>
      <p:grpSp>
        <p:nvGrpSpPr>
          <p:cNvPr id="8" name="组合 7"/>
          <p:cNvGrpSpPr/>
          <p:nvPr/>
        </p:nvGrpSpPr>
        <p:grpSpPr>
          <a:xfrm>
            <a:off x="7277523" y="1685582"/>
            <a:ext cx="2867287" cy="882066"/>
            <a:chOff x="7277523" y="1685582"/>
            <a:chExt cx="2867287" cy="882066"/>
          </a:xfrm>
        </p:grpSpPr>
        <p:sp>
          <p:nvSpPr>
            <p:cNvPr id="62" name="TextBox 76"/>
            <p:cNvSpPr txBox="1"/>
            <p:nvPr/>
          </p:nvSpPr>
          <p:spPr>
            <a:xfrm>
              <a:off x="7277523" y="1685582"/>
              <a:ext cx="1782852" cy="307773"/>
            </a:xfrm>
            <a:prstGeom prst="rect">
              <a:avLst/>
            </a:prstGeom>
            <a:noFill/>
          </p:spPr>
          <p:txBody>
            <a:bodyPr wrap="none" lIns="91436" tIns="45718" rIns="91436" bIns="45718" rtlCol="0">
              <a:spAutoFit/>
            </a:bodyPr>
            <a:lstStyle>
              <a:defPPr>
                <a:defRPr lang="zh-CN"/>
              </a:defPPr>
              <a:lvl1pPr>
                <a:defRPr sz="14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6.</a:t>
              </a:r>
              <a:r>
                <a:rPr lang="zh-CN" altLang="en-US" dirty="0"/>
                <a:t>三维模型检索模块</a:t>
              </a:r>
            </a:p>
          </p:txBody>
        </p:sp>
        <p:sp>
          <p:nvSpPr>
            <p:cNvPr id="63" name="矩形 62"/>
            <p:cNvSpPr/>
            <p:nvPr/>
          </p:nvSpPr>
          <p:spPr>
            <a:xfrm>
              <a:off x="7278919" y="1953958"/>
              <a:ext cx="2865891" cy="613690"/>
            </a:xfrm>
            <a:prstGeom prst="rect">
              <a:avLst/>
            </a:prstGeom>
          </p:spPr>
          <p:txBody>
            <a:bodyPr wrap="square" lIns="91436" tIns="45718" rIns="91436" bIns="45718">
              <a:spAutoFit/>
            </a:bodyPr>
            <a:lstStyle/>
            <a:p>
              <a:pPr>
                <a:lnSpc>
                  <a:spcPct val="150000"/>
                </a:lnSpc>
              </a:pPr>
              <a:r>
                <a:rPr lang="zh-CN" altLang="zh-CN" sz="1200" dirty="0">
                  <a:solidFill>
                    <a:schemeClr val="bg2">
                      <a:lumMod val="50000"/>
                    </a:schemeClr>
                  </a:solidFill>
                  <a:latin typeface="微软雅黑" panose="020B0503020204020204" pitchFamily="34" charset="-122"/>
                  <a:ea typeface="微软雅黑" panose="020B0503020204020204" pitchFamily="34" charset="-122"/>
                </a:rPr>
                <a:t>计算草图与三维模型库中的每一模型之间的相似性</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8645691" y="3321568"/>
            <a:ext cx="2874358" cy="1464132"/>
            <a:chOff x="8645691" y="3321568"/>
            <a:chExt cx="2874358" cy="1464132"/>
          </a:xfrm>
        </p:grpSpPr>
        <p:sp>
          <p:nvSpPr>
            <p:cNvPr id="64" name="TextBox 76"/>
            <p:cNvSpPr txBox="1"/>
            <p:nvPr/>
          </p:nvSpPr>
          <p:spPr>
            <a:xfrm>
              <a:off x="8645691" y="3321568"/>
              <a:ext cx="1603316" cy="307773"/>
            </a:xfrm>
            <a:prstGeom prst="rect">
              <a:avLst/>
            </a:prstGeom>
            <a:noFill/>
          </p:spPr>
          <p:txBody>
            <a:bodyPr wrap="none" lIns="91436" tIns="45718" rIns="91436" bIns="45718" rtlCol="0">
              <a:spAutoFit/>
            </a:bodyPr>
            <a:lstStyle>
              <a:defPPr>
                <a:defRPr lang="zh-CN"/>
              </a:defPPr>
              <a:lvl1pPr>
                <a:defRPr sz="14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5.</a:t>
              </a:r>
              <a:r>
                <a:rPr lang="zh-CN" altLang="en-US" dirty="0"/>
                <a:t>相似性计算模块</a:t>
              </a:r>
            </a:p>
          </p:txBody>
        </p:sp>
        <p:sp>
          <p:nvSpPr>
            <p:cNvPr id="65" name="矩形 64"/>
            <p:cNvSpPr/>
            <p:nvPr/>
          </p:nvSpPr>
          <p:spPr>
            <a:xfrm>
              <a:off x="8654158" y="3618012"/>
              <a:ext cx="2865891" cy="1167688"/>
            </a:xfrm>
            <a:prstGeom prst="rect">
              <a:avLst/>
            </a:prstGeom>
          </p:spPr>
          <p:txBody>
            <a:bodyPr wrap="square" lIns="91436" tIns="45718" rIns="91436" bIns="45718">
              <a:spAutoFit/>
            </a:bodyPr>
            <a:lstStyle/>
            <a:p>
              <a:pPr>
                <a:lnSpc>
                  <a:spcPct val="150000"/>
                </a:lnSpc>
              </a:pPr>
              <a:r>
                <a:rPr lang="zh-CN" altLang="zh-CN" sz="1200" dirty="0">
                  <a:solidFill>
                    <a:schemeClr val="bg2">
                      <a:lumMod val="50000"/>
                    </a:schemeClr>
                  </a:solidFill>
                  <a:latin typeface="微软雅黑" panose="020B0503020204020204" pitchFamily="34" charset="-122"/>
                  <a:ea typeface="微软雅黑" panose="020B0503020204020204" pitchFamily="34" charset="-122"/>
                </a:rPr>
                <a:t>利用欧式公式计算草图特征向量和三维模型的二维视图的特征向量之间的距离，以度量草图与三维模型二维视图之间的相似性。 </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139992" y="5083731"/>
            <a:ext cx="2865891" cy="644464"/>
            <a:chOff x="8139992" y="5083731"/>
            <a:chExt cx="2865891" cy="644464"/>
          </a:xfrm>
        </p:grpSpPr>
        <p:sp>
          <p:nvSpPr>
            <p:cNvPr id="66" name="TextBox 76"/>
            <p:cNvSpPr txBox="1"/>
            <p:nvPr/>
          </p:nvSpPr>
          <p:spPr>
            <a:xfrm>
              <a:off x="8139992" y="5083731"/>
              <a:ext cx="2141925" cy="307773"/>
            </a:xfrm>
            <a:prstGeom prst="rect">
              <a:avLst/>
            </a:prstGeom>
            <a:noFill/>
          </p:spPr>
          <p:txBody>
            <a:bodyPr wrap="none" lIns="91436" tIns="45718" rIns="91436" bIns="45718" rtlCol="0">
              <a:spAutoFit/>
            </a:bodyPr>
            <a:lstStyle>
              <a:defPPr>
                <a:defRPr lang="zh-CN"/>
              </a:defPPr>
              <a:lvl1pPr>
                <a:defRPr sz="14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4.</a:t>
              </a:r>
              <a:r>
                <a:rPr lang="zh-CN" altLang="en-US" dirty="0"/>
                <a:t>草图试图特征提取模块</a:t>
              </a:r>
            </a:p>
          </p:txBody>
        </p:sp>
        <p:sp>
          <p:nvSpPr>
            <p:cNvPr id="67" name="矩形 66"/>
            <p:cNvSpPr/>
            <p:nvPr/>
          </p:nvSpPr>
          <p:spPr>
            <a:xfrm>
              <a:off x="8139992" y="5391504"/>
              <a:ext cx="2865891" cy="336691"/>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提取草图的特征。</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415044" y="5182992"/>
            <a:ext cx="2865891" cy="610523"/>
            <a:chOff x="3415044" y="5182992"/>
            <a:chExt cx="2865891" cy="610523"/>
          </a:xfrm>
        </p:grpSpPr>
        <p:sp>
          <p:nvSpPr>
            <p:cNvPr id="68" name="TextBox 76"/>
            <p:cNvSpPr txBox="1"/>
            <p:nvPr/>
          </p:nvSpPr>
          <p:spPr>
            <a:xfrm>
              <a:off x="4760527" y="5182992"/>
              <a:ext cx="1423780" cy="307773"/>
            </a:xfrm>
            <a:prstGeom prst="rect">
              <a:avLst/>
            </a:prstGeom>
            <a:noFill/>
          </p:spPr>
          <p:txBody>
            <a:bodyPr wrap="none" lIns="91436" tIns="45718" rIns="91436" bIns="45718" rtlCol="0">
              <a:spAutoFit/>
            </a:bodyPr>
            <a:lstStyle>
              <a:defPPr>
                <a:defRPr lang="zh-CN"/>
              </a:defPPr>
              <a:lvl1pPr>
                <a:defRPr sz="14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3.</a:t>
              </a:r>
              <a:r>
                <a:rPr lang="zh-CN" altLang="en-US" dirty="0"/>
                <a:t>草图绘制模块</a:t>
              </a:r>
            </a:p>
          </p:txBody>
        </p:sp>
        <p:sp>
          <p:nvSpPr>
            <p:cNvPr id="69" name="矩形 68"/>
            <p:cNvSpPr/>
            <p:nvPr/>
          </p:nvSpPr>
          <p:spPr>
            <a:xfrm>
              <a:off x="3415044" y="5456824"/>
              <a:ext cx="2865891" cy="336691"/>
            </a:xfrm>
            <a:prstGeom prst="rect">
              <a:avLst/>
            </a:prstGeom>
          </p:spPr>
          <p:txBody>
            <a:bodyPr wrap="square" lIns="91436" tIns="45718" rIns="91436" bIns="45718">
              <a:spAutoFit/>
            </a:bodyPr>
            <a:lstStyle/>
            <a:p>
              <a:pPr>
                <a:lnSpc>
                  <a:spcPct val="150000"/>
                </a:lnSpc>
              </a:pPr>
              <a:r>
                <a:rPr lang="zh-CN" altLang="zh-CN" sz="1200" dirty="0">
                  <a:solidFill>
                    <a:schemeClr val="bg2">
                      <a:lumMod val="50000"/>
                    </a:schemeClr>
                  </a:solidFill>
                  <a:latin typeface="微软雅黑" panose="020B0503020204020204" pitchFamily="34" charset="-122"/>
                  <a:ea typeface="微软雅黑" panose="020B0503020204020204" pitchFamily="34" charset="-122"/>
                </a:rPr>
                <a:t>用户可以完成草图的手工绘制任务 </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672341" y="3538482"/>
            <a:ext cx="3247969" cy="620091"/>
            <a:chOff x="672341" y="3538482"/>
            <a:chExt cx="3247969" cy="620091"/>
          </a:xfrm>
        </p:grpSpPr>
        <p:sp>
          <p:nvSpPr>
            <p:cNvPr id="70" name="TextBox 76"/>
            <p:cNvSpPr txBox="1"/>
            <p:nvPr/>
          </p:nvSpPr>
          <p:spPr>
            <a:xfrm>
              <a:off x="1778385" y="3538482"/>
              <a:ext cx="2141925" cy="307773"/>
            </a:xfrm>
            <a:prstGeom prst="rect">
              <a:avLst/>
            </a:prstGeom>
            <a:noFill/>
          </p:spPr>
          <p:txBody>
            <a:bodyPr wrap="none" lIns="91436" tIns="45718" rIns="91436" bIns="45718" rtlCol="0">
              <a:spAutoFit/>
            </a:bodyPr>
            <a:lstStyle>
              <a:defPPr>
                <a:defRPr lang="zh-CN"/>
              </a:defPPr>
              <a:lvl1pPr>
                <a:defRPr sz="14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2.</a:t>
              </a:r>
              <a:r>
                <a:rPr lang="zh-CN" altLang="en-US" dirty="0"/>
                <a:t>模型视图特征提取模块</a:t>
              </a:r>
            </a:p>
          </p:txBody>
        </p:sp>
        <p:sp>
          <p:nvSpPr>
            <p:cNvPr id="71" name="矩形 70"/>
            <p:cNvSpPr/>
            <p:nvPr/>
          </p:nvSpPr>
          <p:spPr>
            <a:xfrm>
              <a:off x="672341" y="3821882"/>
              <a:ext cx="2865891" cy="336691"/>
            </a:xfrm>
            <a:prstGeom prst="rect">
              <a:avLst/>
            </a:prstGeom>
          </p:spPr>
          <p:txBody>
            <a:bodyPr wrap="square" lIns="91436" tIns="45718" rIns="91436" bIns="45718">
              <a:spAutoFit/>
            </a:bodyPr>
            <a:lstStyle/>
            <a:p>
              <a:pPr>
                <a:lnSpc>
                  <a:spcPct val="150000"/>
                </a:lnSpc>
              </a:pPr>
              <a:r>
                <a:rPr lang="zh-CN" altLang="zh-CN" sz="1200" dirty="0">
                  <a:solidFill>
                    <a:schemeClr val="bg2">
                      <a:lumMod val="50000"/>
                    </a:schemeClr>
                  </a:solidFill>
                  <a:latin typeface="微软雅黑" panose="020B0503020204020204" pitchFamily="34" charset="-122"/>
                  <a:ea typeface="微软雅黑" panose="020B0503020204020204" pitchFamily="34" charset="-122"/>
                </a:rPr>
                <a:t>提取模型的特征。 </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141367" y="1336027"/>
            <a:ext cx="2995833" cy="626233"/>
            <a:chOff x="1141367" y="1336027"/>
            <a:chExt cx="2995833" cy="626233"/>
          </a:xfrm>
        </p:grpSpPr>
        <p:sp>
          <p:nvSpPr>
            <p:cNvPr id="72" name="TextBox 76"/>
            <p:cNvSpPr txBox="1"/>
            <p:nvPr/>
          </p:nvSpPr>
          <p:spPr>
            <a:xfrm>
              <a:off x="2174811" y="1336027"/>
              <a:ext cx="1962389"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400" dirty="0"/>
                <a:t>1.</a:t>
              </a:r>
              <a:r>
                <a:rPr lang="zh-CN" altLang="en-US" sz="1400" dirty="0"/>
                <a:t>最优视图集提取模块</a:t>
              </a:r>
            </a:p>
          </p:txBody>
        </p:sp>
        <p:sp>
          <p:nvSpPr>
            <p:cNvPr id="73" name="矩形 72"/>
            <p:cNvSpPr/>
            <p:nvPr/>
          </p:nvSpPr>
          <p:spPr>
            <a:xfrm>
              <a:off x="1141367" y="1625569"/>
              <a:ext cx="2865891" cy="336691"/>
            </a:xfrm>
            <a:prstGeom prst="rect">
              <a:avLst/>
            </a:prstGeom>
          </p:spPr>
          <p:txBody>
            <a:bodyPr wrap="square" lIns="91436" tIns="45718" rIns="91436" bIns="45718">
              <a:spAutoFit/>
            </a:bodyPr>
            <a:lstStyle/>
            <a:p>
              <a:pPr>
                <a:lnSpc>
                  <a:spcPct val="150000"/>
                </a:lnSpc>
              </a:pPr>
              <a:r>
                <a:rPr lang="zh-CN" altLang="zh-CN" sz="1200" dirty="0">
                  <a:solidFill>
                    <a:schemeClr val="bg2">
                      <a:lumMod val="50000"/>
                    </a:schemeClr>
                  </a:solidFill>
                  <a:latin typeface="微软雅黑" panose="020B0503020204020204" pitchFamily="34" charset="-122"/>
                  <a:ea typeface="微软雅黑" panose="020B0503020204020204" pitchFamily="34" charset="-122"/>
                </a:rPr>
                <a:t>从三维模型中提取出二维视图。 </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down)">
                                      <p:cBhvr>
                                        <p:cTn id="12" dur="500"/>
                                        <p:tgtEl>
                                          <p:spTgt spid="13"/>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2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ppt_x</p:attrName>
                                        </p:attrNameLst>
                                      </p:cBhvr>
                                      <p:tavLst>
                                        <p:tav tm="0">
                                          <p:val>
                                            <p:strVal val="#ppt_x-#ppt_w*1.125000"/>
                                          </p:val>
                                        </p:tav>
                                        <p:tav tm="100000">
                                          <p:val>
                                            <p:strVal val="#ppt_x"/>
                                          </p:val>
                                        </p:tav>
                                      </p:tavLst>
                                    </p:anim>
                                    <p:animEffect transition="in" filter="wipe(right)">
                                      <p:cBhvr>
                                        <p:cTn id="26" dur="500"/>
                                        <p:tgtEl>
                                          <p:spTgt spid="4"/>
                                        </p:tgtEl>
                                      </p:cBhvr>
                                    </p:animEffect>
                                  </p:childTnLst>
                                </p:cTn>
                              </p:par>
                            </p:childTnLst>
                          </p:cTn>
                        </p:par>
                        <p:par>
                          <p:cTn id="27" fill="hold">
                            <p:stCondLst>
                              <p:cond delay="1500"/>
                            </p:stCondLst>
                            <p:childTnLst>
                              <p:par>
                                <p:cTn id="28" presetID="1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p:tgtEl>
                                          <p:spTgt spid="6"/>
                                        </p:tgtEl>
                                        <p:attrNameLst>
                                          <p:attrName>ppt_x</p:attrName>
                                        </p:attrNameLst>
                                      </p:cBhvr>
                                      <p:tavLst>
                                        <p:tav tm="0">
                                          <p:val>
                                            <p:strVal val="#ppt_x-#ppt_w*1.125000"/>
                                          </p:val>
                                        </p:tav>
                                        <p:tav tm="100000">
                                          <p:val>
                                            <p:strVal val="#ppt_x"/>
                                          </p:val>
                                        </p:tav>
                                      </p:tavLst>
                                    </p:anim>
                                    <p:animEffect transition="in" filter="wipe(right)">
                                      <p:cBhvr>
                                        <p:cTn id="31" dur="500"/>
                                        <p:tgtEl>
                                          <p:spTgt spid="6"/>
                                        </p:tgtEl>
                                      </p:cBhvr>
                                    </p:animEffect>
                                  </p:childTnLst>
                                </p:cTn>
                              </p:par>
                            </p:childTnLst>
                          </p:cTn>
                        </p:par>
                        <p:par>
                          <p:cTn id="32" fill="hold">
                            <p:stCondLst>
                              <p:cond delay="2000"/>
                            </p:stCondLst>
                            <p:childTnLst>
                              <p:par>
                                <p:cTn id="33" presetID="1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p:tgtEl>
                                          <p:spTgt spid="7"/>
                                        </p:tgtEl>
                                        <p:attrNameLst>
                                          <p:attrName>ppt_x</p:attrName>
                                        </p:attrNameLst>
                                      </p:cBhvr>
                                      <p:tavLst>
                                        <p:tav tm="0">
                                          <p:val>
                                            <p:strVal val="#ppt_x-#ppt_w*1.125000"/>
                                          </p:val>
                                        </p:tav>
                                        <p:tav tm="100000">
                                          <p:val>
                                            <p:strVal val="#ppt_x"/>
                                          </p:val>
                                        </p:tav>
                                      </p:tavLst>
                                    </p:anim>
                                    <p:animEffect transition="in" filter="wipe(right)">
                                      <p:cBhvr>
                                        <p:cTn id="36" dur="500"/>
                                        <p:tgtEl>
                                          <p:spTgt spid="7"/>
                                        </p:tgtEl>
                                      </p:cBhvr>
                                    </p:animEffect>
                                  </p:childTnLst>
                                </p:cTn>
                              </p:par>
                            </p:childTnLst>
                          </p:cTn>
                        </p:par>
                        <p:par>
                          <p:cTn id="37" fill="hold">
                            <p:stCondLst>
                              <p:cond delay="2500"/>
                            </p:stCondLst>
                            <p:childTnLst>
                              <p:par>
                                <p:cTn id="38" presetID="12" presetClass="entr" presetSubtype="2"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ppt_x</p:attrName>
                                        </p:attrNameLst>
                                      </p:cBhvr>
                                      <p:tavLst>
                                        <p:tav tm="0">
                                          <p:val>
                                            <p:strVal val="#ppt_x+#ppt_w*1.125000"/>
                                          </p:val>
                                        </p:tav>
                                        <p:tav tm="100000">
                                          <p:val>
                                            <p:strVal val="#ppt_x"/>
                                          </p:val>
                                        </p:tav>
                                      </p:tavLst>
                                    </p:anim>
                                    <p:animEffect transition="in" filter="wipe(left)">
                                      <p:cBhvr>
                                        <p:cTn id="41" dur="500"/>
                                        <p:tgtEl>
                                          <p:spTgt spid="8"/>
                                        </p:tgtEl>
                                      </p:cBhvr>
                                    </p:animEffect>
                                  </p:childTnLst>
                                </p:cTn>
                              </p:par>
                            </p:childTnLst>
                          </p:cTn>
                        </p:par>
                        <p:par>
                          <p:cTn id="42" fill="hold">
                            <p:stCondLst>
                              <p:cond delay="3000"/>
                            </p:stCondLst>
                            <p:childTnLst>
                              <p:par>
                                <p:cTn id="43" presetID="12" presetClass="entr" presetSubtype="2"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p:tgtEl>
                                          <p:spTgt spid="9"/>
                                        </p:tgtEl>
                                        <p:attrNameLst>
                                          <p:attrName>ppt_x</p:attrName>
                                        </p:attrNameLst>
                                      </p:cBhvr>
                                      <p:tavLst>
                                        <p:tav tm="0">
                                          <p:val>
                                            <p:strVal val="#ppt_x+#ppt_w*1.125000"/>
                                          </p:val>
                                        </p:tav>
                                        <p:tav tm="100000">
                                          <p:val>
                                            <p:strVal val="#ppt_x"/>
                                          </p:val>
                                        </p:tav>
                                      </p:tavLst>
                                    </p:anim>
                                    <p:animEffect transition="in" filter="wipe(left)">
                                      <p:cBhvr>
                                        <p:cTn id="46" dur="500"/>
                                        <p:tgtEl>
                                          <p:spTgt spid="9"/>
                                        </p:tgtEl>
                                      </p:cBhvr>
                                    </p:animEffect>
                                  </p:childTnLst>
                                </p:cTn>
                              </p:par>
                            </p:childTnLst>
                          </p:cTn>
                        </p:par>
                        <p:par>
                          <p:cTn id="47" fill="hold">
                            <p:stCondLst>
                              <p:cond delay="3500"/>
                            </p:stCondLst>
                            <p:childTnLst>
                              <p:par>
                                <p:cTn id="48" presetID="12" presetClass="entr" presetSubtype="2"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p:tgtEl>
                                          <p:spTgt spid="16"/>
                                        </p:tgtEl>
                                        <p:attrNameLst>
                                          <p:attrName>ppt_x</p:attrName>
                                        </p:attrNameLst>
                                      </p:cBhvr>
                                      <p:tavLst>
                                        <p:tav tm="0">
                                          <p:val>
                                            <p:strVal val="#ppt_x+#ppt_w*1.125000"/>
                                          </p:val>
                                        </p:tav>
                                        <p:tav tm="100000">
                                          <p:val>
                                            <p:strVal val="#ppt_x"/>
                                          </p:val>
                                        </p:tav>
                                      </p:tavLst>
                                    </p:anim>
                                    <p:animEffect transition="in" filter="wipe(left)">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14" name="圆角矩形 13"/>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701167" y="144940"/>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研究方法与思路</a:t>
            </a:r>
          </a:p>
        </p:txBody>
      </p:sp>
      <p:grpSp>
        <p:nvGrpSpPr>
          <p:cNvPr id="7" name="组合 6"/>
          <p:cNvGrpSpPr/>
          <p:nvPr/>
        </p:nvGrpSpPr>
        <p:grpSpPr>
          <a:xfrm>
            <a:off x="3796505" y="217491"/>
            <a:ext cx="10128992" cy="439541"/>
            <a:chOff x="3796505" y="217491"/>
            <a:chExt cx="10128992" cy="439541"/>
          </a:xfrm>
        </p:grpSpPr>
        <p:sp>
          <p:nvSpPr>
            <p:cNvPr id="13" name="圆角矩形 12"/>
            <p:cNvSpPr/>
            <p:nvPr/>
          </p:nvSpPr>
          <p:spPr>
            <a:xfrm>
              <a:off x="3796505" y="217491"/>
              <a:ext cx="8909791"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flipV="1">
              <a:off x="38416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841697" y="230597"/>
              <a:ext cx="1791316"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METHODS</a:t>
              </a:r>
            </a:p>
          </p:txBody>
        </p:sp>
      </p:grpSp>
      <p:grpSp>
        <p:nvGrpSpPr>
          <p:cNvPr id="18" name="组合 17"/>
          <p:cNvGrpSpPr/>
          <p:nvPr/>
        </p:nvGrpSpPr>
        <p:grpSpPr>
          <a:xfrm>
            <a:off x="533400" y="1077289"/>
            <a:ext cx="2351711" cy="2351711"/>
            <a:chOff x="1883233" y="1602953"/>
            <a:chExt cx="3131187" cy="3131187"/>
          </a:xfrm>
        </p:grpSpPr>
        <p:sp>
          <p:nvSpPr>
            <p:cNvPr id="20" name="椭圆 19"/>
            <p:cNvSpPr/>
            <p:nvPr/>
          </p:nvSpPr>
          <p:spPr>
            <a:xfrm>
              <a:off x="1883233" y="1602953"/>
              <a:ext cx="3131187" cy="3131187"/>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TextBox 76"/>
            <p:cNvSpPr txBox="1"/>
            <p:nvPr/>
          </p:nvSpPr>
          <p:spPr>
            <a:xfrm>
              <a:off x="2749011" y="3694856"/>
              <a:ext cx="1209281" cy="40309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bg1"/>
                  </a:solidFill>
                </a:rPr>
                <a:t>研究思路</a:t>
              </a:r>
            </a:p>
          </p:txBody>
        </p:sp>
        <p:grpSp>
          <p:nvGrpSpPr>
            <p:cNvPr id="3" name="Group 4"/>
            <p:cNvGrpSpPr>
              <a:grpSpLocks noChangeAspect="1"/>
            </p:cNvGrpSpPr>
            <p:nvPr/>
          </p:nvGrpSpPr>
          <p:grpSpPr bwMode="auto">
            <a:xfrm>
              <a:off x="2749012" y="2421143"/>
              <a:ext cx="1399625" cy="974249"/>
              <a:chOff x="3585" y="1981"/>
              <a:chExt cx="510" cy="355"/>
            </a:xfrm>
          </p:grpSpPr>
          <p:sp>
            <p:nvSpPr>
              <p:cNvPr id="4" name="AutoShape 3"/>
              <p:cNvSpPr>
                <a:spLocks noChangeAspect="1" noChangeArrowheads="1" noTextEdit="1"/>
              </p:cNvSpPr>
              <p:nvPr/>
            </p:nvSpPr>
            <p:spPr bwMode="auto">
              <a:xfrm>
                <a:off x="3585" y="1986"/>
                <a:ext cx="51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 name="Freeform 5"/>
              <p:cNvSpPr>
                <a:spLocks noEditPoints="1"/>
              </p:cNvSpPr>
              <p:nvPr/>
            </p:nvSpPr>
            <p:spPr bwMode="auto">
              <a:xfrm>
                <a:off x="3587" y="2056"/>
                <a:ext cx="508" cy="256"/>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p:nvPr/>
            </p:nvSpPr>
            <p:spPr bwMode="auto">
              <a:xfrm>
                <a:off x="3662" y="1981"/>
                <a:ext cx="359" cy="355"/>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41" name="图片 40">
            <a:extLst>
              <a:ext uri="{FF2B5EF4-FFF2-40B4-BE49-F238E27FC236}">
                <a16:creationId xmlns:a16="http://schemas.microsoft.com/office/drawing/2014/main" id="{F1B3B078-7DB2-2142-9408-F78274E55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2147" y="1729527"/>
            <a:ext cx="9131046" cy="430698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down)">
                                      <p:cBhvr>
                                        <p:cTn id="12" dur="500"/>
                                        <p:tgtEl>
                                          <p:spTgt spid="16"/>
                                        </p:tgtEl>
                                      </p:cBhvr>
                                    </p:animEffect>
                                  </p:childTnLst>
                                </p:cTn>
                              </p:par>
                              <p:par>
                                <p:cTn id="13" presetID="1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left)">
                                      <p:cBhvr>
                                        <p:cTn id="16" dur="500"/>
                                        <p:tgtEl>
                                          <p:spTgt spid="7"/>
                                        </p:tgtEl>
                                      </p:cBhvr>
                                    </p:animEffect>
                                  </p:childTnLst>
                                </p:cTn>
                              </p:par>
                            </p:childTnLst>
                          </p:cTn>
                        </p:par>
                        <p:par>
                          <p:cTn id="17" fill="hold">
                            <p:stCondLst>
                              <p:cond delay="500"/>
                            </p:stCondLst>
                            <p:childTnLst>
                              <p:par>
                                <p:cTn id="18" presetID="31"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600" fill="hold"/>
                                        <p:tgtEl>
                                          <p:spTgt spid="18"/>
                                        </p:tgtEl>
                                        <p:attrNameLst>
                                          <p:attrName>ppt_w</p:attrName>
                                        </p:attrNameLst>
                                      </p:cBhvr>
                                      <p:tavLst>
                                        <p:tav tm="0">
                                          <p:val>
                                            <p:fltVal val="0"/>
                                          </p:val>
                                        </p:tav>
                                        <p:tav tm="100000">
                                          <p:val>
                                            <p:strVal val="#ppt_w"/>
                                          </p:val>
                                        </p:tav>
                                      </p:tavLst>
                                    </p:anim>
                                    <p:anim calcmode="lin" valueType="num">
                                      <p:cBhvr>
                                        <p:cTn id="21" dur="600" fill="hold"/>
                                        <p:tgtEl>
                                          <p:spTgt spid="18"/>
                                        </p:tgtEl>
                                        <p:attrNameLst>
                                          <p:attrName>ppt_h</p:attrName>
                                        </p:attrNameLst>
                                      </p:cBhvr>
                                      <p:tavLst>
                                        <p:tav tm="0">
                                          <p:val>
                                            <p:fltVal val="0"/>
                                          </p:val>
                                        </p:tav>
                                        <p:tav tm="100000">
                                          <p:val>
                                            <p:strVal val="#ppt_h"/>
                                          </p:val>
                                        </p:tav>
                                      </p:tavLst>
                                    </p:anim>
                                    <p:anim calcmode="lin" valueType="num">
                                      <p:cBhvr>
                                        <p:cTn id="22" dur="600" fill="hold"/>
                                        <p:tgtEl>
                                          <p:spTgt spid="18"/>
                                        </p:tgtEl>
                                        <p:attrNameLst>
                                          <p:attrName>style.rotation</p:attrName>
                                        </p:attrNameLst>
                                      </p:cBhvr>
                                      <p:tavLst>
                                        <p:tav tm="0">
                                          <p:val>
                                            <p:fltVal val="90"/>
                                          </p:val>
                                        </p:tav>
                                        <p:tav tm="100000">
                                          <p:val>
                                            <p:fltVal val="0"/>
                                          </p:val>
                                        </p:tav>
                                      </p:tavLst>
                                    </p:anim>
                                    <p:animEffect transition="in" filter="fade">
                                      <p:cBhvr>
                                        <p:cTn id="23" dur="6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ppt_x"/>
                                          </p:val>
                                        </p:tav>
                                        <p:tav tm="100000">
                                          <p:val>
                                            <p:strVal val="#ppt_x"/>
                                          </p:val>
                                        </p:tav>
                                      </p:tavLst>
                                    </p:anim>
                                    <p:anim calcmode="lin" valueType="num">
                                      <p:cBhvr additive="base">
                                        <p:cTn id="2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20" name="圆角矩形 19"/>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701167" y="144940"/>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研究方法与思路</a:t>
            </a:r>
          </a:p>
        </p:txBody>
      </p:sp>
      <p:grpSp>
        <p:nvGrpSpPr>
          <p:cNvPr id="3" name="组合 2"/>
          <p:cNvGrpSpPr/>
          <p:nvPr/>
        </p:nvGrpSpPr>
        <p:grpSpPr>
          <a:xfrm>
            <a:off x="3796505" y="217491"/>
            <a:ext cx="10128992" cy="439541"/>
            <a:chOff x="3796505" y="217491"/>
            <a:chExt cx="10128992" cy="439541"/>
          </a:xfrm>
        </p:grpSpPr>
        <p:sp>
          <p:nvSpPr>
            <p:cNvPr id="19" name="圆角矩形 18"/>
            <p:cNvSpPr/>
            <p:nvPr/>
          </p:nvSpPr>
          <p:spPr>
            <a:xfrm>
              <a:off x="3796505" y="217491"/>
              <a:ext cx="8909791"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flipV="1">
              <a:off x="38416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41697" y="230597"/>
              <a:ext cx="1791316"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METHODS</a:t>
              </a:r>
            </a:p>
          </p:txBody>
        </p:sp>
      </p:grpSp>
      <p:grpSp>
        <p:nvGrpSpPr>
          <p:cNvPr id="35" name="组合 34"/>
          <p:cNvGrpSpPr/>
          <p:nvPr/>
        </p:nvGrpSpPr>
        <p:grpSpPr>
          <a:xfrm>
            <a:off x="7968601" y="1432565"/>
            <a:ext cx="4018103" cy="3992869"/>
            <a:chOff x="4087478" y="1778852"/>
            <a:chExt cx="4018103" cy="3992869"/>
          </a:xfrm>
        </p:grpSpPr>
        <p:pic>
          <p:nvPicPr>
            <p:cNvPr id="32" name="图片 31"/>
            <p:cNvPicPr>
              <a:picLocks noChangeAspect="1"/>
            </p:cNvPicPr>
            <p:nvPr/>
          </p:nvPicPr>
          <p:blipFill rotWithShape="1">
            <a:blip r:embed="rId3">
              <a:extLst>
                <a:ext uri="{28A0092B-C50C-407E-A947-70E740481C1C}">
                  <a14:useLocalDpi xmlns:a14="http://schemas.microsoft.com/office/drawing/2010/main" val="0"/>
                </a:ext>
              </a:extLst>
            </a:blip>
            <a:srcRect l="21723" t="-16649" r="2244" b="-11556"/>
            <a:stretch/>
          </p:blipFill>
          <p:spPr>
            <a:xfrm>
              <a:off x="4087478" y="2843203"/>
              <a:ext cx="1836001" cy="1836000"/>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pic>
          <p:nvPicPr>
            <p:cNvPr id="31" name="图片 30"/>
            <p:cNvPicPr>
              <a:picLocks noChangeAspect="1"/>
            </p:cNvPicPr>
            <p:nvPr/>
          </p:nvPicPr>
          <p:blipFill rotWithShape="1">
            <a:blip r:embed="rId4">
              <a:extLst>
                <a:ext uri="{28A0092B-C50C-407E-A947-70E740481C1C}">
                  <a14:useLocalDpi xmlns:a14="http://schemas.microsoft.com/office/drawing/2010/main" val="0"/>
                </a:ext>
              </a:extLst>
            </a:blip>
            <a:srcRect l="26792" t="1502" r="13902" b="-1502"/>
            <a:stretch/>
          </p:blipFill>
          <p:spPr>
            <a:xfrm>
              <a:off x="5158416" y="3896557"/>
              <a:ext cx="1875165" cy="1875164"/>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pic>
          <p:nvPicPr>
            <p:cNvPr id="30" name="图片 29"/>
            <p:cNvPicPr>
              <a:picLocks noChangeAspect="1"/>
            </p:cNvPicPr>
            <p:nvPr/>
          </p:nvPicPr>
          <p:blipFill rotWithShape="1">
            <a:blip r:embed="rId5">
              <a:extLst>
                <a:ext uri="{28A0092B-C50C-407E-A947-70E740481C1C}">
                  <a14:useLocalDpi xmlns:a14="http://schemas.microsoft.com/office/drawing/2010/main" val="0"/>
                </a:ext>
              </a:extLst>
            </a:blip>
            <a:srcRect l="49957" t="-8" r="-9263" b="8"/>
            <a:stretch/>
          </p:blipFill>
          <p:spPr>
            <a:xfrm>
              <a:off x="5157068" y="1778852"/>
              <a:ext cx="1875165" cy="1875164"/>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pic>
          <p:nvPicPr>
            <p:cNvPr id="29" name="图片 28"/>
            <p:cNvPicPr>
              <a:picLocks noChangeAspect="1"/>
            </p:cNvPicPr>
            <p:nvPr/>
          </p:nvPicPr>
          <p:blipFill rotWithShape="1">
            <a:blip r:embed="rId6">
              <a:extLst>
                <a:ext uri="{28A0092B-C50C-407E-A947-70E740481C1C}">
                  <a14:useLocalDpi xmlns:a14="http://schemas.microsoft.com/office/drawing/2010/main" val="0"/>
                </a:ext>
              </a:extLst>
            </a:blip>
            <a:srcRect l="24641" r="16053"/>
            <a:stretch/>
          </p:blipFill>
          <p:spPr>
            <a:xfrm>
              <a:off x="6230416" y="2843203"/>
              <a:ext cx="1875165" cy="1875164"/>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sp>
          <p:nvSpPr>
            <p:cNvPr id="7" name="椭圆 6"/>
            <p:cNvSpPr/>
            <p:nvPr/>
          </p:nvSpPr>
          <p:spPr>
            <a:xfrm>
              <a:off x="5633013" y="3309806"/>
              <a:ext cx="941958" cy="941958"/>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4"/>
            <p:cNvGrpSpPr>
              <a:grpSpLocks noChangeAspect="1"/>
            </p:cNvGrpSpPr>
            <p:nvPr/>
          </p:nvGrpSpPr>
          <p:grpSpPr bwMode="auto">
            <a:xfrm>
              <a:off x="5883036" y="3513554"/>
              <a:ext cx="423228" cy="523466"/>
              <a:chOff x="3688" y="1972"/>
              <a:chExt cx="304" cy="376"/>
            </a:xfrm>
          </p:grpSpPr>
          <p:sp>
            <p:nvSpPr>
              <p:cNvPr id="33" name="AutoShape 3"/>
              <p:cNvSpPr>
                <a:spLocks noChangeAspect="1" noChangeArrowheads="1" noTextEdit="1"/>
              </p:cNvSpPr>
              <p:nvPr/>
            </p:nvSpPr>
            <p:spPr bwMode="auto">
              <a:xfrm>
                <a:off x="3688" y="1972"/>
                <a:ext cx="30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Freeform 5"/>
              <p:cNvSpPr>
                <a:spLocks noEditPoints="1"/>
              </p:cNvSpPr>
              <p:nvPr/>
            </p:nvSpPr>
            <p:spPr bwMode="auto">
              <a:xfrm>
                <a:off x="3681" y="1970"/>
                <a:ext cx="309" cy="380"/>
              </a:xfrm>
              <a:custGeom>
                <a:avLst/>
                <a:gdLst>
                  <a:gd name="T0" fmla="*/ 61 w 128"/>
                  <a:gd name="T1" fmla="*/ 17 h 158"/>
                  <a:gd name="T2" fmla="*/ 64 w 128"/>
                  <a:gd name="T3" fmla="*/ 67 h 158"/>
                  <a:gd name="T4" fmla="*/ 68 w 128"/>
                  <a:gd name="T5" fmla="*/ 53 h 158"/>
                  <a:gd name="T6" fmla="*/ 77 w 128"/>
                  <a:gd name="T7" fmla="*/ 47 h 158"/>
                  <a:gd name="T8" fmla="*/ 84 w 128"/>
                  <a:gd name="T9" fmla="*/ 60 h 158"/>
                  <a:gd name="T10" fmla="*/ 89 w 128"/>
                  <a:gd name="T11" fmla="*/ 61 h 158"/>
                  <a:gd name="T12" fmla="*/ 94 w 128"/>
                  <a:gd name="T13" fmla="*/ 53 h 158"/>
                  <a:gd name="T14" fmla="*/ 105 w 128"/>
                  <a:gd name="T15" fmla="*/ 60 h 158"/>
                  <a:gd name="T16" fmla="*/ 104 w 128"/>
                  <a:gd name="T17" fmla="*/ 63 h 158"/>
                  <a:gd name="T18" fmla="*/ 104 w 128"/>
                  <a:gd name="T19" fmla="*/ 71 h 158"/>
                  <a:gd name="T20" fmla="*/ 106 w 128"/>
                  <a:gd name="T21" fmla="*/ 69 h 158"/>
                  <a:gd name="T22" fmla="*/ 116 w 128"/>
                  <a:gd name="T23" fmla="*/ 69 h 158"/>
                  <a:gd name="T24" fmla="*/ 101 w 128"/>
                  <a:gd name="T25" fmla="*/ 131 h 158"/>
                  <a:gd name="T26" fmla="*/ 56 w 128"/>
                  <a:gd name="T27" fmla="*/ 148 h 158"/>
                  <a:gd name="T28" fmla="*/ 40 w 128"/>
                  <a:gd name="T29" fmla="*/ 112 h 158"/>
                  <a:gd name="T30" fmla="*/ 14 w 128"/>
                  <a:gd name="T31" fmla="*/ 80 h 158"/>
                  <a:gd name="T32" fmla="*/ 25 w 128"/>
                  <a:gd name="T33" fmla="*/ 79 h 158"/>
                  <a:gd name="T34" fmla="*/ 42 w 128"/>
                  <a:gd name="T35" fmla="*/ 91 h 158"/>
                  <a:gd name="T36" fmla="*/ 46 w 128"/>
                  <a:gd name="T37" fmla="*/ 18 h 158"/>
                  <a:gd name="T38" fmla="*/ 53 w 128"/>
                  <a:gd name="T39" fmla="*/ 10 h 158"/>
                  <a:gd name="T40" fmla="*/ 53 w 128"/>
                  <a:gd name="T41" fmla="*/ 0 h 158"/>
                  <a:gd name="T42" fmla="*/ 36 w 128"/>
                  <a:gd name="T43" fmla="*/ 18 h 158"/>
                  <a:gd name="T44" fmla="*/ 36 w 128"/>
                  <a:gd name="T45" fmla="*/ 75 h 158"/>
                  <a:gd name="T46" fmla="*/ 20 w 128"/>
                  <a:gd name="T47" fmla="*/ 67 h 158"/>
                  <a:gd name="T48" fmla="*/ 8 w 128"/>
                  <a:gd name="T49" fmla="*/ 98 h 158"/>
                  <a:gd name="T50" fmla="*/ 46 w 128"/>
                  <a:gd name="T51" fmla="*/ 135 h 158"/>
                  <a:gd name="T52" fmla="*/ 46 w 128"/>
                  <a:gd name="T53" fmla="*/ 158 h 158"/>
                  <a:gd name="T54" fmla="*/ 101 w 128"/>
                  <a:gd name="T55" fmla="*/ 158 h 158"/>
                  <a:gd name="T56" fmla="*/ 111 w 128"/>
                  <a:gd name="T57" fmla="*/ 148 h 158"/>
                  <a:gd name="T58" fmla="*/ 125 w 128"/>
                  <a:gd name="T59" fmla="*/ 87 h 158"/>
                  <a:gd name="T60" fmla="*/ 125 w 128"/>
                  <a:gd name="T61" fmla="*/ 86 h 158"/>
                  <a:gd name="T62" fmla="*/ 128 w 128"/>
                  <a:gd name="T63" fmla="*/ 74 h 158"/>
                  <a:gd name="T64" fmla="*/ 115 w 128"/>
                  <a:gd name="T65" fmla="*/ 57 h 158"/>
                  <a:gd name="T66" fmla="*/ 94 w 128"/>
                  <a:gd name="T67" fmla="*/ 43 h 158"/>
                  <a:gd name="T68" fmla="*/ 77 w 128"/>
                  <a:gd name="T69" fmla="*/ 37 h 158"/>
                  <a:gd name="T70" fmla="*/ 71 w 128"/>
                  <a:gd name="T71" fmla="*/ 38 h 158"/>
                  <a:gd name="T72" fmla="*/ 71 w 128"/>
                  <a:gd name="T73" fmla="*/ 17 h 158"/>
                  <a:gd name="T74" fmla="*/ 53 w 128"/>
                  <a:gd name="T7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58">
                    <a:moveTo>
                      <a:pt x="53" y="10"/>
                    </a:moveTo>
                    <a:cubicBezTo>
                      <a:pt x="57" y="10"/>
                      <a:pt x="61" y="13"/>
                      <a:pt x="61" y="17"/>
                    </a:cubicBezTo>
                    <a:cubicBezTo>
                      <a:pt x="61" y="17"/>
                      <a:pt x="61" y="63"/>
                      <a:pt x="61" y="64"/>
                    </a:cubicBezTo>
                    <a:cubicBezTo>
                      <a:pt x="61" y="66"/>
                      <a:pt x="62" y="67"/>
                      <a:pt x="64" y="67"/>
                    </a:cubicBezTo>
                    <a:cubicBezTo>
                      <a:pt x="66" y="67"/>
                      <a:pt x="68" y="65"/>
                      <a:pt x="68" y="60"/>
                    </a:cubicBezTo>
                    <a:cubicBezTo>
                      <a:pt x="68" y="53"/>
                      <a:pt x="68" y="53"/>
                      <a:pt x="68" y="53"/>
                    </a:cubicBezTo>
                    <a:cubicBezTo>
                      <a:pt x="68" y="49"/>
                      <a:pt x="71" y="47"/>
                      <a:pt x="75" y="47"/>
                    </a:cubicBezTo>
                    <a:cubicBezTo>
                      <a:pt x="76" y="47"/>
                      <a:pt x="76" y="47"/>
                      <a:pt x="77" y="47"/>
                    </a:cubicBezTo>
                    <a:cubicBezTo>
                      <a:pt x="80" y="47"/>
                      <a:pt x="83" y="48"/>
                      <a:pt x="83" y="52"/>
                    </a:cubicBezTo>
                    <a:cubicBezTo>
                      <a:pt x="84" y="60"/>
                      <a:pt x="84" y="60"/>
                      <a:pt x="84" y="60"/>
                    </a:cubicBezTo>
                    <a:cubicBezTo>
                      <a:pt x="84" y="63"/>
                      <a:pt x="85" y="63"/>
                      <a:pt x="86" y="63"/>
                    </a:cubicBezTo>
                    <a:cubicBezTo>
                      <a:pt x="87" y="63"/>
                      <a:pt x="89" y="61"/>
                      <a:pt x="89" y="61"/>
                    </a:cubicBezTo>
                    <a:cubicBezTo>
                      <a:pt x="89" y="58"/>
                      <a:pt x="89" y="58"/>
                      <a:pt x="89" y="58"/>
                    </a:cubicBezTo>
                    <a:cubicBezTo>
                      <a:pt x="90" y="54"/>
                      <a:pt x="92" y="53"/>
                      <a:pt x="94" y="53"/>
                    </a:cubicBezTo>
                    <a:cubicBezTo>
                      <a:pt x="95" y="53"/>
                      <a:pt x="96" y="53"/>
                      <a:pt x="97" y="54"/>
                    </a:cubicBezTo>
                    <a:cubicBezTo>
                      <a:pt x="101" y="54"/>
                      <a:pt x="105" y="56"/>
                      <a:pt x="105" y="60"/>
                    </a:cubicBezTo>
                    <a:cubicBezTo>
                      <a:pt x="104" y="63"/>
                      <a:pt x="104" y="63"/>
                      <a:pt x="104" y="63"/>
                    </a:cubicBezTo>
                    <a:cubicBezTo>
                      <a:pt x="104" y="63"/>
                      <a:pt x="104" y="63"/>
                      <a:pt x="104" y="63"/>
                    </a:cubicBezTo>
                    <a:cubicBezTo>
                      <a:pt x="104" y="63"/>
                      <a:pt x="101" y="72"/>
                      <a:pt x="103" y="72"/>
                    </a:cubicBezTo>
                    <a:cubicBezTo>
                      <a:pt x="104" y="72"/>
                      <a:pt x="104" y="72"/>
                      <a:pt x="104" y="71"/>
                    </a:cubicBezTo>
                    <a:cubicBezTo>
                      <a:pt x="104" y="71"/>
                      <a:pt x="104" y="71"/>
                      <a:pt x="104" y="71"/>
                    </a:cubicBezTo>
                    <a:cubicBezTo>
                      <a:pt x="106" y="69"/>
                      <a:pt x="106" y="69"/>
                      <a:pt x="106" y="69"/>
                    </a:cubicBezTo>
                    <a:cubicBezTo>
                      <a:pt x="107" y="67"/>
                      <a:pt x="109" y="67"/>
                      <a:pt x="110" y="67"/>
                    </a:cubicBezTo>
                    <a:cubicBezTo>
                      <a:pt x="112" y="67"/>
                      <a:pt x="113" y="68"/>
                      <a:pt x="116" y="69"/>
                    </a:cubicBezTo>
                    <a:cubicBezTo>
                      <a:pt x="119" y="71"/>
                      <a:pt x="118" y="75"/>
                      <a:pt x="116" y="83"/>
                    </a:cubicBezTo>
                    <a:cubicBezTo>
                      <a:pt x="101" y="131"/>
                      <a:pt x="101" y="131"/>
                      <a:pt x="101" y="131"/>
                    </a:cubicBezTo>
                    <a:cubicBezTo>
                      <a:pt x="101" y="148"/>
                      <a:pt x="101" y="148"/>
                      <a:pt x="101" y="148"/>
                    </a:cubicBezTo>
                    <a:cubicBezTo>
                      <a:pt x="56" y="148"/>
                      <a:pt x="56" y="148"/>
                      <a:pt x="56" y="148"/>
                    </a:cubicBezTo>
                    <a:cubicBezTo>
                      <a:pt x="56" y="130"/>
                      <a:pt x="56" y="130"/>
                      <a:pt x="56" y="130"/>
                    </a:cubicBezTo>
                    <a:cubicBezTo>
                      <a:pt x="56" y="130"/>
                      <a:pt x="48" y="125"/>
                      <a:pt x="40" y="112"/>
                    </a:cubicBezTo>
                    <a:cubicBezTo>
                      <a:pt x="15" y="90"/>
                      <a:pt x="15" y="90"/>
                      <a:pt x="15" y="90"/>
                    </a:cubicBezTo>
                    <a:cubicBezTo>
                      <a:pt x="12" y="88"/>
                      <a:pt x="11" y="83"/>
                      <a:pt x="14" y="80"/>
                    </a:cubicBezTo>
                    <a:cubicBezTo>
                      <a:pt x="15" y="78"/>
                      <a:pt x="18" y="77"/>
                      <a:pt x="20" y="77"/>
                    </a:cubicBezTo>
                    <a:cubicBezTo>
                      <a:pt x="22" y="77"/>
                      <a:pt x="23" y="77"/>
                      <a:pt x="25" y="79"/>
                    </a:cubicBezTo>
                    <a:cubicBezTo>
                      <a:pt x="39" y="90"/>
                      <a:pt x="39" y="90"/>
                      <a:pt x="39" y="90"/>
                    </a:cubicBezTo>
                    <a:cubicBezTo>
                      <a:pt x="40" y="91"/>
                      <a:pt x="41" y="91"/>
                      <a:pt x="42" y="91"/>
                    </a:cubicBezTo>
                    <a:cubicBezTo>
                      <a:pt x="45" y="91"/>
                      <a:pt x="46" y="84"/>
                      <a:pt x="46" y="67"/>
                    </a:cubicBezTo>
                    <a:cubicBezTo>
                      <a:pt x="46" y="18"/>
                      <a:pt x="46" y="18"/>
                      <a:pt x="46" y="18"/>
                    </a:cubicBezTo>
                    <a:cubicBezTo>
                      <a:pt x="45" y="14"/>
                      <a:pt x="49" y="10"/>
                      <a:pt x="53" y="10"/>
                    </a:cubicBezTo>
                    <a:cubicBezTo>
                      <a:pt x="53" y="10"/>
                      <a:pt x="53" y="10"/>
                      <a:pt x="53" y="10"/>
                    </a:cubicBezTo>
                    <a:moveTo>
                      <a:pt x="53" y="0"/>
                    </a:moveTo>
                    <a:cubicBezTo>
                      <a:pt x="53" y="0"/>
                      <a:pt x="53" y="0"/>
                      <a:pt x="53" y="0"/>
                    </a:cubicBezTo>
                    <a:cubicBezTo>
                      <a:pt x="48" y="0"/>
                      <a:pt x="43" y="2"/>
                      <a:pt x="40" y="6"/>
                    </a:cubicBezTo>
                    <a:cubicBezTo>
                      <a:pt x="37" y="9"/>
                      <a:pt x="35" y="13"/>
                      <a:pt x="36" y="18"/>
                    </a:cubicBezTo>
                    <a:cubicBezTo>
                      <a:pt x="36" y="67"/>
                      <a:pt x="36" y="67"/>
                      <a:pt x="36" y="67"/>
                    </a:cubicBezTo>
                    <a:cubicBezTo>
                      <a:pt x="36" y="70"/>
                      <a:pt x="36" y="73"/>
                      <a:pt x="36" y="75"/>
                    </a:cubicBezTo>
                    <a:cubicBezTo>
                      <a:pt x="31" y="71"/>
                      <a:pt x="31" y="71"/>
                      <a:pt x="31" y="71"/>
                    </a:cubicBezTo>
                    <a:cubicBezTo>
                      <a:pt x="28" y="68"/>
                      <a:pt x="24" y="67"/>
                      <a:pt x="20" y="67"/>
                    </a:cubicBezTo>
                    <a:cubicBezTo>
                      <a:pt x="15" y="67"/>
                      <a:pt x="10" y="69"/>
                      <a:pt x="6" y="73"/>
                    </a:cubicBezTo>
                    <a:cubicBezTo>
                      <a:pt x="0" y="81"/>
                      <a:pt x="1" y="92"/>
                      <a:pt x="8" y="98"/>
                    </a:cubicBezTo>
                    <a:cubicBezTo>
                      <a:pt x="32" y="118"/>
                      <a:pt x="32" y="118"/>
                      <a:pt x="32" y="118"/>
                    </a:cubicBezTo>
                    <a:cubicBezTo>
                      <a:pt x="37" y="127"/>
                      <a:pt x="42" y="132"/>
                      <a:pt x="46" y="135"/>
                    </a:cubicBezTo>
                    <a:cubicBezTo>
                      <a:pt x="46" y="148"/>
                      <a:pt x="46" y="148"/>
                      <a:pt x="46" y="148"/>
                    </a:cubicBezTo>
                    <a:cubicBezTo>
                      <a:pt x="46" y="158"/>
                      <a:pt x="46" y="158"/>
                      <a:pt x="46" y="158"/>
                    </a:cubicBezTo>
                    <a:cubicBezTo>
                      <a:pt x="56" y="158"/>
                      <a:pt x="56" y="158"/>
                      <a:pt x="56" y="158"/>
                    </a:cubicBezTo>
                    <a:cubicBezTo>
                      <a:pt x="101" y="158"/>
                      <a:pt x="101" y="158"/>
                      <a:pt x="101" y="158"/>
                    </a:cubicBezTo>
                    <a:cubicBezTo>
                      <a:pt x="110" y="158"/>
                      <a:pt x="110" y="158"/>
                      <a:pt x="110" y="158"/>
                    </a:cubicBezTo>
                    <a:cubicBezTo>
                      <a:pt x="111" y="148"/>
                      <a:pt x="111" y="148"/>
                      <a:pt x="111" y="148"/>
                    </a:cubicBezTo>
                    <a:cubicBezTo>
                      <a:pt x="111" y="132"/>
                      <a:pt x="111" y="132"/>
                      <a:pt x="111" y="132"/>
                    </a:cubicBezTo>
                    <a:cubicBezTo>
                      <a:pt x="125" y="87"/>
                      <a:pt x="125" y="87"/>
                      <a:pt x="125" y="87"/>
                    </a:cubicBezTo>
                    <a:cubicBezTo>
                      <a:pt x="125" y="86"/>
                      <a:pt x="125" y="86"/>
                      <a:pt x="125" y="86"/>
                    </a:cubicBezTo>
                    <a:cubicBezTo>
                      <a:pt x="125" y="86"/>
                      <a:pt x="125" y="86"/>
                      <a:pt x="125" y="86"/>
                    </a:cubicBezTo>
                    <a:cubicBezTo>
                      <a:pt x="126" y="85"/>
                      <a:pt x="126" y="85"/>
                      <a:pt x="126" y="85"/>
                    </a:cubicBezTo>
                    <a:cubicBezTo>
                      <a:pt x="127" y="80"/>
                      <a:pt x="128" y="77"/>
                      <a:pt x="128" y="74"/>
                    </a:cubicBezTo>
                    <a:cubicBezTo>
                      <a:pt x="128" y="66"/>
                      <a:pt x="124" y="62"/>
                      <a:pt x="121" y="61"/>
                    </a:cubicBezTo>
                    <a:cubicBezTo>
                      <a:pt x="119" y="59"/>
                      <a:pt x="117" y="58"/>
                      <a:pt x="115" y="57"/>
                    </a:cubicBezTo>
                    <a:cubicBezTo>
                      <a:pt x="114" y="52"/>
                      <a:pt x="109" y="46"/>
                      <a:pt x="99" y="44"/>
                    </a:cubicBezTo>
                    <a:cubicBezTo>
                      <a:pt x="97" y="43"/>
                      <a:pt x="96" y="43"/>
                      <a:pt x="94" y="43"/>
                    </a:cubicBezTo>
                    <a:cubicBezTo>
                      <a:pt x="93" y="43"/>
                      <a:pt x="92" y="43"/>
                      <a:pt x="91" y="44"/>
                    </a:cubicBezTo>
                    <a:cubicBezTo>
                      <a:pt x="88" y="40"/>
                      <a:pt x="84" y="37"/>
                      <a:pt x="77" y="37"/>
                    </a:cubicBezTo>
                    <a:cubicBezTo>
                      <a:pt x="76" y="37"/>
                      <a:pt x="75" y="37"/>
                      <a:pt x="75" y="37"/>
                    </a:cubicBezTo>
                    <a:cubicBezTo>
                      <a:pt x="73" y="37"/>
                      <a:pt x="72" y="37"/>
                      <a:pt x="71" y="38"/>
                    </a:cubicBezTo>
                    <a:cubicBezTo>
                      <a:pt x="71" y="28"/>
                      <a:pt x="71" y="19"/>
                      <a:pt x="71" y="17"/>
                    </a:cubicBezTo>
                    <a:cubicBezTo>
                      <a:pt x="71" y="17"/>
                      <a:pt x="71" y="17"/>
                      <a:pt x="71" y="17"/>
                    </a:cubicBezTo>
                    <a:cubicBezTo>
                      <a:pt x="71" y="17"/>
                      <a:pt x="71" y="17"/>
                      <a:pt x="71" y="17"/>
                    </a:cubicBezTo>
                    <a:cubicBezTo>
                      <a:pt x="71" y="7"/>
                      <a:pt x="63" y="0"/>
                      <a:pt x="5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25" name="图片 24">
            <a:extLst>
              <a:ext uri="{FF2B5EF4-FFF2-40B4-BE49-F238E27FC236}">
                <a16:creationId xmlns:a16="http://schemas.microsoft.com/office/drawing/2014/main" id="{D147DB90-CA6E-6641-8C4C-A087BC77B0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553" y="1252912"/>
            <a:ext cx="7564287" cy="4824657"/>
          </a:xfrm>
          <a:prstGeom prst="rect">
            <a:avLst/>
          </a:prstGeom>
        </p:spPr>
      </p:pic>
      <p:grpSp>
        <p:nvGrpSpPr>
          <p:cNvPr id="36" name="组合 35">
            <a:extLst>
              <a:ext uri="{FF2B5EF4-FFF2-40B4-BE49-F238E27FC236}">
                <a16:creationId xmlns:a16="http://schemas.microsoft.com/office/drawing/2014/main" id="{24E8CEF1-92A1-1147-9354-A26C5B3EAA89}"/>
              </a:ext>
            </a:extLst>
          </p:cNvPr>
          <p:cNvGrpSpPr/>
          <p:nvPr/>
        </p:nvGrpSpPr>
        <p:grpSpPr>
          <a:xfrm>
            <a:off x="3848212" y="1017613"/>
            <a:ext cx="3569602" cy="369328"/>
            <a:chOff x="7708358" y="1504993"/>
            <a:chExt cx="3569602" cy="369328"/>
          </a:xfrm>
        </p:grpSpPr>
        <p:sp>
          <p:nvSpPr>
            <p:cNvPr id="37" name="矩形 36">
              <a:extLst>
                <a:ext uri="{FF2B5EF4-FFF2-40B4-BE49-F238E27FC236}">
                  <a16:creationId xmlns:a16="http://schemas.microsoft.com/office/drawing/2014/main" id="{49666F37-69C6-164F-8BFD-FFD4FADA01DB}"/>
                </a:ext>
              </a:extLst>
            </p:cNvPr>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CE1419AF-AEA0-0941-8A28-146992470A60}"/>
                </a:ext>
              </a:extLst>
            </p:cNvPr>
            <p:cNvSpPr txBox="1"/>
            <p:nvPr/>
          </p:nvSpPr>
          <p:spPr>
            <a:xfrm>
              <a:off x="7708358" y="1504993"/>
              <a:ext cx="308716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三维模型投影的处理架构</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down)">
                                      <p:cBhvr>
                                        <p:cTn id="12" dur="500"/>
                                        <p:tgtEl>
                                          <p:spTgt spid="22"/>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49" presetClass="entr" presetSubtype="0" decel="10000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childTnLst>
                          </p:cTn>
                        </p:par>
                        <p:par>
                          <p:cTn id="24" fill="hold">
                            <p:stCondLst>
                              <p:cond delay="1000"/>
                            </p:stCondLst>
                            <p:childTnLst>
                              <p:par>
                                <p:cTn id="25" presetID="12" presetClass="entr" presetSubtype="8"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p:tgtEl>
                                          <p:spTgt spid="36"/>
                                        </p:tgtEl>
                                        <p:attrNameLst>
                                          <p:attrName>ppt_x</p:attrName>
                                        </p:attrNameLst>
                                      </p:cBhvr>
                                      <p:tavLst>
                                        <p:tav tm="0">
                                          <p:val>
                                            <p:strVal val="#ppt_x-#ppt_w*1.125000"/>
                                          </p:val>
                                        </p:tav>
                                        <p:tav tm="100000">
                                          <p:val>
                                            <p:strVal val="#ppt_x"/>
                                          </p:val>
                                        </p:tav>
                                      </p:tavLst>
                                    </p:anim>
                                    <p:animEffect transition="in" filter="wipe(right)">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研究方法与思路</a:t>
            </a:r>
          </a:p>
        </p:txBody>
      </p:sp>
      <p:grpSp>
        <p:nvGrpSpPr>
          <p:cNvPr id="22" name="组合 21"/>
          <p:cNvGrpSpPr/>
          <p:nvPr/>
        </p:nvGrpSpPr>
        <p:grpSpPr>
          <a:xfrm>
            <a:off x="3796505" y="217491"/>
            <a:ext cx="10128992" cy="439541"/>
            <a:chOff x="3796505" y="217491"/>
            <a:chExt cx="10128992" cy="439541"/>
          </a:xfrm>
        </p:grpSpPr>
        <p:sp>
          <p:nvSpPr>
            <p:cNvPr id="10" name="圆角矩形 9"/>
            <p:cNvSpPr/>
            <p:nvPr/>
          </p:nvSpPr>
          <p:spPr>
            <a:xfrm>
              <a:off x="3796505" y="217491"/>
              <a:ext cx="8909791"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38416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841697" y="230597"/>
              <a:ext cx="1791316"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METHODS</a:t>
              </a:r>
            </a:p>
          </p:txBody>
        </p:sp>
      </p:grpSp>
      <p:grpSp>
        <p:nvGrpSpPr>
          <p:cNvPr id="275" name="组合 274"/>
          <p:cNvGrpSpPr/>
          <p:nvPr/>
        </p:nvGrpSpPr>
        <p:grpSpPr>
          <a:xfrm>
            <a:off x="8246125" y="1245588"/>
            <a:ext cx="3369100" cy="5394921"/>
            <a:chOff x="7814689" y="1789463"/>
            <a:chExt cx="3369100" cy="5394921"/>
          </a:xfrm>
        </p:grpSpPr>
        <p:sp>
          <p:nvSpPr>
            <p:cNvPr id="71" name="Freeform 5"/>
            <p:cNvSpPr/>
            <p:nvPr/>
          </p:nvSpPr>
          <p:spPr bwMode="auto">
            <a:xfrm>
              <a:off x="8773715" y="2450838"/>
              <a:ext cx="735788" cy="1062947"/>
            </a:xfrm>
            <a:custGeom>
              <a:avLst/>
              <a:gdLst>
                <a:gd name="T0" fmla="*/ 1128 w 1147"/>
                <a:gd name="T1" fmla="*/ 1657 h 1657"/>
                <a:gd name="T2" fmla="*/ 0 w 1147"/>
                <a:gd name="T3" fmla="*/ 14 h 1657"/>
                <a:gd name="T4" fmla="*/ 19 w 1147"/>
                <a:gd name="T5" fmla="*/ 0 h 1657"/>
                <a:gd name="T6" fmla="*/ 1147 w 1147"/>
                <a:gd name="T7" fmla="*/ 1645 h 1657"/>
                <a:gd name="T8" fmla="*/ 1128 w 1147"/>
                <a:gd name="T9" fmla="*/ 1657 h 1657"/>
              </a:gdLst>
              <a:ahLst/>
              <a:cxnLst>
                <a:cxn ang="0">
                  <a:pos x="T0" y="T1"/>
                </a:cxn>
                <a:cxn ang="0">
                  <a:pos x="T2" y="T3"/>
                </a:cxn>
                <a:cxn ang="0">
                  <a:pos x="T4" y="T5"/>
                </a:cxn>
                <a:cxn ang="0">
                  <a:pos x="T6" y="T7"/>
                </a:cxn>
                <a:cxn ang="0">
                  <a:pos x="T8" y="T9"/>
                </a:cxn>
              </a:cxnLst>
              <a:rect l="0" t="0" r="r" b="b"/>
              <a:pathLst>
                <a:path w="1147" h="1657">
                  <a:moveTo>
                    <a:pt x="1128" y="1657"/>
                  </a:moveTo>
                  <a:lnTo>
                    <a:pt x="0" y="14"/>
                  </a:lnTo>
                  <a:lnTo>
                    <a:pt x="19" y="0"/>
                  </a:lnTo>
                  <a:lnTo>
                    <a:pt x="1147" y="1645"/>
                  </a:lnTo>
                  <a:lnTo>
                    <a:pt x="1128" y="165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2" name="Freeform 6"/>
            <p:cNvSpPr/>
            <p:nvPr/>
          </p:nvSpPr>
          <p:spPr bwMode="auto">
            <a:xfrm>
              <a:off x="9497315" y="1960741"/>
              <a:ext cx="137920" cy="1549837"/>
            </a:xfrm>
            <a:custGeom>
              <a:avLst/>
              <a:gdLst>
                <a:gd name="T0" fmla="*/ 21 w 215"/>
                <a:gd name="T1" fmla="*/ 2416 h 2416"/>
                <a:gd name="T2" fmla="*/ 0 w 215"/>
                <a:gd name="T3" fmla="*/ 2414 h 2416"/>
                <a:gd name="T4" fmla="*/ 194 w 215"/>
                <a:gd name="T5" fmla="*/ 0 h 2416"/>
                <a:gd name="T6" fmla="*/ 215 w 215"/>
                <a:gd name="T7" fmla="*/ 3 h 2416"/>
                <a:gd name="T8" fmla="*/ 21 w 215"/>
                <a:gd name="T9" fmla="*/ 2416 h 2416"/>
              </a:gdLst>
              <a:ahLst/>
              <a:cxnLst>
                <a:cxn ang="0">
                  <a:pos x="T0" y="T1"/>
                </a:cxn>
                <a:cxn ang="0">
                  <a:pos x="T2" y="T3"/>
                </a:cxn>
                <a:cxn ang="0">
                  <a:pos x="T4" y="T5"/>
                </a:cxn>
                <a:cxn ang="0">
                  <a:pos x="T6" y="T7"/>
                </a:cxn>
                <a:cxn ang="0">
                  <a:pos x="T8" y="T9"/>
                </a:cxn>
              </a:cxnLst>
              <a:rect l="0" t="0" r="r" b="b"/>
              <a:pathLst>
                <a:path w="215" h="2416">
                  <a:moveTo>
                    <a:pt x="21" y="2416"/>
                  </a:moveTo>
                  <a:lnTo>
                    <a:pt x="0" y="2414"/>
                  </a:lnTo>
                  <a:lnTo>
                    <a:pt x="194" y="0"/>
                  </a:lnTo>
                  <a:lnTo>
                    <a:pt x="215" y="3"/>
                  </a:lnTo>
                  <a:lnTo>
                    <a:pt x="21" y="241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3" name="Freeform 7"/>
            <p:cNvSpPr/>
            <p:nvPr/>
          </p:nvSpPr>
          <p:spPr bwMode="auto">
            <a:xfrm>
              <a:off x="9499239" y="2658680"/>
              <a:ext cx="620320" cy="855105"/>
            </a:xfrm>
            <a:custGeom>
              <a:avLst/>
              <a:gdLst>
                <a:gd name="T0" fmla="*/ 18 w 967"/>
                <a:gd name="T1" fmla="*/ 1333 h 1333"/>
                <a:gd name="T2" fmla="*/ 0 w 967"/>
                <a:gd name="T3" fmla="*/ 1321 h 1333"/>
                <a:gd name="T4" fmla="*/ 951 w 967"/>
                <a:gd name="T5" fmla="*/ 0 h 1333"/>
                <a:gd name="T6" fmla="*/ 967 w 967"/>
                <a:gd name="T7" fmla="*/ 14 h 1333"/>
                <a:gd name="T8" fmla="*/ 18 w 967"/>
                <a:gd name="T9" fmla="*/ 1333 h 1333"/>
              </a:gdLst>
              <a:ahLst/>
              <a:cxnLst>
                <a:cxn ang="0">
                  <a:pos x="T0" y="T1"/>
                </a:cxn>
                <a:cxn ang="0">
                  <a:pos x="T2" y="T3"/>
                </a:cxn>
                <a:cxn ang="0">
                  <a:pos x="T4" y="T5"/>
                </a:cxn>
                <a:cxn ang="0">
                  <a:pos x="T6" y="T7"/>
                </a:cxn>
                <a:cxn ang="0">
                  <a:pos x="T8" y="T9"/>
                </a:cxn>
              </a:cxnLst>
              <a:rect l="0" t="0" r="r" b="b"/>
              <a:pathLst>
                <a:path w="967" h="1333">
                  <a:moveTo>
                    <a:pt x="18" y="1333"/>
                  </a:moveTo>
                  <a:lnTo>
                    <a:pt x="0" y="1321"/>
                  </a:lnTo>
                  <a:lnTo>
                    <a:pt x="951" y="0"/>
                  </a:lnTo>
                  <a:lnTo>
                    <a:pt x="967" y="14"/>
                  </a:lnTo>
                  <a:lnTo>
                    <a:pt x="18" y="133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4" name="Freeform 8"/>
            <p:cNvSpPr/>
            <p:nvPr/>
          </p:nvSpPr>
          <p:spPr bwMode="auto">
            <a:xfrm>
              <a:off x="8588325" y="2454045"/>
              <a:ext cx="198862" cy="835218"/>
            </a:xfrm>
            <a:custGeom>
              <a:avLst/>
              <a:gdLst>
                <a:gd name="T0" fmla="*/ 21 w 310"/>
                <a:gd name="T1" fmla="*/ 1302 h 1302"/>
                <a:gd name="T2" fmla="*/ 0 w 310"/>
                <a:gd name="T3" fmla="*/ 1297 h 1302"/>
                <a:gd name="T4" fmla="*/ 289 w 310"/>
                <a:gd name="T5" fmla="*/ 0 h 1302"/>
                <a:gd name="T6" fmla="*/ 310 w 310"/>
                <a:gd name="T7" fmla="*/ 4 h 1302"/>
                <a:gd name="T8" fmla="*/ 21 w 310"/>
                <a:gd name="T9" fmla="*/ 1302 h 1302"/>
              </a:gdLst>
              <a:ahLst/>
              <a:cxnLst>
                <a:cxn ang="0">
                  <a:pos x="T0" y="T1"/>
                </a:cxn>
                <a:cxn ang="0">
                  <a:pos x="T2" y="T3"/>
                </a:cxn>
                <a:cxn ang="0">
                  <a:pos x="T4" y="T5"/>
                </a:cxn>
                <a:cxn ang="0">
                  <a:pos x="T6" y="T7"/>
                </a:cxn>
                <a:cxn ang="0">
                  <a:pos x="T8" y="T9"/>
                </a:cxn>
              </a:cxnLst>
              <a:rect l="0" t="0" r="r" b="b"/>
              <a:pathLst>
                <a:path w="310" h="1302">
                  <a:moveTo>
                    <a:pt x="21" y="1302"/>
                  </a:moveTo>
                  <a:lnTo>
                    <a:pt x="0" y="1297"/>
                  </a:lnTo>
                  <a:lnTo>
                    <a:pt x="289" y="0"/>
                  </a:lnTo>
                  <a:lnTo>
                    <a:pt x="310" y="4"/>
                  </a:lnTo>
                  <a:lnTo>
                    <a:pt x="21" y="1302"/>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5" name="Freeform 9"/>
            <p:cNvSpPr/>
            <p:nvPr/>
          </p:nvSpPr>
          <p:spPr bwMode="auto">
            <a:xfrm>
              <a:off x="7953892" y="3105798"/>
              <a:ext cx="643413" cy="189881"/>
            </a:xfrm>
            <a:custGeom>
              <a:avLst/>
              <a:gdLst>
                <a:gd name="T0" fmla="*/ 999 w 1003"/>
                <a:gd name="T1" fmla="*/ 296 h 296"/>
                <a:gd name="T2" fmla="*/ 0 w 1003"/>
                <a:gd name="T3" fmla="*/ 21 h 296"/>
                <a:gd name="T4" fmla="*/ 5 w 1003"/>
                <a:gd name="T5" fmla="*/ 0 h 296"/>
                <a:gd name="T6" fmla="*/ 1003 w 1003"/>
                <a:gd name="T7" fmla="*/ 274 h 296"/>
                <a:gd name="T8" fmla="*/ 999 w 1003"/>
                <a:gd name="T9" fmla="*/ 296 h 296"/>
              </a:gdLst>
              <a:ahLst/>
              <a:cxnLst>
                <a:cxn ang="0">
                  <a:pos x="T0" y="T1"/>
                </a:cxn>
                <a:cxn ang="0">
                  <a:pos x="T2" y="T3"/>
                </a:cxn>
                <a:cxn ang="0">
                  <a:pos x="T4" y="T5"/>
                </a:cxn>
                <a:cxn ang="0">
                  <a:pos x="T6" y="T7"/>
                </a:cxn>
                <a:cxn ang="0">
                  <a:pos x="T8" y="T9"/>
                </a:cxn>
              </a:cxnLst>
              <a:rect l="0" t="0" r="r" b="b"/>
              <a:pathLst>
                <a:path w="1003" h="296">
                  <a:moveTo>
                    <a:pt x="999" y="296"/>
                  </a:moveTo>
                  <a:lnTo>
                    <a:pt x="0" y="21"/>
                  </a:lnTo>
                  <a:lnTo>
                    <a:pt x="5" y="0"/>
                  </a:lnTo>
                  <a:lnTo>
                    <a:pt x="1003" y="274"/>
                  </a:lnTo>
                  <a:lnTo>
                    <a:pt x="999" y="29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6" name="Freeform 10"/>
            <p:cNvSpPr/>
            <p:nvPr/>
          </p:nvSpPr>
          <p:spPr bwMode="auto">
            <a:xfrm>
              <a:off x="8524817" y="3287981"/>
              <a:ext cx="78903" cy="842916"/>
            </a:xfrm>
            <a:custGeom>
              <a:avLst/>
              <a:gdLst>
                <a:gd name="T0" fmla="*/ 21 w 123"/>
                <a:gd name="T1" fmla="*/ 1314 h 1314"/>
                <a:gd name="T2" fmla="*/ 0 w 123"/>
                <a:gd name="T3" fmla="*/ 1312 h 1314"/>
                <a:gd name="T4" fmla="*/ 99 w 123"/>
                <a:gd name="T5" fmla="*/ 0 h 1314"/>
                <a:gd name="T6" fmla="*/ 123 w 123"/>
                <a:gd name="T7" fmla="*/ 2 h 1314"/>
                <a:gd name="T8" fmla="*/ 21 w 123"/>
                <a:gd name="T9" fmla="*/ 1314 h 1314"/>
              </a:gdLst>
              <a:ahLst/>
              <a:cxnLst>
                <a:cxn ang="0">
                  <a:pos x="T0" y="T1"/>
                </a:cxn>
                <a:cxn ang="0">
                  <a:pos x="T2" y="T3"/>
                </a:cxn>
                <a:cxn ang="0">
                  <a:pos x="T4" y="T5"/>
                </a:cxn>
                <a:cxn ang="0">
                  <a:pos x="T6" y="T7"/>
                </a:cxn>
                <a:cxn ang="0">
                  <a:pos x="T8" y="T9"/>
                </a:cxn>
              </a:cxnLst>
              <a:rect l="0" t="0" r="r" b="b"/>
              <a:pathLst>
                <a:path w="123" h="1314">
                  <a:moveTo>
                    <a:pt x="21" y="1314"/>
                  </a:moveTo>
                  <a:lnTo>
                    <a:pt x="0" y="1312"/>
                  </a:lnTo>
                  <a:lnTo>
                    <a:pt x="99" y="0"/>
                  </a:lnTo>
                  <a:lnTo>
                    <a:pt x="123" y="2"/>
                  </a:lnTo>
                  <a:lnTo>
                    <a:pt x="21" y="131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7" name="Freeform 11"/>
            <p:cNvSpPr/>
            <p:nvPr/>
          </p:nvSpPr>
          <p:spPr bwMode="auto">
            <a:xfrm>
              <a:off x="8527383" y="4123841"/>
              <a:ext cx="936574" cy="567076"/>
            </a:xfrm>
            <a:custGeom>
              <a:avLst/>
              <a:gdLst>
                <a:gd name="T0" fmla="*/ 1448 w 1460"/>
                <a:gd name="T1" fmla="*/ 884 h 884"/>
                <a:gd name="T2" fmla="*/ 0 w 1460"/>
                <a:gd name="T3" fmla="*/ 18 h 884"/>
                <a:gd name="T4" fmla="*/ 12 w 1460"/>
                <a:gd name="T5" fmla="*/ 0 h 884"/>
                <a:gd name="T6" fmla="*/ 1460 w 1460"/>
                <a:gd name="T7" fmla="*/ 865 h 884"/>
                <a:gd name="T8" fmla="*/ 1448 w 1460"/>
                <a:gd name="T9" fmla="*/ 884 h 884"/>
              </a:gdLst>
              <a:ahLst/>
              <a:cxnLst>
                <a:cxn ang="0">
                  <a:pos x="T0" y="T1"/>
                </a:cxn>
                <a:cxn ang="0">
                  <a:pos x="T2" y="T3"/>
                </a:cxn>
                <a:cxn ang="0">
                  <a:pos x="T4" y="T5"/>
                </a:cxn>
                <a:cxn ang="0">
                  <a:pos x="T6" y="T7"/>
                </a:cxn>
                <a:cxn ang="0">
                  <a:pos x="T8" y="T9"/>
                </a:cxn>
              </a:cxnLst>
              <a:rect l="0" t="0" r="r" b="b"/>
              <a:pathLst>
                <a:path w="1460" h="884">
                  <a:moveTo>
                    <a:pt x="1448" y="884"/>
                  </a:moveTo>
                  <a:lnTo>
                    <a:pt x="0" y="18"/>
                  </a:lnTo>
                  <a:lnTo>
                    <a:pt x="12" y="0"/>
                  </a:lnTo>
                  <a:lnTo>
                    <a:pt x="1460" y="865"/>
                  </a:lnTo>
                  <a:lnTo>
                    <a:pt x="1448" y="88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8" name="Freeform 12"/>
            <p:cNvSpPr/>
            <p:nvPr/>
          </p:nvSpPr>
          <p:spPr bwMode="auto">
            <a:xfrm>
              <a:off x="9458184" y="4188631"/>
              <a:ext cx="916688" cy="502286"/>
            </a:xfrm>
            <a:custGeom>
              <a:avLst/>
              <a:gdLst>
                <a:gd name="T0" fmla="*/ 9 w 1429"/>
                <a:gd name="T1" fmla="*/ 783 h 783"/>
                <a:gd name="T2" fmla="*/ 0 w 1429"/>
                <a:gd name="T3" fmla="*/ 764 h 783"/>
                <a:gd name="T4" fmla="*/ 1419 w 1429"/>
                <a:gd name="T5" fmla="*/ 0 h 783"/>
                <a:gd name="T6" fmla="*/ 1429 w 1429"/>
                <a:gd name="T7" fmla="*/ 21 h 783"/>
                <a:gd name="T8" fmla="*/ 9 w 1429"/>
                <a:gd name="T9" fmla="*/ 783 h 783"/>
              </a:gdLst>
              <a:ahLst/>
              <a:cxnLst>
                <a:cxn ang="0">
                  <a:pos x="T0" y="T1"/>
                </a:cxn>
                <a:cxn ang="0">
                  <a:pos x="T2" y="T3"/>
                </a:cxn>
                <a:cxn ang="0">
                  <a:pos x="T4" y="T5"/>
                </a:cxn>
                <a:cxn ang="0">
                  <a:pos x="T6" y="T7"/>
                </a:cxn>
                <a:cxn ang="0">
                  <a:pos x="T8" y="T9"/>
                </a:cxn>
              </a:cxnLst>
              <a:rect l="0" t="0" r="r" b="b"/>
              <a:pathLst>
                <a:path w="1429" h="783">
                  <a:moveTo>
                    <a:pt x="9" y="783"/>
                  </a:moveTo>
                  <a:lnTo>
                    <a:pt x="0" y="764"/>
                  </a:lnTo>
                  <a:lnTo>
                    <a:pt x="1419" y="0"/>
                  </a:lnTo>
                  <a:lnTo>
                    <a:pt x="1429" y="21"/>
                  </a:lnTo>
                  <a:lnTo>
                    <a:pt x="9" y="78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9" name="Freeform 13"/>
            <p:cNvSpPr/>
            <p:nvPr/>
          </p:nvSpPr>
          <p:spPr bwMode="auto">
            <a:xfrm>
              <a:off x="10363966" y="3466956"/>
              <a:ext cx="36565" cy="728090"/>
            </a:xfrm>
            <a:custGeom>
              <a:avLst/>
              <a:gdLst>
                <a:gd name="T0" fmla="*/ 24 w 57"/>
                <a:gd name="T1" fmla="*/ 1135 h 1135"/>
                <a:gd name="T2" fmla="*/ 0 w 57"/>
                <a:gd name="T3" fmla="*/ 1135 h 1135"/>
                <a:gd name="T4" fmla="*/ 36 w 57"/>
                <a:gd name="T5" fmla="*/ 0 h 1135"/>
                <a:gd name="T6" fmla="*/ 57 w 57"/>
                <a:gd name="T7" fmla="*/ 0 h 1135"/>
                <a:gd name="T8" fmla="*/ 24 w 57"/>
                <a:gd name="T9" fmla="*/ 1135 h 1135"/>
              </a:gdLst>
              <a:ahLst/>
              <a:cxnLst>
                <a:cxn ang="0">
                  <a:pos x="T0" y="T1"/>
                </a:cxn>
                <a:cxn ang="0">
                  <a:pos x="T2" y="T3"/>
                </a:cxn>
                <a:cxn ang="0">
                  <a:pos x="T4" y="T5"/>
                </a:cxn>
                <a:cxn ang="0">
                  <a:pos x="T6" y="T7"/>
                </a:cxn>
                <a:cxn ang="0">
                  <a:pos x="T8" y="T9"/>
                </a:cxn>
              </a:cxnLst>
              <a:rect l="0" t="0" r="r" b="b"/>
              <a:pathLst>
                <a:path w="57" h="1135">
                  <a:moveTo>
                    <a:pt x="24" y="1135"/>
                  </a:moveTo>
                  <a:lnTo>
                    <a:pt x="0" y="1135"/>
                  </a:lnTo>
                  <a:lnTo>
                    <a:pt x="36" y="0"/>
                  </a:lnTo>
                  <a:lnTo>
                    <a:pt x="57" y="0"/>
                  </a:lnTo>
                  <a:lnTo>
                    <a:pt x="24" y="113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0" name="Freeform 14"/>
            <p:cNvSpPr/>
            <p:nvPr/>
          </p:nvSpPr>
          <p:spPr bwMode="auto">
            <a:xfrm>
              <a:off x="9070724" y="4681936"/>
              <a:ext cx="396440" cy="930800"/>
            </a:xfrm>
            <a:custGeom>
              <a:avLst/>
              <a:gdLst>
                <a:gd name="T0" fmla="*/ 22 w 618"/>
                <a:gd name="T1" fmla="*/ 1451 h 1451"/>
                <a:gd name="T2" fmla="*/ 0 w 618"/>
                <a:gd name="T3" fmla="*/ 1442 h 1451"/>
                <a:gd name="T4" fmla="*/ 597 w 618"/>
                <a:gd name="T5" fmla="*/ 0 h 1451"/>
                <a:gd name="T6" fmla="*/ 618 w 618"/>
                <a:gd name="T7" fmla="*/ 9 h 1451"/>
                <a:gd name="T8" fmla="*/ 22 w 618"/>
                <a:gd name="T9" fmla="*/ 1451 h 1451"/>
              </a:gdLst>
              <a:ahLst/>
              <a:cxnLst>
                <a:cxn ang="0">
                  <a:pos x="T0" y="T1"/>
                </a:cxn>
                <a:cxn ang="0">
                  <a:pos x="T2" y="T3"/>
                </a:cxn>
                <a:cxn ang="0">
                  <a:pos x="T4" y="T5"/>
                </a:cxn>
                <a:cxn ang="0">
                  <a:pos x="T6" y="T7"/>
                </a:cxn>
                <a:cxn ang="0">
                  <a:pos x="T8" y="T9"/>
                </a:cxn>
              </a:cxnLst>
              <a:rect l="0" t="0" r="r" b="b"/>
              <a:pathLst>
                <a:path w="618" h="1451">
                  <a:moveTo>
                    <a:pt x="22" y="1451"/>
                  </a:moveTo>
                  <a:lnTo>
                    <a:pt x="0" y="1442"/>
                  </a:lnTo>
                  <a:lnTo>
                    <a:pt x="597" y="0"/>
                  </a:lnTo>
                  <a:lnTo>
                    <a:pt x="618" y="9"/>
                  </a:lnTo>
                  <a:lnTo>
                    <a:pt x="22" y="145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1" name="Freeform 15"/>
            <p:cNvSpPr/>
            <p:nvPr/>
          </p:nvSpPr>
          <p:spPr bwMode="auto">
            <a:xfrm>
              <a:off x="9454976" y="4680012"/>
              <a:ext cx="441344" cy="705638"/>
            </a:xfrm>
            <a:custGeom>
              <a:avLst/>
              <a:gdLst>
                <a:gd name="T0" fmla="*/ 669 w 688"/>
                <a:gd name="T1" fmla="*/ 1100 h 1100"/>
                <a:gd name="T2" fmla="*/ 0 w 688"/>
                <a:gd name="T3" fmla="*/ 12 h 1100"/>
                <a:gd name="T4" fmla="*/ 19 w 688"/>
                <a:gd name="T5" fmla="*/ 0 h 1100"/>
                <a:gd name="T6" fmla="*/ 688 w 688"/>
                <a:gd name="T7" fmla="*/ 1088 h 1100"/>
                <a:gd name="T8" fmla="*/ 669 w 688"/>
                <a:gd name="T9" fmla="*/ 1100 h 1100"/>
              </a:gdLst>
              <a:ahLst/>
              <a:cxnLst>
                <a:cxn ang="0">
                  <a:pos x="T0" y="T1"/>
                </a:cxn>
                <a:cxn ang="0">
                  <a:pos x="T2" y="T3"/>
                </a:cxn>
                <a:cxn ang="0">
                  <a:pos x="T4" y="T5"/>
                </a:cxn>
                <a:cxn ang="0">
                  <a:pos x="T6" y="T7"/>
                </a:cxn>
                <a:cxn ang="0">
                  <a:pos x="T8" y="T9"/>
                </a:cxn>
              </a:cxnLst>
              <a:rect l="0" t="0" r="r" b="b"/>
              <a:pathLst>
                <a:path w="688" h="1100">
                  <a:moveTo>
                    <a:pt x="669" y="1100"/>
                  </a:moveTo>
                  <a:lnTo>
                    <a:pt x="0" y="12"/>
                  </a:lnTo>
                  <a:lnTo>
                    <a:pt x="19" y="0"/>
                  </a:lnTo>
                  <a:lnTo>
                    <a:pt x="688" y="1088"/>
                  </a:lnTo>
                  <a:lnTo>
                    <a:pt x="669" y="110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2" name="Freeform 16"/>
            <p:cNvSpPr/>
            <p:nvPr/>
          </p:nvSpPr>
          <p:spPr bwMode="auto">
            <a:xfrm>
              <a:off x="9458184" y="4678729"/>
              <a:ext cx="878198" cy="397082"/>
            </a:xfrm>
            <a:custGeom>
              <a:avLst/>
              <a:gdLst>
                <a:gd name="T0" fmla="*/ 1360 w 1369"/>
                <a:gd name="T1" fmla="*/ 619 h 619"/>
                <a:gd name="T2" fmla="*/ 0 w 1369"/>
                <a:gd name="T3" fmla="*/ 19 h 619"/>
                <a:gd name="T4" fmla="*/ 9 w 1369"/>
                <a:gd name="T5" fmla="*/ 0 h 619"/>
                <a:gd name="T6" fmla="*/ 1369 w 1369"/>
                <a:gd name="T7" fmla="*/ 598 h 619"/>
                <a:gd name="T8" fmla="*/ 1360 w 1369"/>
                <a:gd name="T9" fmla="*/ 619 h 619"/>
              </a:gdLst>
              <a:ahLst/>
              <a:cxnLst>
                <a:cxn ang="0">
                  <a:pos x="T0" y="T1"/>
                </a:cxn>
                <a:cxn ang="0">
                  <a:pos x="T2" y="T3"/>
                </a:cxn>
                <a:cxn ang="0">
                  <a:pos x="T4" y="T5"/>
                </a:cxn>
                <a:cxn ang="0">
                  <a:pos x="T6" y="T7"/>
                </a:cxn>
                <a:cxn ang="0">
                  <a:pos x="T8" y="T9"/>
                </a:cxn>
              </a:cxnLst>
              <a:rect l="0" t="0" r="r" b="b"/>
              <a:pathLst>
                <a:path w="1369" h="619">
                  <a:moveTo>
                    <a:pt x="1360" y="619"/>
                  </a:moveTo>
                  <a:lnTo>
                    <a:pt x="0" y="19"/>
                  </a:lnTo>
                  <a:lnTo>
                    <a:pt x="9" y="0"/>
                  </a:lnTo>
                  <a:lnTo>
                    <a:pt x="1369" y="598"/>
                  </a:lnTo>
                  <a:lnTo>
                    <a:pt x="1360" y="61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3" name="Freeform 17"/>
            <p:cNvSpPr/>
            <p:nvPr/>
          </p:nvSpPr>
          <p:spPr bwMode="auto">
            <a:xfrm>
              <a:off x="7841632" y="3724835"/>
              <a:ext cx="693450" cy="410553"/>
            </a:xfrm>
            <a:custGeom>
              <a:avLst/>
              <a:gdLst>
                <a:gd name="T0" fmla="*/ 1069 w 1081"/>
                <a:gd name="T1" fmla="*/ 640 h 640"/>
                <a:gd name="T2" fmla="*/ 0 w 1081"/>
                <a:gd name="T3" fmla="*/ 19 h 640"/>
                <a:gd name="T4" fmla="*/ 12 w 1081"/>
                <a:gd name="T5" fmla="*/ 0 h 640"/>
                <a:gd name="T6" fmla="*/ 1081 w 1081"/>
                <a:gd name="T7" fmla="*/ 622 h 640"/>
                <a:gd name="T8" fmla="*/ 1069 w 1081"/>
                <a:gd name="T9" fmla="*/ 640 h 640"/>
              </a:gdLst>
              <a:ahLst/>
              <a:cxnLst>
                <a:cxn ang="0">
                  <a:pos x="T0" y="T1"/>
                </a:cxn>
                <a:cxn ang="0">
                  <a:pos x="T2" y="T3"/>
                </a:cxn>
                <a:cxn ang="0">
                  <a:pos x="T4" y="T5"/>
                </a:cxn>
                <a:cxn ang="0">
                  <a:pos x="T6" y="T7"/>
                </a:cxn>
                <a:cxn ang="0">
                  <a:pos x="T8" y="T9"/>
                </a:cxn>
              </a:cxnLst>
              <a:rect l="0" t="0" r="r" b="b"/>
              <a:pathLst>
                <a:path w="1081" h="640">
                  <a:moveTo>
                    <a:pt x="1069" y="640"/>
                  </a:moveTo>
                  <a:lnTo>
                    <a:pt x="0" y="19"/>
                  </a:lnTo>
                  <a:lnTo>
                    <a:pt x="12" y="0"/>
                  </a:lnTo>
                  <a:lnTo>
                    <a:pt x="1081" y="622"/>
                  </a:lnTo>
                  <a:lnTo>
                    <a:pt x="1069" y="64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4" name="Freeform 18"/>
            <p:cNvSpPr/>
            <p:nvPr/>
          </p:nvSpPr>
          <p:spPr bwMode="auto">
            <a:xfrm>
              <a:off x="8216261" y="4125124"/>
              <a:ext cx="320744" cy="411194"/>
            </a:xfrm>
            <a:custGeom>
              <a:avLst/>
              <a:gdLst>
                <a:gd name="T0" fmla="*/ 17 w 500"/>
                <a:gd name="T1" fmla="*/ 641 h 641"/>
                <a:gd name="T2" fmla="*/ 0 w 500"/>
                <a:gd name="T3" fmla="*/ 629 h 641"/>
                <a:gd name="T4" fmla="*/ 481 w 500"/>
                <a:gd name="T5" fmla="*/ 0 h 641"/>
                <a:gd name="T6" fmla="*/ 500 w 500"/>
                <a:gd name="T7" fmla="*/ 14 h 641"/>
                <a:gd name="T8" fmla="*/ 17 w 500"/>
                <a:gd name="T9" fmla="*/ 641 h 641"/>
              </a:gdLst>
              <a:ahLst/>
              <a:cxnLst>
                <a:cxn ang="0">
                  <a:pos x="T0" y="T1"/>
                </a:cxn>
                <a:cxn ang="0">
                  <a:pos x="T2" y="T3"/>
                </a:cxn>
                <a:cxn ang="0">
                  <a:pos x="T4" y="T5"/>
                </a:cxn>
                <a:cxn ang="0">
                  <a:pos x="T6" y="T7"/>
                </a:cxn>
                <a:cxn ang="0">
                  <a:pos x="T8" y="T9"/>
                </a:cxn>
              </a:cxnLst>
              <a:rect l="0" t="0" r="r" b="b"/>
              <a:pathLst>
                <a:path w="500" h="641">
                  <a:moveTo>
                    <a:pt x="17" y="641"/>
                  </a:moveTo>
                  <a:lnTo>
                    <a:pt x="0" y="629"/>
                  </a:lnTo>
                  <a:lnTo>
                    <a:pt x="481" y="0"/>
                  </a:lnTo>
                  <a:lnTo>
                    <a:pt x="500" y="14"/>
                  </a:lnTo>
                  <a:lnTo>
                    <a:pt x="17" y="64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5" name="Freeform 19"/>
            <p:cNvSpPr/>
            <p:nvPr/>
          </p:nvSpPr>
          <p:spPr bwMode="auto">
            <a:xfrm>
              <a:off x="8240638" y="2439933"/>
              <a:ext cx="538851" cy="23094"/>
            </a:xfrm>
            <a:custGeom>
              <a:avLst/>
              <a:gdLst>
                <a:gd name="T0" fmla="*/ 840 w 840"/>
                <a:gd name="T1" fmla="*/ 36 h 36"/>
                <a:gd name="T2" fmla="*/ 0 w 840"/>
                <a:gd name="T3" fmla="*/ 24 h 36"/>
                <a:gd name="T4" fmla="*/ 0 w 840"/>
                <a:gd name="T5" fmla="*/ 0 h 36"/>
                <a:gd name="T6" fmla="*/ 840 w 840"/>
                <a:gd name="T7" fmla="*/ 12 h 36"/>
                <a:gd name="T8" fmla="*/ 840 w 840"/>
                <a:gd name="T9" fmla="*/ 36 h 36"/>
              </a:gdLst>
              <a:ahLst/>
              <a:cxnLst>
                <a:cxn ang="0">
                  <a:pos x="T0" y="T1"/>
                </a:cxn>
                <a:cxn ang="0">
                  <a:pos x="T2" y="T3"/>
                </a:cxn>
                <a:cxn ang="0">
                  <a:pos x="T4" y="T5"/>
                </a:cxn>
                <a:cxn ang="0">
                  <a:pos x="T6" y="T7"/>
                </a:cxn>
                <a:cxn ang="0">
                  <a:pos x="T8" y="T9"/>
                </a:cxn>
              </a:cxnLst>
              <a:rect l="0" t="0" r="r" b="b"/>
              <a:pathLst>
                <a:path w="840" h="36">
                  <a:moveTo>
                    <a:pt x="840" y="36"/>
                  </a:moveTo>
                  <a:lnTo>
                    <a:pt x="0" y="24"/>
                  </a:lnTo>
                  <a:lnTo>
                    <a:pt x="0" y="0"/>
                  </a:lnTo>
                  <a:lnTo>
                    <a:pt x="840" y="12"/>
                  </a:lnTo>
                  <a:lnTo>
                    <a:pt x="840" y="3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6" name="Freeform 20"/>
            <p:cNvSpPr/>
            <p:nvPr/>
          </p:nvSpPr>
          <p:spPr bwMode="auto">
            <a:xfrm>
              <a:off x="8771791" y="1944062"/>
              <a:ext cx="42980" cy="511267"/>
            </a:xfrm>
            <a:custGeom>
              <a:avLst/>
              <a:gdLst>
                <a:gd name="T0" fmla="*/ 24 w 67"/>
                <a:gd name="T1" fmla="*/ 797 h 797"/>
                <a:gd name="T2" fmla="*/ 0 w 67"/>
                <a:gd name="T3" fmla="*/ 797 h 797"/>
                <a:gd name="T4" fmla="*/ 43 w 67"/>
                <a:gd name="T5" fmla="*/ 0 h 797"/>
                <a:gd name="T6" fmla="*/ 67 w 67"/>
                <a:gd name="T7" fmla="*/ 0 h 797"/>
                <a:gd name="T8" fmla="*/ 24 w 67"/>
                <a:gd name="T9" fmla="*/ 797 h 797"/>
              </a:gdLst>
              <a:ahLst/>
              <a:cxnLst>
                <a:cxn ang="0">
                  <a:pos x="T0" y="T1"/>
                </a:cxn>
                <a:cxn ang="0">
                  <a:pos x="T2" y="T3"/>
                </a:cxn>
                <a:cxn ang="0">
                  <a:pos x="T4" y="T5"/>
                </a:cxn>
                <a:cxn ang="0">
                  <a:pos x="T6" y="T7"/>
                </a:cxn>
                <a:cxn ang="0">
                  <a:pos x="T8" y="T9"/>
                </a:cxn>
              </a:cxnLst>
              <a:rect l="0" t="0" r="r" b="b"/>
              <a:pathLst>
                <a:path w="67" h="797">
                  <a:moveTo>
                    <a:pt x="24" y="797"/>
                  </a:moveTo>
                  <a:lnTo>
                    <a:pt x="0" y="797"/>
                  </a:lnTo>
                  <a:lnTo>
                    <a:pt x="43" y="0"/>
                  </a:lnTo>
                  <a:lnTo>
                    <a:pt x="67" y="0"/>
                  </a:lnTo>
                  <a:lnTo>
                    <a:pt x="24" y="79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7" name="Freeform 21"/>
            <p:cNvSpPr/>
            <p:nvPr/>
          </p:nvSpPr>
          <p:spPr bwMode="auto">
            <a:xfrm>
              <a:off x="10075938" y="1881837"/>
              <a:ext cx="45546" cy="781333"/>
            </a:xfrm>
            <a:custGeom>
              <a:avLst/>
              <a:gdLst>
                <a:gd name="T0" fmla="*/ 49 w 71"/>
                <a:gd name="T1" fmla="*/ 1218 h 1218"/>
                <a:gd name="T2" fmla="*/ 0 w 71"/>
                <a:gd name="T3" fmla="*/ 0 h 1218"/>
                <a:gd name="T4" fmla="*/ 21 w 71"/>
                <a:gd name="T5" fmla="*/ 0 h 1218"/>
                <a:gd name="T6" fmla="*/ 71 w 71"/>
                <a:gd name="T7" fmla="*/ 1218 h 1218"/>
                <a:gd name="T8" fmla="*/ 49 w 71"/>
                <a:gd name="T9" fmla="*/ 1218 h 1218"/>
              </a:gdLst>
              <a:ahLst/>
              <a:cxnLst>
                <a:cxn ang="0">
                  <a:pos x="T0" y="T1"/>
                </a:cxn>
                <a:cxn ang="0">
                  <a:pos x="T2" y="T3"/>
                </a:cxn>
                <a:cxn ang="0">
                  <a:pos x="T4" y="T5"/>
                </a:cxn>
                <a:cxn ang="0">
                  <a:pos x="T6" y="T7"/>
                </a:cxn>
                <a:cxn ang="0">
                  <a:pos x="T8" y="T9"/>
                </a:cxn>
              </a:cxnLst>
              <a:rect l="0" t="0" r="r" b="b"/>
              <a:pathLst>
                <a:path w="71" h="1218">
                  <a:moveTo>
                    <a:pt x="49" y="1218"/>
                  </a:moveTo>
                  <a:lnTo>
                    <a:pt x="0" y="0"/>
                  </a:lnTo>
                  <a:lnTo>
                    <a:pt x="21" y="0"/>
                  </a:lnTo>
                  <a:lnTo>
                    <a:pt x="71" y="1218"/>
                  </a:lnTo>
                  <a:lnTo>
                    <a:pt x="49" y="121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8" name="Freeform 22"/>
            <p:cNvSpPr/>
            <p:nvPr/>
          </p:nvSpPr>
          <p:spPr bwMode="auto">
            <a:xfrm>
              <a:off x="10110578" y="2656756"/>
              <a:ext cx="649187" cy="348970"/>
            </a:xfrm>
            <a:custGeom>
              <a:avLst/>
              <a:gdLst>
                <a:gd name="T0" fmla="*/ 1001 w 1012"/>
                <a:gd name="T1" fmla="*/ 544 h 544"/>
                <a:gd name="T2" fmla="*/ 0 w 1012"/>
                <a:gd name="T3" fmla="*/ 19 h 544"/>
                <a:gd name="T4" fmla="*/ 12 w 1012"/>
                <a:gd name="T5" fmla="*/ 0 h 544"/>
                <a:gd name="T6" fmla="*/ 1012 w 1012"/>
                <a:gd name="T7" fmla="*/ 523 h 544"/>
                <a:gd name="T8" fmla="*/ 1001 w 1012"/>
                <a:gd name="T9" fmla="*/ 544 h 544"/>
              </a:gdLst>
              <a:ahLst/>
              <a:cxnLst>
                <a:cxn ang="0">
                  <a:pos x="T0" y="T1"/>
                </a:cxn>
                <a:cxn ang="0">
                  <a:pos x="T2" y="T3"/>
                </a:cxn>
                <a:cxn ang="0">
                  <a:pos x="T4" y="T5"/>
                </a:cxn>
                <a:cxn ang="0">
                  <a:pos x="T6" y="T7"/>
                </a:cxn>
                <a:cxn ang="0">
                  <a:pos x="T8" y="T9"/>
                </a:cxn>
              </a:cxnLst>
              <a:rect l="0" t="0" r="r" b="b"/>
              <a:pathLst>
                <a:path w="1012" h="544">
                  <a:moveTo>
                    <a:pt x="1001" y="544"/>
                  </a:moveTo>
                  <a:lnTo>
                    <a:pt x="0" y="19"/>
                  </a:lnTo>
                  <a:lnTo>
                    <a:pt x="12" y="0"/>
                  </a:lnTo>
                  <a:lnTo>
                    <a:pt x="1012" y="523"/>
                  </a:lnTo>
                  <a:lnTo>
                    <a:pt x="1001" y="54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9" name="Freeform 23"/>
            <p:cNvSpPr/>
            <p:nvPr/>
          </p:nvSpPr>
          <p:spPr bwMode="auto">
            <a:xfrm>
              <a:off x="10698182" y="2526534"/>
              <a:ext cx="64790" cy="473419"/>
            </a:xfrm>
            <a:custGeom>
              <a:avLst/>
              <a:gdLst>
                <a:gd name="T0" fmla="*/ 78 w 101"/>
                <a:gd name="T1" fmla="*/ 738 h 738"/>
                <a:gd name="T2" fmla="*/ 0 w 101"/>
                <a:gd name="T3" fmla="*/ 2 h 738"/>
                <a:gd name="T4" fmla="*/ 23 w 101"/>
                <a:gd name="T5" fmla="*/ 0 h 738"/>
                <a:gd name="T6" fmla="*/ 101 w 101"/>
                <a:gd name="T7" fmla="*/ 735 h 738"/>
                <a:gd name="T8" fmla="*/ 78 w 101"/>
                <a:gd name="T9" fmla="*/ 738 h 738"/>
              </a:gdLst>
              <a:ahLst/>
              <a:cxnLst>
                <a:cxn ang="0">
                  <a:pos x="T0" y="T1"/>
                </a:cxn>
                <a:cxn ang="0">
                  <a:pos x="T2" y="T3"/>
                </a:cxn>
                <a:cxn ang="0">
                  <a:pos x="T4" y="T5"/>
                </a:cxn>
                <a:cxn ang="0">
                  <a:pos x="T6" y="T7"/>
                </a:cxn>
                <a:cxn ang="0">
                  <a:pos x="T8" y="T9"/>
                </a:cxn>
              </a:cxnLst>
              <a:rect l="0" t="0" r="r" b="b"/>
              <a:pathLst>
                <a:path w="101" h="738">
                  <a:moveTo>
                    <a:pt x="78" y="738"/>
                  </a:moveTo>
                  <a:lnTo>
                    <a:pt x="0" y="2"/>
                  </a:lnTo>
                  <a:lnTo>
                    <a:pt x="23" y="0"/>
                  </a:lnTo>
                  <a:lnTo>
                    <a:pt x="101" y="735"/>
                  </a:lnTo>
                  <a:lnTo>
                    <a:pt x="78" y="73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0" name="Freeform 24"/>
            <p:cNvSpPr/>
            <p:nvPr/>
          </p:nvSpPr>
          <p:spPr bwMode="auto">
            <a:xfrm>
              <a:off x="10753991" y="2904371"/>
              <a:ext cx="324593" cy="101355"/>
            </a:xfrm>
            <a:custGeom>
              <a:avLst/>
              <a:gdLst>
                <a:gd name="T0" fmla="*/ 7 w 506"/>
                <a:gd name="T1" fmla="*/ 158 h 158"/>
                <a:gd name="T2" fmla="*/ 0 w 506"/>
                <a:gd name="T3" fmla="*/ 137 h 158"/>
                <a:gd name="T4" fmla="*/ 499 w 506"/>
                <a:gd name="T5" fmla="*/ 0 h 158"/>
                <a:gd name="T6" fmla="*/ 506 w 506"/>
                <a:gd name="T7" fmla="*/ 21 h 158"/>
                <a:gd name="T8" fmla="*/ 7 w 506"/>
                <a:gd name="T9" fmla="*/ 158 h 158"/>
              </a:gdLst>
              <a:ahLst/>
              <a:cxnLst>
                <a:cxn ang="0">
                  <a:pos x="T0" y="T1"/>
                </a:cxn>
                <a:cxn ang="0">
                  <a:pos x="T2" y="T3"/>
                </a:cxn>
                <a:cxn ang="0">
                  <a:pos x="T4" y="T5"/>
                </a:cxn>
                <a:cxn ang="0">
                  <a:pos x="T6" y="T7"/>
                </a:cxn>
                <a:cxn ang="0">
                  <a:pos x="T8" y="T9"/>
                </a:cxn>
              </a:cxnLst>
              <a:rect l="0" t="0" r="r" b="b"/>
              <a:pathLst>
                <a:path w="506" h="158">
                  <a:moveTo>
                    <a:pt x="7" y="158"/>
                  </a:moveTo>
                  <a:lnTo>
                    <a:pt x="0" y="137"/>
                  </a:lnTo>
                  <a:lnTo>
                    <a:pt x="499" y="0"/>
                  </a:lnTo>
                  <a:lnTo>
                    <a:pt x="506" y="21"/>
                  </a:lnTo>
                  <a:lnTo>
                    <a:pt x="7" y="15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1" name="Freeform 25"/>
            <p:cNvSpPr/>
            <p:nvPr/>
          </p:nvSpPr>
          <p:spPr bwMode="auto">
            <a:xfrm>
              <a:off x="10752708" y="2992255"/>
              <a:ext cx="307915" cy="222597"/>
            </a:xfrm>
            <a:custGeom>
              <a:avLst/>
              <a:gdLst>
                <a:gd name="T0" fmla="*/ 466 w 480"/>
                <a:gd name="T1" fmla="*/ 347 h 347"/>
                <a:gd name="T2" fmla="*/ 0 w 480"/>
                <a:gd name="T3" fmla="*/ 19 h 347"/>
                <a:gd name="T4" fmla="*/ 11 w 480"/>
                <a:gd name="T5" fmla="*/ 0 h 347"/>
                <a:gd name="T6" fmla="*/ 480 w 480"/>
                <a:gd name="T7" fmla="*/ 328 h 347"/>
                <a:gd name="T8" fmla="*/ 466 w 480"/>
                <a:gd name="T9" fmla="*/ 347 h 347"/>
              </a:gdLst>
              <a:ahLst/>
              <a:cxnLst>
                <a:cxn ang="0">
                  <a:pos x="T0" y="T1"/>
                </a:cxn>
                <a:cxn ang="0">
                  <a:pos x="T2" y="T3"/>
                </a:cxn>
                <a:cxn ang="0">
                  <a:pos x="T4" y="T5"/>
                </a:cxn>
                <a:cxn ang="0">
                  <a:pos x="T6" y="T7"/>
                </a:cxn>
                <a:cxn ang="0">
                  <a:pos x="T8" y="T9"/>
                </a:cxn>
              </a:cxnLst>
              <a:rect l="0" t="0" r="r" b="b"/>
              <a:pathLst>
                <a:path w="480" h="347">
                  <a:moveTo>
                    <a:pt x="466" y="347"/>
                  </a:moveTo>
                  <a:lnTo>
                    <a:pt x="0" y="19"/>
                  </a:lnTo>
                  <a:lnTo>
                    <a:pt x="11" y="0"/>
                  </a:lnTo>
                  <a:lnTo>
                    <a:pt x="480" y="328"/>
                  </a:lnTo>
                  <a:lnTo>
                    <a:pt x="466" y="34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2" name="Freeform 26"/>
            <p:cNvSpPr/>
            <p:nvPr/>
          </p:nvSpPr>
          <p:spPr bwMode="auto">
            <a:xfrm>
              <a:off x="10391550" y="3201380"/>
              <a:ext cx="665866" cy="271350"/>
            </a:xfrm>
            <a:custGeom>
              <a:avLst/>
              <a:gdLst>
                <a:gd name="T0" fmla="*/ 9 w 1038"/>
                <a:gd name="T1" fmla="*/ 423 h 423"/>
                <a:gd name="T2" fmla="*/ 0 w 1038"/>
                <a:gd name="T3" fmla="*/ 402 h 423"/>
                <a:gd name="T4" fmla="*/ 1031 w 1038"/>
                <a:gd name="T5" fmla="*/ 0 h 423"/>
                <a:gd name="T6" fmla="*/ 1038 w 1038"/>
                <a:gd name="T7" fmla="*/ 21 h 423"/>
                <a:gd name="T8" fmla="*/ 9 w 1038"/>
                <a:gd name="T9" fmla="*/ 423 h 423"/>
              </a:gdLst>
              <a:ahLst/>
              <a:cxnLst>
                <a:cxn ang="0">
                  <a:pos x="T0" y="T1"/>
                </a:cxn>
                <a:cxn ang="0">
                  <a:pos x="T2" y="T3"/>
                </a:cxn>
                <a:cxn ang="0">
                  <a:pos x="T4" y="T5"/>
                </a:cxn>
                <a:cxn ang="0">
                  <a:pos x="T6" y="T7"/>
                </a:cxn>
                <a:cxn ang="0">
                  <a:pos x="T8" y="T9"/>
                </a:cxn>
              </a:cxnLst>
              <a:rect l="0" t="0" r="r" b="b"/>
              <a:pathLst>
                <a:path w="1038" h="423">
                  <a:moveTo>
                    <a:pt x="9" y="423"/>
                  </a:moveTo>
                  <a:lnTo>
                    <a:pt x="0" y="402"/>
                  </a:lnTo>
                  <a:lnTo>
                    <a:pt x="1031" y="0"/>
                  </a:lnTo>
                  <a:lnTo>
                    <a:pt x="1038" y="21"/>
                  </a:lnTo>
                  <a:lnTo>
                    <a:pt x="9" y="42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3" name="Freeform 27"/>
            <p:cNvSpPr/>
            <p:nvPr/>
          </p:nvSpPr>
          <p:spPr bwMode="auto">
            <a:xfrm>
              <a:off x="10389626" y="3459258"/>
              <a:ext cx="721034" cy="380403"/>
            </a:xfrm>
            <a:custGeom>
              <a:avLst/>
              <a:gdLst>
                <a:gd name="T0" fmla="*/ 1112 w 1124"/>
                <a:gd name="T1" fmla="*/ 593 h 593"/>
                <a:gd name="T2" fmla="*/ 0 w 1124"/>
                <a:gd name="T3" fmla="*/ 21 h 593"/>
                <a:gd name="T4" fmla="*/ 12 w 1124"/>
                <a:gd name="T5" fmla="*/ 0 h 593"/>
                <a:gd name="T6" fmla="*/ 1124 w 1124"/>
                <a:gd name="T7" fmla="*/ 575 h 593"/>
                <a:gd name="T8" fmla="*/ 1112 w 1124"/>
                <a:gd name="T9" fmla="*/ 593 h 593"/>
              </a:gdLst>
              <a:ahLst/>
              <a:cxnLst>
                <a:cxn ang="0">
                  <a:pos x="T0" y="T1"/>
                </a:cxn>
                <a:cxn ang="0">
                  <a:pos x="T2" y="T3"/>
                </a:cxn>
                <a:cxn ang="0">
                  <a:pos x="T4" y="T5"/>
                </a:cxn>
                <a:cxn ang="0">
                  <a:pos x="T6" y="T7"/>
                </a:cxn>
                <a:cxn ang="0">
                  <a:pos x="T8" y="T9"/>
                </a:cxn>
              </a:cxnLst>
              <a:rect l="0" t="0" r="r" b="b"/>
              <a:pathLst>
                <a:path w="1124" h="593">
                  <a:moveTo>
                    <a:pt x="1112" y="593"/>
                  </a:moveTo>
                  <a:lnTo>
                    <a:pt x="0" y="21"/>
                  </a:lnTo>
                  <a:lnTo>
                    <a:pt x="12" y="0"/>
                  </a:lnTo>
                  <a:lnTo>
                    <a:pt x="1124" y="575"/>
                  </a:lnTo>
                  <a:lnTo>
                    <a:pt x="1112" y="59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4" name="Freeform 28"/>
            <p:cNvSpPr/>
            <p:nvPr/>
          </p:nvSpPr>
          <p:spPr bwMode="auto">
            <a:xfrm>
              <a:off x="10388343" y="2993538"/>
              <a:ext cx="373347" cy="477909"/>
            </a:xfrm>
            <a:custGeom>
              <a:avLst/>
              <a:gdLst>
                <a:gd name="T0" fmla="*/ 16 w 582"/>
                <a:gd name="T1" fmla="*/ 745 h 745"/>
                <a:gd name="T2" fmla="*/ 0 w 582"/>
                <a:gd name="T3" fmla="*/ 731 h 745"/>
                <a:gd name="T4" fmla="*/ 563 w 582"/>
                <a:gd name="T5" fmla="*/ 0 h 745"/>
                <a:gd name="T6" fmla="*/ 582 w 582"/>
                <a:gd name="T7" fmla="*/ 14 h 745"/>
                <a:gd name="T8" fmla="*/ 16 w 582"/>
                <a:gd name="T9" fmla="*/ 745 h 745"/>
              </a:gdLst>
              <a:ahLst/>
              <a:cxnLst>
                <a:cxn ang="0">
                  <a:pos x="T0" y="T1"/>
                </a:cxn>
                <a:cxn ang="0">
                  <a:pos x="T2" y="T3"/>
                </a:cxn>
                <a:cxn ang="0">
                  <a:pos x="T4" y="T5"/>
                </a:cxn>
                <a:cxn ang="0">
                  <a:pos x="T6" y="T7"/>
                </a:cxn>
                <a:cxn ang="0">
                  <a:pos x="T8" y="T9"/>
                </a:cxn>
              </a:cxnLst>
              <a:rect l="0" t="0" r="r" b="b"/>
              <a:pathLst>
                <a:path w="582" h="745">
                  <a:moveTo>
                    <a:pt x="16" y="745"/>
                  </a:moveTo>
                  <a:lnTo>
                    <a:pt x="0" y="731"/>
                  </a:lnTo>
                  <a:lnTo>
                    <a:pt x="563" y="0"/>
                  </a:lnTo>
                  <a:lnTo>
                    <a:pt x="582" y="14"/>
                  </a:lnTo>
                  <a:lnTo>
                    <a:pt x="16" y="74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5" name="Freeform 29"/>
            <p:cNvSpPr/>
            <p:nvPr/>
          </p:nvSpPr>
          <p:spPr bwMode="auto">
            <a:xfrm>
              <a:off x="8527383" y="3504804"/>
              <a:ext cx="980837" cy="630584"/>
            </a:xfrm>
            <a:custGeom>
              <a:avLst/>
              <a:gdLst>
                <a:gd name="T0" fmla="*/ 12 w 1529"/>
                <a:gd name="T1" fmla="*/ 983 h 983"/>
                <a:gd name="T2" fmla="*/ 0 w 1529"/>
                <a:gd name="T3" fmla="*/ 965 h 983"/>
                <a:gd name="T4" fmla="*/ 1517 w 1529"/>
                <a:gd name="T5" fmla="*/ 0 h 983"/>
                <a:gd name="T6" fmla="*/ 1529 w 1529"/>
                <a:gd name="T7" fmla="*/ 19 h 983"/>
                <a:gd name="T8" fmla="*/ 12 w 1529"/>
                <a:gd name="T9" fmla="*/ 983 h 983"/>
              </a:gdLst>
              <a:ahLst/>
              <a:cxnLst>
                <a:cxn ang="0">
                  <a:pos x="T0" y="T1"/>
                </a:cxn>
                <a:cxn ang="0">
                  <a:pos x="T2" y="T3"/>
                </a:cxn>
                <a:cxn ang="0">
                  <a:pos x="T4" y="T5"/>
                </a:cxn>
                <a:cxn ang="0">
                  <a:pos x="T6" y="T7"/>
                </a:cxn>
                <a:cxn ang="0">
                  <a:pos x="T8" y="T9"/>
                </a:cxn>
              </a:cxnLst>
              <a:rect l="0" t="0" r="r" b="b"/>
              <a:pathLst>
                <a:path w="1529" h="983">
                  <a:moveTo>
                    <a:pt x="12" y="983"/>
                  </a:moveTo>
                  <a:lnTo>
                    <a:pt x="0" y="965"/>
                  </a:lnTo>
                  <a:lnTo>
                    <a:pt x="1517" y="0"/>
                  </a:lnTo>
                  <a:lnTo>
                    <a:pt x="1529" y="19"/>
                  </a:lnTo>
                  <a:lnTo>
                    <a:pt x="12" y="98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6" name="Freeform 30"/>
            <p:cNvSpPr/>
            <p:nvPr/>
          </p:nvSpPr>
          <p:spPr bwMode="auto">
            <a:xfrm>
              <a:off x="9453693" y="3509295"/>
              <a:ext cx="57093" cy="1175208"/>
            </a:xfrm>
            <a:custGeom>
              <a:avLst/>
              <a:gdLst>
                <a:gd name="T0" fmla="*/ 21 w 89"/>
                <a:gd name="T1" fmla="*/ 1832 h 1832"/>
                <a:gd name="T2" fmla="*/ 0 w 89"/>
                <a:gd name="T3" fmla="*/ 1830 h 1832"/>
                <a:gd name="T4" fmla="*/ 68 w 89"/>
                <a:gd name="T5" fmla="*/ 0 h 1832"/>
                <a:gd name="T6" fmla="*/ 89 w 89"/>
                <a:gd name="T7" fmla="*/ 2 h 1832"/>
                <a:gd name="T8" fmla="*/ 21 w 89"/>
                <a:gd name="T9" fmla="*/ 1832 h 1832"/>
              </a:gdLst>
              <a:ahLst/>
              <a:cxnLst>
                <a:cxn ang="0">
                  <a:pos x="T0" y="T1"/>
                </a:cxn>
                <a:cxn ang="0">
                  <a:pos x="T2" y="T3"/>
                </a:cxn>
                <a:cxn ang="0">
                  <a:pos x="T4" y="T5"/>
                </a:cxn>
                <a:cxn ang="0">
                  <a:pos x="T6" y="T7"/>
                </a:cxn>
                <a:cxn ang="0">
                  <a:pos x="T8" y="T9"/>
                </a:cxn>
              </a:cxnLst>
              <a:rect l="0" t="0" r="r" b="b"/>
              <a:pathLst>
                <a:path w="89" h="1832">
                  <a:moveTo>
                    <a:pt x="21" y="1832"/>
                  </a:moveTo>
                  <a:lnTo>
                    <a:pt x="0" y="1830"/>
                  </a:lnTo>
                  <a:lnTo>
                    <a:pt x="68" y="0"/>
                  </a:lnTo>
                  <a:lnTo>
                    <a:pt x="89" y="2"/>
                  </a:lnTo>
                  <a:lnTo>
                    <a:pt x="21" y="1832"/>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7" name="Freeform 31"/>
            <p:cNvSpPr/>
            <p:nvPr/>
          </p:nvSpPr>
          <p:spPr bwMode="auto">
            <a:xfrm>
              <a:off x="9500522" y="3504804"/>
              <a:ext cx="875632" cy="696015"/>
            </a:xfrm>
            <a:custGeom>
              <a:avLst/>
              <a:gdLst>
                <a:gd name="T0" fmla="*/ 1351 w 1365"/>
                <a:gd name="T1" fmla="*/ 1085 h 1085"/>
                <a:gd name="T2" fmla="*/ 0 w 1365"/>
                <a:gd name="T3" fmla="*/ 16 h 1085"/>
                <a:gd name="T4" fmla="*/ 12 w 1365"/>
                <a:gd name="T5" fmla="*/ 0 h 1085"/>
                <a:gd name="T6" fmla="*/ 1365 w 1365"/>
                <a:gd name="T7" fmla="*/ 1066 h 1085"/>
                <a:gd name="T8" fmla="*/ 1351 w 1365"/>
                <a:gd name="T9" fmla="*/ 1085 h 1085"/>
              </a:gdLst>
              <a:ahLst/>
              <a:cxnLst>
                <a:cxn ang="0">
                  <a:pos x="T0" y="T1"/>
                </a:cxn>
                <a:cxn ang="0">
                  <a:pos x="T2" y="T3"/>
                </a:cxn>
                <a:cxn ang="0">
                  <a:pos x="T4" y="T5"/>
                </a:cxn>
                <a:cxn ang="0">
                  <a:pos x="T6" y="T7"/>
                </a:cxn>
                <a:cxn ang="0">
                  <a:pos x="T8" y="T9"/>
                </a:cxn>
              </a:cxnLst>
              <a:rect l="0" t="0" r="r" b="b"/>
              <a:pathLst>
                <a:path w="1365" h="1085">
                  <a:moveTo>
                    <a:pt x="1351" y="1085"/>
                  </a:moveTo>
                  <a:lnTo>
                    <a:pt x="0" y="16"/>
                  </a:lnTo>
                  <a:lnTo>
                    <a:pt x="12" y="0"/>
                  </a:lnTo>
                  <a:lnTo>
                    <a:pt x="1365" y="1066"/>
                  </a:lnTo>
                  <a:lnTo>
                    <a:pt x="1351" y="108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8" name="Freeform 32"/>
            <p:cNvSpPr/>
            <p:nvPr/>
          </p:nvSpPr>
          <p:spPr bwMode="auto">
            <a:xfrm>
              <a:off x="10369740" y="4059692"/>
              <a:ext cx="672922" cy="142411"/>
            </a:xfrm>
            <a:custGeom>
              <a:avLst/>
              <a:gdLst>
                <a:gd name="T0" fmla="*/ 5 w 1049"/>
                <a:gd name="T1" fmla="*/ 222 h 222"/>
                <a:gd name="T2" fmla="*/ 0 w 1049"/>
                <a:gd name="T3" fmla="*/ 201 h 222"/>
                <a:gd name="T4" fmla="*/ 1044 w 1049"/>
                <a:gd name="T5" fmla="*/ 0 h 222"/>
                <a:gd name="T6" fmla="*/ 1049 w 1049"/>
                <a:gd name="T7" fmla="*/ 22 h 222"/>
                <a:gd name="T8" fmla="*/ 5 w 1049"/>
                <a:gd name="T9" fmla="*/ 222 h 222"/>
              </a:gdLst>
              <a:ahLst/>
              <a:cxnLst>
                <a:cxn ang="0">
                  <a:pos x="T0" y="T1"/>
                </a:cxn>
                <a:cxn ang="0">
                  <a:pos x="T2" y="T3"/>
                </a:cxn>
                <a:cxn ang="0">
                  <a:pos x="T4" y="T5"/>
                </a:cxn>
                <a:cxn ang="0">
                  <a:pos x="T6" y="T7"/>
                </a:cxn>
                <a:cxn ang="0">
                  <a:pos x="T8" y="T9"/>
                </a:cxn>
              </a:cxnLst>
              <a:rect l="0" t="0" r="r" b="b"/>
              <a:pathLst>
                <a:path w="1049" h="222">
                  <a:moveTo>
                    <a:pt x="5" y="222"/>
                  </a:moveTo>
                  <a:lnTo>
                    <a:pt x="0" y="201"/>
                  </a:lnTo>
                  <a:lnTo>
                    <a:pt x="1044" y="0"/>
                  </a:lnTo>
                  <a:lnTo>
                    <a:pt x="1049" y="22"/>
                  </a:lnTo>
                  <a:lnTo>
                    <a:pt x="5" y="222"/>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9" name="Freeform 33"/>
            <p:cNvSpPr/>
            <p:nvPr/>
          </p:nvSpPr>
          <p:spPr bwMode="auto">
            <a:xfrm>
              <a:off x="10365249" y="4191839"/>
              <a:ext cx="268784" cy="532436"/>
            </a:xfrm>
            <a:custGeom>
              <a:avLst/>
              <a:gdLst>
                <a:gd name="T0" fmla="*/ 400 w 419"/>
                <a:gd name="T1" fmla="*/ 830 h 830"/>
                <a:gd name="T2" fmla="*/ 0 w 419"/>
                <a:gd name="T3" fmla="*/ 9 h 830"/>
                <a:gd name="T4" fmla="*/ 19 w 419"/>
                <a:gd name="T5" fmla="*/ 0 h 830"/>
                <a:gd name="T6" fmla="*/ 419 w 419"/>
                <a:gd name="T7" fmla="*/ 820 h 830"/>
                <a:gd name="T8" fmla="*/ 400 w 419"/>
                <a:gd name="T9" fmla="*/ 830 h 830"/>
              </a:gdLst>
              <a:ahLst/>
              <a:cxnLst>
                <a:cxn ang="0">
                  <a:pos x="T0" y="T1"/>
                </a:cxn>
                <a:cxn ang="0">
                  <a:pos x="T2" y="T3"/>
                </a:cxn>
                <a:cxn ang="0">
                  <a:pos x="T4" y="T5"/>
                </a:cxn>
                <a:cxn ang="0">
                  <a:pos x="T6" y="T7"/>
                </a:cxn>
                <a:cxn ang="0">
                  <a:pos x="T8" y="T9"/>
                </a:cxn>
              </a:cxnLst>
              <a:rect l="0" t="0" r="r" b="b"/>
              <a:pathLst>
                <a:path w="419" h="830">
                  <a:moveTo>
                    <a:pt x="400" y="830"/>
                  </a:moveTo>
                  <a:lnTo>
                    <a:pt x="0" y="9"/>
                  </a:lnTo>
                  <a:lnTo>
                    <a:pt x="19" y="0"/>
                  </a:lnTo>
                  <a:lnTo>
                    <a:pt x="419" y="820"/>
                  </a:lnTo>
                  <a:lnTo>
                    <a:pt x="400" y="83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0" name="Freeform 34"/>
            <p:cNvSpPr/>
            <p:nvPr/>
          </p:nvSpPr>
          <p:spPr bwMode="auto">
            <a:xfrm>
              <a:off x="8637078" y="5440176"/>
              <a:ext cx="443269" cy="177051"/>
            </a:xfrm>
            <a:custGeom>
              <a:avLst/>
              <a:gdLst>
                <a:gd name="T0" fmla="*/ 681 w 691"/>
                <a:gd name="T1" fmla="*/ 276 h 276"/>
                <a:gd name="T2" fmla="*/ 0 w 691"/>
                <a:gd name="T3" fmla="*/ 21 h 276"/>
                <a:gd name="T4" fmla="*/ 9 w 691"/>
                <a:gd name="T5" fmla="*/ 0 h 276"/>
                <a:gd name="T6" fmla="*/ 691 w 691"/>
                <a:gd name="T7" fmla="*/ 255 h 276"/>
                <a:gd name="T8" fmla="*/ 681 w 691"/>
                <a:gd name="T9" fmla="*/ 276 h 276"/>
              </a:gdLst>
              <a:ahLst/>
              <a:cxnLst>
                <a:cxn ang="0">
                  <a:pos x="T0" y="T1"/>
                </a:cxn>
                <a:cxn ang="0">
                  <a:pos x="T2" y="T3"/>
                </a:cxn>
                <a:cxn ang="0">
                  <a:pos x="T4" y="T5"/>
                </a:cxn>
                <a:cxn ang="0">
                  <a:pos x="T6" y="T7"/>
                </a:cxn>
                <a:cxn ang="0">
                  <a:pos x="T8" y="T9"/>
                </a:cxn>
              </a:cxnLst>
              <a:rect l="0" t="0" r="r" b="b"/>
              <a:pathLst>
                <a:path w="691" h="276">
                  <a:moveTo>
                    <a:pt x="681" y="276"/>
                  </a:moveTo>
                  <a:lnTo>
                    <a:pt x="0" y="21"/>
                  </a:lnTo>
                  <a:lnTo>
                    <a:pt x="9" y="0"/>
                  </a:lnTo>
                  <a:lnTo>
                    <a:pt x="691" y="255"/>
                  </a:lnTo>
                  <a:lnTo>
                    <a:pt x="681" y="27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1" name="Freeform 35"/>
            <p:cNvSpPr/>
            <p:nvPr/>
          </p:nvSpPr>
          <p:spPr bwMode="auto">
            <a:xfrm>
              <a:off x="8732660" y="5605039"/>
              <a:ext cx="348970" cy="312405"/>
            </a:xfrm>
            <a:custGeom>
              <a:avLst/>
              <a:gdLst>
                <a:gd name="T0" fmla="*/ 14 w 544"/>
                <a:gd name="T1" fmla="*/ 487 h 487"/>
                <a:gd name="T2" fmla="*/ 0 w 544"/>
                <a:gd name="T3" fmla="*/ 471 h 487"/>
                <a:gd name="T4" fmla="*/ 530 w 544"/>
                <a:gd name="T5" fmla="*/ 0 h 487"/>
                <a:gd name="T6" fmla="*/ 544 w 544"/>
                <a:gd name="T7" fmla="*/ 17 h 487"/>
                <a:gd name="T8" fmla="*/ 14 w 544"/>
                <a:gd name="T9" fmla="*/ 487 h 487"/>
              </a:gdLst>
              <a:ahLst/>
              <a:cxnLst>
                <a:cxn ang="0">
                  <a:pos x="T0" y="T1"/>
                </a:cxn>
                <a:cxn ang="0">
                  <a:pos x="T2" y="T3"/>
                </a:cxn>
                <a:cxn ang="0">
                  <a:pos x="T4" y="T5"/>
                </a:cxn>
                <a:cxn ang="0">
                  <a:pos x="T6" y="T7"/>
                </a:cxn>
                <a:cxn ang="0">
                  <a:pos x="T8" y="T9"/>
                </a:cxn>
              </a:cxnLst>
              <a:rect l="0" t="0" r="r" b="b"/>
              <a:pathLst>
                <a:path w="544" h="487">
                  <a:moveTo>
                    <a:pt x="14" y="487"/>
                  </a:moveTo>
                  <a:lnTo>
                    <a:pt x="0" y="471"/>
                  </a:lnTo>
                  <a:lnTo>
                    <a:pt x="530" y="0"/>
                  </a:lnTo>
                  <a:lnTo>
                    <a:pt x="544" y="17"/>
                  </a:lnTo>
                  <a:lnTo>
                    <a:pt x="14" y="48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2" name="Freeform 36"/>
            <p:cNvSpPr/>
            <p:nvPr/>
          </p:nvSpPr>
          <p:spPr bwMode="auto">
            <a:xfrm>
              <a:off x="8862882" y="4678729"/>
              <a:ext cx="599792" cy="172560"/>
            </a:xfrm>
            <a:custGeom>
              <a:avLst/>
              <a:gdLst>
                <a:gd name="T0" fmla="*/ 5 w 935"/>
                <a:gd name="T1" fmla="*/ 269 h 269"/>
                <a:gd name="T2" fmla="*/ 0 w 935"/>
                <a:gd name="T3" fmla="*/ 248 h 269"/>
                <a:gd name="T4" fmla="*/ 930 w 935"/>
                <a:gd name="T5" fmla="*/ 0 h 269"/>
                <a:gd name="T6" fmla="*/ 935 w 935"/>
                <a:gd name="T7" fmla="*/ 21 h 269"/>
                <a:gd name="T8" fmla="*/ 5 w 935"/>
                <a:gd name="T9" fmla="*/ 269 h 269"/>
              </a:gdLst>
              <a:ahLst/>
              <a:cxnLst>
                <a:cxn ang="0">
                  <a:pos x="T0" y="T1"/>
                </a:cxn>
                <a:cxn ang="0">
                  <a:pos x="T2" y="T3"/>
                </a:cxn>
                <a:cxn ang="0">
                  <a:pos x="T4" y="T5"/>
                </a:cxn>
                <a:cxn ang="0">
                  <a:pos x="T6" y="T7"/>
                </a:cxn>
                <a:cxn ang="0">
                  <a:pos x="T8" y="T9"/>
                </a:cxn>
              </a:cxnLst>
              <a:rect l="0" t="0" r="r" b="b"/>
              <a:pathLst>
                <a:path w="935" h="269">
                  <a:moveTo>
                    <a:pt x="5" y="269"/>
                  </a:moveTo>
                  <a:lnTo>
                    <a:pt x="0" y="248"/>
                  </a:lnTo>
                  <a:lnTo>
                    <a:pt x="930" y="0"/>
                  </a:lnTo>
                  <a:lnTo>
                    <a:pt x="935" y="21"/>
                  </a:lnTo>
                  <a:lnTo>
                    <a:pt x="5" y="26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3" name="Freeform 37"/>
            <p:cNvSpPr/>
            <p:nvPr/>
          </p:nvSpPr>
          <p:spPr bwMode="auto">
            <a:xfrm>
              <a:off x="8377275" y="4742236"/>
              <a:ext cx="488815" cy="109053"/>
            </a:xfrm>
            <a:custGeom>
              <a:avLst/>
              <a:gdLst>
                <a:gd name="T0" fmla="*/ 757 w 762"/>
                <a:gd name="T1" fmla="*/ 170 h 170"/>
                <a:gd name="T2" fmla="*/ 0 w 762"/>
                <a:gd name="T3" fmla="*/ 21 h 170"/>
                <a:gd name="T4" fmla="*/ 5 w 762"/>
                <a:gd name="T5" fmla="*/ 0 h 170"/>
                <a:gd name="T6" fmla="*/ 762 w 762"/>
                <a:gd name="T7" fmla="*/ 149 h 170"/>
                <a:gd name="T8" fmla="*/ 757 w 762"/>
                <a:gd name="T9" fmla="*/ 170 h 170"/>
              </a:gdLst>
              <a:ahLst/>
              <a:cxnLst>
                <a:cxn ang="0">
                  <a:pos x="T0" y="T1"/>
                </a:cxn>
                <a:cxn ang="0">
                  <a:pos x="T2" y="T3"/>
                </a:cxn>
                <a:cxn ang="0">
                  <a:pos x="T4" y="T5"/>
                </a:cxn>
                <a:cxn ang="0">
                  <a:pos x="T6" y="T7"/>
                </a:cxn>
                <a:cxn ang="0">
                  <a:pos x="T8" y="T9"/>
                </a:cxn>
              </a:cxnLst>
              <a:rect l="0" t="0" r="r" b="b"/>
              <a:pathLst>
                <a:path w="762" h="170">
                  <a:moveTo>
                    <a:pt x="757" y="170"/>
                  </a:moveTo>
                  <a:lnTo>
                    <a:pt x="0" y="21"/>
                  </a:lnTo>
                  <a:lnTo>
                    <a:pt x="5" y="0"/>
                  </a:lnTo>
                  <a:lnTo>
                    <a:pt x="762" y="149"/>
                  </a:lnTo>
                  <a:lnTo>
                    <a:pt x="757" y="17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4" name="Freeform 38"/>
            <p:cNvSpPr/>
            <p:nvPr/>
          </p:nvSpPr>
          <p:spPr bwMode="auto">
            <a:xfrm>
              <a:off x="8688397" y="4841025"/>
              <a:ext cx="182183" cy="265576"/>
            </a:xfrm>
            <a:custGeom>
              <a:avLst/>
              <a:gdLst>
                <a:gd name="T0" fmla="*/ 19 w 284"/>
                <a:gd name="T1" fmla="*/ 414 h 414"/>
                <a:gd name="T2" fmla="*/ 0 w 284"/>
                <a:gd name="T3" fmla="*/ 399 h 414"/>
                <a:gd name="T4" fmla="*/ 265 w 284"/>
                <a:gd name="T5" fmla="*/ 0 h 414"/>
                <a:gd name="T6" fmla="*/ 284 w 284"/>
                <a:gd name="T7" fmla="*/ 12 h 414"/>
                <a:gd name="T8" fmla="*/ 19 w 284"/>
                <a:gd name="T9" fmla="*/ 414 h 414"/>
              </a:gdLst>
              <a:ahLst/>
              <a:cxnLst>
                <a:cxn ang="0">
                  <a:pos x="T0" y="T1"/>
                </a:cxn>
                <a:cxn ang="0">
                  <a:pos x="T2" y="T3"/>
                </a:cxn>
                <a:cxn ang="0">
                  <a:pos x="T4" y="T5"/>
                </a:cxn>
                <a:cxn ang="0">
                  <a:pos x="T6" y="T7"/>
                </a:cxn>
                <a:cxn ang="0">
                  <a:pos x="T8" y="T9"/>
                </a:cxn>
              </a:cxnLst>
              <a:rect l="0" t="0" r="r" b="b"/>
              <a:pathLst>
                <a:path w="284" h="414">
                  <a:moveTo>
                    <a:pt x="19" y="414"/>
                  </a:moveTo>
                  <a:lnTo>
                    <a:pt x="0" y="399"/>
                  </a:lnTo>
                  <a:lnTo>
                    <a:pt x="265" y="0"/>
                  </a:lnTo>
                  <a:lnTo>
                    <a:pt x="284" y="12"/>
                  </a:lnTo>
                  <a:lnTo>
                    <a:pt x="19" y="41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5" name="Freeform 39"/>
            <p:cNvSpPr/>
            <p:nvPr/>
          </p:nvSpPr>
          <p:spPr bwMode="auto">
            <a:xfrm>
              <a:off x="9758401" y="5380517"/>
              <a:ext cx="137920" cy="472136"/>
            </a:xfrm>
            <a:custGeom>
              <a:avLst/>
              <a:gdLst>
                <a:gd name="T0" fmla="*/ 21 w 215"/>
                <a:gd name="T1" fmla="*/ 736 h 736"/>
                <a:gd name="T2" fmla="*/ 0 w 215"/>
                <a:gd name="T3" fmla="*/ 731 h 736"/>
                <a:gd name="T4" fmla="*/ 194 w 215"/>
                <a:gd name="T5" fmla="*/ 0 h 736"/>
                <a:gd name="T6" fmla="*/ 215 w 215"/>
                <a:gd name="T7" fmla="*/ 5 h 736"/>
                <a:gd name="T8" fmla="*/ 21 w 215"/>
                <a:gd name="T9" fmla="*/ 736 h 736"/>
              </a:gdLst>
              <a:ahLst/>
              <a:cxnLst>
                <a:cxn ang="0">
                  <a:pos x="T0" y="T1"/>
                </a:cxn>
                <a:cxn ang="0">
                  <a:pos x="T2" y="T3"/>
                </a:cxn>
                <a:cxn ang="0">
                  <a:pos x="T4" y="T5"/>
                </a:cxn>
                <a:cxn ang="0">
                  <a:pos x="T6" y="T7"/>
                </a:cxn>
                <a:cxn ang="0">
                  <a:pos x="T8" y="T9"/>
                </a:cxn>
              </a:cxnLst>
              <a:rect l="0" t="0" r="r" b="b"/>
              <a:pathLst>
                <a:path w="215" h="736">
                  <a:moveTo>
                    <a:pt x="21" y="736"/>
                  </a:moveTo>
                  <a:lnTo>
                    <a:pt x="0" y="731"/>
                  </a:lnTo>
                  <a:lnTo>
                    <a:pt x="194" y="0"/>
                  </a:lnTo>
                  <a:lnTo>
                    <a:pt x="215" y="5"/>
                  </a:lnTo>
                  <a:lnTo>
                    <a:pt x="21" y="73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6" name="Freeform 40"/>
            <p:cNvSpPr/>
            <p:nvPr/>
          </p:nvSpPr>
          <p:spPr bwMode="auto">
            <a:xfrm>
              <a:off x="9887340" y="5376027"/>
              <a:ext cx="470853" cy="279048"/>
            </a:xfrm>
            <a:custGeom>
              <a:avLst/>
              <a:gdLst>
                <a:gd name="T0" fmla="*/ 724 w 734"/>
                <a:gd name="T1" fmla="*/ 435 h 435"/>
                <a:gd name="T2" fmla="*/ 0 w 734"/>
                <a:gd name="T3" fmla="*/ 19 h 435"/>
                <a:gd name="T4" fmla="*/ 10 w 734"/>
                <a:gd name="T5" fmla="*/ 0 h 435"/>
                <a:gd name="T6" fmla="*/ 734 w 734"/>
                <a:gd name="T7" fmla="*/ 414 h 435"/>
                <a:gd name="T8" fmla="*/ 724 w 734"/>
                <a:gd name="T9" fmla="*/ 435 h 435"/>
              </a:gdLst>
              <a:ahLst/>
              <a:cxnLst>
                <a:cxn ang="0">
                  <a:pos x="T0" y="T1"/>
                </a:cxn>
                <a:cxn ang="0">
                  <a:pos x="T2" y="T3"/>
                </a:cxn>
                <a:cxn ang="0">
                  <a:pos x="T4" y="T5"/>
                </a:cxn>
                <a:cxn ang="0">
                  <a:pos x="T6" y="T7"/>
                </a:cxn>
                <a:cxn ang="0">
                  <a:pos x="T8" y="T9"/>
                </a:cxn>
              </a:cxnLst>
              <a:rect l="0" t="0" r="r" b="b"/>
              <a:pathLst>
                <a:path w="734" h="435">
                  <a:moveTo>
                    <a:pt x="724" y="435"/>
                  </a:moveTo>
                  <a:lnTo>
                    <a:pt x="0" y="19"/>
                  </a:lnTo>
                  <a:lnTo>
                    <a:pt x="10" y="0"/>
                  </a:lnTo>
                  <a:lnTo>
                    <a:pt x="734" y="414"/>
                  </a:lnTo>
                  <a:lnTo>
                    <a:pt x="724" y="43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7" name="Freeform 41"/>
            <p:cNvSpPr/>
            <p:nvPr/>
          </p:nvSpPr>
          <p:spPr bwMode="auto">
            <a:xfrm>
              <a:off x="9213776" y="1813840"/>
              <a:ext cx="416968" cy="154599"/>
            </a:xfrm>
            <a:custGeom>
              <a:avLst/>
              <a:gdLst>
                <a:gd name="T0" fmla="*/ 643 w 650"/>
                <a:gd name="T1" fmla="*/ 241 h 241"/>
                <a:gd name="T2" fmla="*/ 0 w 650"/>
                <a:gd name="T3" fmla="*/ 21 h 241"/>
                <a:gd name="T4" fmla="*/ 7 w 650"/>
                <a:gd name="T5" fmla="*/ 0 h 241"/>
                <a:gd name="T6" fmla="*/ 650 w 650"/>
                <a:gd name="T7" fmla="*/ 220 h 241"/>
                <a:gd name="T8" fmla="*/ 643 w 650"/>
                <a:gd name="T9" fmla="*/ 241 h 241"/>
              </a:gdLst>
              <a:ahLst/>
              <a:cxnLst>
                <a:cxn ang="0">
                  <a:pos x="T0" y="T1"/>
                </a:cxn>
                <a:cxn ang="0">
                  <a:pos x="T2" y="T3"/>
                </a:cxn>
                <a:cxn ang="0">
                  <a:pos x="T4" y="T5"/>
                </a:cxn>
                <a:cxn ang="0">
                  <a:pos x="T6" y="T7"/>
                </a:cxn>
                <a:cxn ang="0">
                  <a:pos x="T8" y="T9"/>
                </a:cxn>
              </a:cxnLst>
              <a:rect l="0" t="0" r="r" b="b"/>
              <a:pathLst>
                <a:path w="650" h="241">
                  <a:moveTo>
                    <a:pt x="643" y="241"/>
                  </a:moveTo>
                  <a:lnTo>
                    <a:pt x="0" y="21"/>
                  </a:lnTo>
                  <a:lnTo>
                    <a:pt x="7" y="0"/>
                  </a:lnTo>
                  <a:lnTo>
                    <a:pt x="650" y="220"/>
                  </a:lnTo>
                  <a:lnTo>
                    <a:pt x="643" y="24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8" name="Freeform 42"/>
            <p:cNvSpPr/>
            <p:nvPr/>
          </p:nvSpPr>
          <p:spPr bwMode="auto">
            <a:xfrm>
              <a:off x="9624971" y="1822820"/>
              <a:ext cx="302141" cy="144335"/>
            </a:xfrm>
            <a:custGeom>
              <a:avLst/>
              <a:gdLst>
                <a:gd name="T0" fmla="*/ 9 w 471"/>
                <a:gd name="T1" fmla="*/ 225 h 225"/>
                <a:gd name="T2" fmla="*/ 0 w 471"/>
                <a:gd name="T3" fmla="*/ 206 h 225"/>
                <a:gd name="T4" fmla="*/ 461 w 471"/>
                <a:gd name="T5" fmla="*/ 0 h 225"/>
                <a:gd name="T6" fmla="*/ 471 w 471"/>
                <a:gd name="T7" fmla="*/ 21 h 225"/>
                <a:gd name="T8" fmla="*/ 9 w 471"/>
                <a:gd name="T9" fmla="*/ 225 h 225"/>
              </a:gdLst>
              <a:ahLst/>
              <a:cxnLst>
                <a:cxn ang="0">
                  <a:pos x="T0" y="T1"/>
                </a:cxn>
                <a:cxn ang="0">
                  <a:pos x="T2" y="T3"/>
                </a:cxn>
                <a:cxn ang="0">
                  <a:pos x="T4" y="T5"/>
                </a:cxn>
                <a:cxn ang="0">
                  <a:pos x="T6" y="T7"/>
                </a:cxn>
                <a:cxn ang="0">
                  <a:pos x="T8" y="T9"/>
                </a:cxn>
              </a:cxnLst>
              <a:rect l="0" t="0" r="r" b="b"/>
              <a:pathLst>
                <a:path w="471" h="225">
                  <a:moveTo>
                    <a:pt x="9" y="225"/>
                  </a:moveTo>
                  <a:lnTo>
                    <a:pt x="0" y="206"/>
                  </a:lnTo>
                  <a:lnTo>
                    <a:pt x="461" y="0"/>
                  </a:lnTo>
                  <a:lnTo>
                    <a:pt x="471" y="21"/>
                  </a:lnTo>
                  <a:lnTo>
                    <a:pt x="9" y="22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9" name="Freeform 43"/>
            <p:cNvSpPr/>
            <p:nvPr/>
          </p:nvSpPr>
          <p:spPr bwMode="auto">
            <a:xfrm>
              <a:off x="9213776" y="2201940"/>
              <a:ext cx="297009" cy="1310562"/>
            </a:xfrm>
            <a:custGeom>
              <a:avLst/>
              <a:gdLst>
                <a:gd name="T0" fmla="*/ 442 w 463"/>
                <a:gd name="T1" fmla="*/ 2043 h 2043"/>
                <a:gd name="T2" fmla="*/ 0 w 463"/>
                <a:gd name="T3" fmla="*/ 5 h 2043"/>
                <a:gd name="T4" fmla="*/ 21 w 463"/>
                <a:gd name="T5" fmla="*/ 0 h 2043"/>
                <a:gd name="T6" fmla="*/ 463 w 463"/>
                <a:gd name="T7" fmla="*/ 2038 h 2043"/>
                <a:gd name="T8" fmla="*/ 442 w 463"/>
                <a:gd name="T9" fmla="*/ 2043 h 2043"/>
              </a:gdLst>
              <a:ahLst/>
              <a:cxnLst>
                <a:cxn ang="0">
                  <a:pos x="T0" y="T1"/>
                </a:cxn>
                <a:cxn ang="0">
                  <a:pos x="T2" y="T3"/>
                </a:cxn>
                <a:cxn ang="0">
                  <a:pos x="T4" y="T5"/>
                </a:cxn>
                <a:cxn ang="0">
                  <a:pos x="T6" y="T7"/>
                </a:cxn>
                <a:cxn ang="0">
                  <a:pos x="T8" y="T9"/>
                </a:cxn>
              </a:cxnLst>
              <a:rect l="0" t="0" r="r" b="b"/>
              <a:pathLst>
                <a:path w="463" h="2043">
                  <a:moveTo>
                    <a:pt x="442" y="2043"/>
                  </a:moveTo>
                  <a:lnTo>
                    <a:pt x="0" y="5"/>
                  </a:lnTo>
                  <a:lnTo>
                    <a:pt x="21" y="0"/>
                  </a:lnTo>
                  <a:lnTo>
                    <a:pt x="463" y="2038"/>
                  </a:lnTo>
                  <a:lnTo>
                    <a:pt x="442" y="204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0" name="Freeform 44"/>
            <p:cNvSpPr/>
            <p:nvPr/>
          </p:nvSpPr>
          <p:spPr bwMode="auto">
            <a:xfrm>
              <a:off x="9215059" y="2022965"/>
              <a:ext cx="182183" cy="185390"/>
            </a:xfrm>
            <a:custGeom>
              <a:avLst/>
              <a:gdLst>
                <a:gd name="T0" fmla="*/ 17 w 284"/>
                <a:gd name="T1" fmla="*/ 289 h 289"/>
                <a:gd name="T2" fmla="*/ 0 w 284"/>
                <a:gd name="T3" fmla="*/ 274 h 289"/>
                <a:gd name="T4" fmla="*/ 267 w 284"/>
                <a:gd name="T5" fmla="*/ 0 h 289"/>
                <a:gd name="T6" fmla="*/ 284 w 284"/>
                <a:gd name="T7" fmla="*/ 14 h 289"/>
                <a:gd name="T8" fmla="*/ 17 w 284"/>
                <a:gd name="T9" fmla="*/ 289 h 289"/>
              </a:gdLst>
              <a:ahLst/>
              <a:cxnLst>
                <a:cxn ang="0">
                  <a:pos x="T0" y="T1"/>
                </a:cxn>
                <a:cxn ang="0">
                  <a:pos x="T2" y="T3"/>
                </a:cxn>
                <a:cxn ang="0">
                  <a:pos x="T4" y="T5"/>
                </a:cxn>
                <a:cxn ang="0">
                  <a:pos x="T6" y="T7"/>
                </a:cxn>
                <a:cxn ang="0">
                  <a:pos x="T8" y="T9"/>
                </a:cxn>
              </a:cxnLst>
              <a:rect l="0" t="0" r="r" b="b"/>
              <a:pathLst>
                <a:path w="284" h="289">
                  <a:moveTo>
                    <a:pt x="17" y="289"/>
                  </a:moveTo>
                  <a:lnTo>
                    <a:pt x="0" y="274"/>
                  </a:lnTo>
                  <a:lnTo>
                    <a:pt x="267" y="0"/>
                  </a:lnTo>
                  <a:lnTo>
                    <a:pt x="284" y="14"/>
                  </a:lnTo>
                  <a:lnTo>
                    <a:pt x="17" y="28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1" name="Freeform 45"/>
            <p:cNvSpPr/>
            <p:nvPr/>
          </p:nvSpPr>
          <p:spPr bwMode="auto">
            <a:xfrm>
              <a:off x="8979633" y="1948552"/>
              <a:ext cx="246332" cy="259803"/>
            </a:xfrm>
            <a:custGeom>
              <a:avLst/>
              <a:gdLst>
                <a:gd name="T0" fmla="*/ 367 w 384"/>
                <a:gd name="T1" fmla="*/ 405 h 405"/>
                <a:gd name="T2" fmla="*/ 0 w 384"/>
                <a:gd name="T3" fmla="*/ 14 h 405"/>
                <a:gd name="T4" fmla="*/ 17 w 384"/>
                <a:gd name="T5" fmla="*/ 0 h 405"/>
                <a:gd name="T6" fmla="*/ 384 w 384"/>
                <a:gd name="T7" fmla="*/ 390 h 405"/>
                <a:gd name="T8" fmla="*/ 367 w 384"/>
                <a:gd name="T9" fmla="*/ 405 h 405"/>
              </a:gdLst>
              <a:ahLst/>
              <a:cxnLst>
                <a:cxn ang="0">
                  <a:pos x="T0" y="T1"/>
                </a:cxn>
                <a:cxn ang="0">
                  <a:pos x="T2" y="T3"/>
                </a:cxn>
                <a:cxn ang="0">
                  <a:pos x="T4" y="T5"/>
                </a:cxn>
                <a:cxn ang="0">
                  <a:pos x="T6" y="T7"/>
                </a:cxn>
                <a:cxn ang="0">
                  <a:pos x="T8" y="T9"/>
                </a:cxn>
              </a:cxnLst>
              <a:rect l="0" t="0" r="r" b="b"/>
              <a:pathLst>
                <a:path w="384" h="405">
                  <a:moveTo>
                    <a:pt x="367" y="405"/>
                  </a:moveTo>
                  <a:lnTo>
                    <a:pt x="0" y="14"/>
                  </a:lnTo>
                  <a:lnTo>
                    <a:pt x="17" y="0"/>
                  </a:lnTo>
                  <a:lnTo>
                    <a:pt x="384" y="390"/>
                  </a:lnTo>
                  <a:lnTo>
                    <a:pt x="367" y="40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2" name="Freeform 46"/>
            <p:cNvSpPr/>
            <p:nvPr/>
          </p:nvSpPr>
          <p:spPr bwMode="auto">
            <a:xfrm>
              <a:off x="8352898" y="2906937"/>
              <a:ext cx="248898" cy="385535"/>
            </a:xfrm>
            <a:custGeom>
              <a:avLst/>
              <a:gdLst>
                <a:gd name="T0" fmla="*/ 369 w 388"/>
                <a:gd name="T1" fmla="*/ 601 h 601"/>
                <a:gd name="T2" fmla="*/ 0 w 388"/>
                <a:gd name="T3" fmla="*/ 12 h 601"/>
                <a:gd name="T4" fmla="*/ 19 w 388"/>
                <a:gd name="T5" fmla="*/ 0 h 601"/>
                <a:gd name="T6" fmla="*/ 388 w 388"/>
                <a:gd name="T7" fmla="*/ 589 h 601"/>
                <a:gd name="T8" fmla="*/ 369 w 388"/>
                <a:gd name="T9" fmla="*/ 601 h 601"/>
              </a:gdLst>
              <a:ahLst/>
              <a:cxnLst>
                <a:cxn ang="0">
                  <a:pos x="T0" y="T1"/>
                </a:cxn>
                <a:cxn ang="0">
                  <a:pos x="T2" y="T3"/>
                </a:cxn>
                <a:cxn ang="0">
                  <a:pos x="T4" y="T5"/>
                </a:cxn>
                <a:cxn ang="0">
                  <a:pos x="T6" y="T7"/>
                </a:cxn>
                <a:cxn ang="0">
                  <a:pos x="T8" y="T9"/>
                </a:cxn>
              </a:cxnLst>
              <a:rect l="0" t="0" r="r" b="b"/>
              <a:pathLst>
                <a:path w="388" h="601">
                  <a:moveTo>
                    <a:pt x="369" y="601"/>
                  </a:moveTo>
                  <a:lnTo>
                    <a:pt x="0" y="12"/>
                  </a:lnTo>
                  <a:lnTo>
                    <a:pt x="19" y="0"/>
                  </a:lnTo>
                  <a:lnTo>
                    <a:pt x="388" y="589"/>
                  </a:lnTo>
                  <a:lnTo>
                    <a:pt x="369" y="60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3" name="Freeform 47"/>
            <p:cNvSpPr/>
            <p:nvPr/>
          </p:nvSpPr>
          <p:spPr bwMode="auto">
            <a:xfrm>
              <a:off x="8352898" y="2725395"/>
              <a:ext cx="208484" cy="191164"/>
            </a:xfrm>
            <a:custGeom>
              <a:avLst/>
              <a:gdLst>
                <a:gd name="T0" fmla="*/ 17 w 325"/>
                <a:gd name="T1" fmla="*/ 298 h 298"/>
                <a:gd name="T2" fmla="*/ 0 w 325"/>
                <a:gd name="T3" fmla="*/ 281 h 298"/>
                <a:gd name="T4" fmla="*/ 310 w 325"/>
                <a:gd name="T5" fmla="*/ 0 h 298"/>
                <a:gd name="T6" fmla="*/ 325 w 325"/>
                <a:gd name="T7" fmla="*/ 16 h 298"/>
                <a:gd name="T8" fmla="*/ 17 w 325"/>
                <a:gd name="T9" fmla="*/ 298 h 298"/>
              </a:gdLst>
              <a:ahLst/>
              <a:cxnLst>
                <a:cxn ang="0">
                  <a:pos x="T0" y="T1"/>
                </a:cxn>
                <a:cxn ang="0">
                  <a:pos x="T2" y="T3"/>
                </a:cxn>
                <a:cxn ang="0">
                  <a:pos x="T4" y="T5"/>
                </a:cxn>
                <a:cxn ang="0">
                  <a:pos x="T6" y="T7"/>
                </a:cxn>
                <a:cxn ang="0">
                  <a:pos x="T8" y="T9"/>
                </a:cxn>
              </a:cxnLst>
              <a:rect l="0" t="0" r="r" b="b"/>
              <a:pathLst>
                <a:path w="325" h="298">
                  <a:moveTo>
                    <a:pt x="17" y="298"/>
                  </a:moveTo>
                  <a:lnTo>
                    <a:pt x="0" y="281"/>
                  </a:lnTo>
                  <a:lnTo>
                    <a:pt x="310" y="0"/>
                  </a:lnTo>
                  <a:lnTo>
                    <a:pt x="325" y="16"/>
                  </a:lnTo>
                  <a:lnTo>
                    <a:pt x="17" y="29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4" name="Freeform 48"/>
            <p:cNvSpPr/>
            <p:nvPr/>
          </p:nvSpPr>
          <p:spPr bwMode="auto">
            <a:xfrm>
              <a:off x="7999438" y="2714490"/>
              <a:ext cx="363083" cy="202069"/>
            </a:xfrm>
            <a:custGeom>
              <a:avLst/>
              <a:gdLst>
                <a:gd name="T0" fmla="*/ 554 w 566"/>
                <a:gd name="T1" fmla="*/ 315 h 315"/>
                <a:gd name="T2" fmla="*/ 0 w 566"/>
                <a:gd name="T3" fmla="*/ 21 h 315"/>
                <a:gd name="T4" fmla="*/ 10 w 566"/>
                <a:gd name="T5" fmla="*/ 0 h 315"/>
                <a:gd name="T6" fmla="*/ 566 w 566"/>
                <a:gd name="T7" fmla="*/ 296 h 315"/>
                <a:gd name="T8" fmla="*/ 554 w 566"/>
                <a:gd name="T9" fmla="*/ 315 h 315"/>
              </a:gdLst>
              <a:ahLst/>
              <a:cxnLst>
                <a:cxn ang="0">
                  <a:pos x="T0" y="T1"/>
                </a:cxn>
                <a:cxn ang="0">
                  <a:pos x="T2" y="T3"/>
                </a:cxn>
                <a:cxn ang="0">
                  <a:pos x="T4" y="T5"/>
                </a:cxn>
                <a:cxn ang="0">
                  <a:pos x="T6" y="T7"/>
                </a:cxn>
                <a:cxn ang="0">
                  <a:pos x="T8" y="T9"/>
                </a:cxn>
              </a:cxnLst>
              <a:rect l="0" t="0" r="r" b="b"/>
              <a:pathLst>
                <a:path w="566" h="315">
                  <a:moveTo>
                    <a:pt x="554" y="315"/>
                  </a:moveTo>
                  <a:lnTo>
                    <a:pt x="0" y="21"/>
                  </a:lnTo>
                  <a:lnTo>
                    <a:pt x="10" y="0"/>
                  </a:lnTo>
                  <a:lnTo>
                    <a:pt x="566" y="296"/>
                  </a:lnTo>
                  <a:lnTo>
                    <a:pt x="554" y="31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5" name="Freeform 49"/>
            <p:cNvSpPr/>
            <p:nvPr/>
          </p:nvSpPr>
          <p:spPr bwMode="auto">
            <a:xfrm>
              <a:off x="7841632" y="3281566"/>
              <a:ext cx="757598" cy="455457"/>
            </a:xfrm>
            <a:custGeom>
              <a:avLst/>
              <a:gdLst>
                <a:gd name="T0" fmla="*/ 12 w 1181"/>
                <a:gd name="T1" fmla="*/ 710 h 710"/>
                <a:gd name="T2" fmla="*/ 0 w 1181"/>
                <a:gd name="T3" fmla="*/ 691 h 710"/>
                <a:gd name="T4" fmla="*/ 1169 w 1181"/>
                <a:gd name="T5" fmla="*/ 0 h 710"/>
                <a:gd name="T6" fmla="*/ 1181 w 1181"/>
                <a:gd name="T7" fmla="*/ 22 h 710"/>
                <a:gd name="T8" fmla="*/ 12 w 1181"/>
                <a:gd name="T9" fmla="*/ 710 h 710"/>
              </a:gdLst>
              <a:ahLst/>
              <a:cxnLst>
                <a:cxn ang="0">
                  <a:pos x="T0" y="T1"/>
                </a:cxn>
                <a:cxn ang="0">
                  <a:pos x="T2" y="T3"/>
                </a:cxn>
                <a:cxn ang="0">
                  <a:pos x="T4" y="T5"/>
                </a:cxn>
                <a:cxn ang="0">
                  <a:pos x="T6" y="T7"/>
                </a:cxn>
                <a:cxn ang="0">
                  <a:pos x="T8" y="T9"/>
                </a:cxn>
              </a:cxnLst>
              <a:rect l="0" t="0" r="r" b="b"/>
              <a:pathLst>
                <a:path w="1181" h="710">
                  <a:moveTo>
                    <a:pt x="12" y="710"/>
                  </a:moveTo>
                  <a:lnTo>
                    <a:pt x="0" y="691"/>
                  </a:lnTo>
                  <a:lnTo>
                    <a:pt x="1169" y="0"/>
                  </a:lnTo>
                  <a:lnTo>
                    <a:pt x="1181" y="22"/>
                  </a:lnTo>
                  <a:lnTo>
                    <a:pt x="12" y="71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6" name="Freeform 50"/>
            <p:cNvSpPr/>
            <p:nvPr/>
          </p:nvSpPr>
          <p:spPr bwMode="auto">
            <a:xfrm>
              <a:off x="9204796" y="4134105"/>
              <a:ext cx="262369" cy="553605"/>
            </a:xfrm>
            <a:custGeom>
              <a:avLst/>
              <a:gdLst>
                <a:gd name="T0" fmla="*/ 388 w 409"/>
                <a:gd name="T1" fmla="*/ 863 h 863"/>
                <a:gd name="T2" fmla="*/ 0 w 409"/>
                <a:gd name="T3" fmla="*/ 10 h 863"/>
                <a:gd name="T4" fmla="*/ 21 w 409"/>
                <a:gd name="T5" fmla="*/ 0 h 863"/>
                <a:gd name="T6" fmla="*/ 409 w 409"/>
                <a:gd name="T7" fmla="*/ 854 h 863"/>
                <a:gd name="T8" fmla="*/ 388 w 409"/>
                <a:gd name="T9" fmla="*/ 863 h 863"/>
              </a:gdLst>
              <a:ahLst/>
              <a:cxnLst>
                <a:cxn ang="0">
                  <a:pos x="T0" y="T1"/>
                </a:cxn>
                <a:cxn ang="0">
                  <a:pos x="T2" y="T3"/>
                </a:cxn>
                <a:cxn ang="0">
                  <a:pos x="T4" y="T5"/>
                </a:cxn>
                <a:cxn ang="0">
                  <a:pos x="T6" y="T7"/>
                </a:cxn>
                <a:cxn ang="0">
                  <a:pos x="T8" y="T9"/>
                </a:cxn>
              </a:cxnLst>
              <a:rect l="0" t="0" r="r" b="b"/>
              <a:pathLst>
                <a:path w="409" h="863">
                  <a:moveTo>
                    <a:pt x="388" y="863"/>
                  </a:moveTo>
                  <a:lnTo>
                    <a:pt x="0" y="10"/>
                  </a:lnTo>
                  <a:lnTo>
                    <a:pt x="21" y="0"/>
                  </a:lnTo>
                  <a:lnTo>
                    <a:pt x="409" y="854"/>
                  </a:lnTo>
                  <a:lnTo>
                    <a:pt x="388" y="86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7" name="Freeform 51"/>
            <p:cNvSpPr/>
            <p:nvPr/>
          </p:nvSpPr>
          <p:spPr bwMode="auto">
            <a:xfrm>
              <a:off x="9501805" y="3172513"/>
              <a:ext cx="763372" cy="344479"/>
            </a:xfrm>
            <a:custGeom>
              <a:avLst/>
              <a:gdLst>
                <a:gd name="T0" fmla="*/ 7 w 1190"/>
                <a:gd name="T1" fmla="*/ 537 h 537"/>
                <a:gd name="T2" fmla="*/ 0 w 1190"/>
                <a:gd name="T3" fmla="*/ 516 h 537"/>
                <a:gd name="T4" fmla="*/ 1181 w 1190"/>
                <a:gd name="T5" fmla="*/ 0 h 537"/>
                <a:gd name="T6" fmla="*/ 1190 w 1190"/>
                <a:gd name="T7" fmla="*/ 19 h 537"/>
                <a:gd name="T8" fmla="*/ 7 w 1190"/>
                <a:gd name="T9" fmla="*/ 537 h 537"/>
              </a:gdLst>
              <a:ahLst/>
              <a:cxnLst>
                <a:cxn ang="0">
                  <a:pos x="T0" y="T1"/>
                </a:cxn>
                <a:cxn ang="0">
                  <a:pos x="T2" y="T3"/>
                </a:cxn>
                <a:cxn ang="0">
                  <a:pos x="T4" y="T5"/>
                </a:cxn>
                <a:cxn ang="0">
                  <a:pos x="T6" y="T7"/>
                </a:cxn>
                <a:cxn ang="0">
                  <a:pos x="T8" y="T9"/>
                </a:cxn>
              </a:cxnLst>
              <a:rect l="0" t="0" r="r" b="b"/>
              <a:pathLst>
                <a:path w="1190" h="537">
                  <a:moveTo>
                    <a:pt x="7" y="537"/>
                  </a:moveTo>
                  <a:lnTo>
                    <a:pt x="0" y="516"/>
                  </a:lnTo>
                  <a:lnTo>
                    <a:pt x="1181" y="0"/>
                  </a:lnTo>
                  <a:lnTo>
                    <a:pt x="1190" y="19"/>
                  </a:lnTo>
                  <a:lnTo>
                    <a:pt x="7" y="53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8" name="Freeform 52"/>
            <p:cNvSpPr/>
            <p:nvPr/>
          </p:nvSpPr>
          <p:spPr bwMode="auto">
            <a:xfrm>
              <a:off x="8592815" y="3281566"/>
              <a:ext cx="388742" cy="197579"/>
            </a:xfrm>
            <a:custGeom>
              <a:avLst/>
              <a:gdLst>
                <a:gd name="T0" fmla="*/ 596 w 606"/>
                <a:gd name="T1" fmla="*/ 308 h 308"/>
                <a:gd name="T2" fmla="*/ 0 w 606"/>
                <a:gd name="T3" fmla="*/ 22 h 308"/>
                <a:gd name="T4" fmla="*/ 10 w 606"/>
                <a:gd name="T5" fmla="*/ 0 h 308"/>
                <a:gd name="T6" fmla="*/ 606 w 606"/>
                <a:gd name="T7" fmla="*/ 289 h 308"/>
                <a:gd name="T8" fmla="*/ 596 w 606"/>
                <a:gd name="T9" fmla="*/ 308 h 308"/>
              </a:gdLst>
              <a:ahLst/>
              <a:cxnLst>
                <a:cxn ang="0">
                  <a:pos x="T0" y="T1"/>
                </a:cxn>
                <a:cxn ang="0">
                  <a:pos x="T2" y="T3"/>
                </a:cxn>
                <a:cxn ang="0">
                  <a:pos x="T4" y="T5"/>
                </a:cxn>
                <a:cxn ang="0">
                  <a:pos x="T6" y="T7"/>
                </a:cxn>
                <a:cxn ang="0">
                  <a:pos x="T8" y="T9"/>
                </a:cxn>
              </a:cxnLst>
              <a:rect l="0" t="0" r="r" b="b"/>
              <a:pathLst>
                <a:path w="606" h="308">
                  <a:moveTo>
                    <a:pt x="596" y="308"/>
                  </a:moveTo>
                  <a:lnTo>
                    <a:pt x="0" y="22"/>
                  </a:lnTo>
                  <a:lnTo>
                    <a:pt x="10" y="0"/>
                  </a:lnTo>
                  <a:lnTo>
                    <a:pt x="606" y="289"/>
                  </a:lnTo>
                  <a:lnTo>
                    <a:pt x="596" y="30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9" name="Freeform 53"/>
            <p:cNvSpPr/>
            <p:nvPr/>
          </p:nvSpPr>
          <p:spPr bwMode="auto">
            <a:xfrm>
              <a:off x="9726326" y="2347558"/>
              <a:ext cx="391950" cy="321386"/>
            </a:xfrm>
            <a:custGeom>
              <a:avLst/>
              <a:gdLst>
                <a:gd name="T0" fmla="*/ 597 w 611"/>
                <a:gd name="T1" fmla="*/ 501 h 501"/>
                <a:gd name="T2" fmla="*/ 0 w 611"/>
                <a:gd name="T3" fmla="*/ 17 h 501"/>
                <a:gd name="T4" fmla="*/ 15 w 611"/>
                <a:gd name="T5" fmla="*/ 0 h 501"/>
                <a:gd name="T6" fmla="*/ 611 w 611"/>
                <a:gd name="T7" fmla="*/ 482 h 501"/>
                <a:gd name="T8" fmla="*/ 597 w 611"/>
                <a:gd name="T9" fmla="*/ 501 h 501"/>
              </a:gdLst>
              <a:ahLst/>
              <a:cxnLst>
                <a:cxn ang="0">
                  <a:pos x="T0" y="T1"/>
                </a:cxn>
                <a:cxn ang="0">
                  <a:pos x="T2" y="T3"/>
                </a:cxn>
                <a:cxn ang="0">
                  <a:pos x="T4" y="T5"/>
                </a:cxn>
                <a:cxn ang="0">
                  <a:pos x="T6" y="T7"/>
                </a:cxn>
                <a:cxn ang="0">
                  <a:pos x="T8" y="T9"/>
                </a:cxn>
              </a:cxnLst>
              <a:rect l="0" t="0" r="r" b="b"/>
              <a:pathLst>
                <a:path w="611" h="501">
                  <a:moveTo>
                    <a:pt x="597" y="501"/>
                  </a:moveTo>
                  <a:lnTo>
                    <a:pt x="0" y="17"/>
                  </a:lnTo>
                  <a:lnTo>
                    <a:pt x="15" y="0"/>
                  </a:lnTo>
                  <a:lnTo>
                    <a:pt x="611" y="482"/>
                  </a:lnTo>
                  <a:lnTo>
                    <a:pt x="597" y="50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0" name="Freeform 54"/>
            <p:cNvSpPr/>
            <p:nvPr/>
          </p:nvSpPr>
          <p:spPr bwMode="auto">
            <a:xfrm>
              <a:off x="9304868" y="2606720"/>
              <a:ext cx="811484" cy="60941"/>
            </a:xfrm>
            <a:custGeom>
              <a:avLst/>
              <a:gdLst>
                <a:gd name="T0" fmla="*/ 1263 w 1265"/>
                <a:gd name="T1" fmla="*/ 95 h 95"/>
                <a:gd name="T2" fmla="*/ 0 w 1265"/>
                <a:gd name="T3" fmla="*/ 22 h 95"/>
                <a:gd name="T4" fmla="*/ 0 w 1265"/>
                <a:gd name="T5" fmla="*/ 0 h 95"/>
                <a:gd name="T6" fmla="*/ 1265 w 1265"/>
                <a:gd name="T7" fmla="*/ 74 h 95"/>
                <a:gd name="T8" fmla="*/ 1263 w 1265"/>
                <a:gd name="T9" fmla="*/ 95 h 95"/>
              </a:gdLst>
              <a:ahLst/>
              <a:cxnLst>
                <a:cxn ang="0">
                  <a:pos x="T0" y="T1"/>
                </a:cxn>
                <a:cxn ang="0">
                  <a:pos x="T2" y="T3"/>
                </a:cxn>
                <a:cxn ang="0">
                  <a:pos x="T4" y="T5"/>
                </a:cxn>
                <a:cxn ang="0">
                  <a:pos x="T6" y="T7"/>
                </a:cxn>
                <a:cxn ang="0">
                  <a:pos x="T8" y="T9"/>
                </a:cxn>
              </a:cxnLst>
              <a:rect l="0" t="0" r="r" b="b"/>
              <a:pathLst>
                <a:path w="1265" h="95">
                  <a:moveTo>
                    <a:pt x="1263" y="95"/>
                  </a:moveTo>
                  <a:lnTo>
                    <a:pt x="0" y="22"/>
                  </a:lnTo>
                  <a:lnTo>
                    <a:pt x="0" y="0"/>
                  </a:lnTo>
                  <a:lnTo>
                    <a:pt x="1265" y="74"/>
                  </a:lnTo>
                  <a:lnTo>
                    <a:pt x="1263" y="9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1" name="Rectangle 55"/>
            <p:cNvSpPr>
              <a:spLocks noChangeArrowheads="1"/>
            </p:cNvSpPr>
            <p:nvPr/>
          </p:nvSpPr>
          <p:spPr bwMode="auto">
            <a:xfrm>
              <a:off x="9309358" y="2606720"/>
              <a:ext cx="1283" cy="1411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 name="Freeform 56"/>
            <p:cNvSpPr/>
            <p:nvPr/>
          </p:nvSpPr>
          <p:spPr bwMode="auto">
            <a:xfrm>
              <a:off x="9154759" y="2609927"/>
              <a:ext cx="162297" cy="186673"/>
            </a:xfrm>
            <a:custGeom>
              <a:avLst/>
              <a:gdLst>
                <a:gd name="T0" fmla="*/ 16 w 253"/>
                <a:gd name="T1" fmla="*/ 291 h 291"/>
                <a:gd name="T2" fmla="*/ 0 w 253"/>
                <a:gd name="T3" fmla="*/ 274 h 291"/>
                <a:gd name="T4" fmla="*/ 236 w 253"/>
                <a:gd name="T5" fmla="*/ 0 h 291"/>
                <a:gd name="T6" fmla="*/ 253 w 253"/>
                <a:gd name="T7" fmla="*/ 14 h 291"/>
                <a:gd name="T8" fmla="*/ 16 w 253"/>
                <a:gd name="T9" fmla="*/ 291 h 291"/>
              </a:gdLst>
              <a:ahLst/>
              <a:cxnLst>
                <a:cxn ang="0">
                  <a:pos x="T0" y="T1"/>
                </a:cxn>
                <a:cxn ang="0">
                  <a:pos x="T2" y="T3"/>
                </a:cxn>
                <a:cxn ang="0">
                  <a:pos x="T4" y="T5"/>
                </a:cxn>
                <a:cxn ang="0">
                  <a:pos x="T6" y="T7"/>
                </a:cxn>
                <a:cxn ang="0">
                  <a:pos x="T8" y="T9"/>
                </a:cxn>
              </a:cxnLst>
              <a:rect l="0" t="0" r="r" b="b"/>
              <a:pathLst>
                <a:path w="253" h="291">
                  <a:moveTo>
                    <a:pt x="16" y="291"/>
                  </a:moveTo>
                  <a:lnTo>
                    <a:pt x="0" y="274"/>
                  </a:lnTo>
                  <a:lnTo>
                    <a:pt x="236" y="0"/>
                  </a:lnTo>
                  <a:lnTo>
                    <a:pt x="253" y="14"/>
                  </a:lnTo>
                  <a:lnTo>
                    <a:pt x="16" y="29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3" name="Freeform 57"/>
            <p:cNvSpPr/>
            <p:nvPr/>
          </p:nvSpPr>
          <p:spPr bwMode="auto">
            <a:xfrm>
              <a:off x="9073932" y="2425178"/>
              <a:ext cx="241200" cy="192447"/>
            </a:xfrm>
            <a:custGeom>
              <a:avLst/>
              <a:gdLst>
                <a:gd name="T0" fmla="*/ 362 w 376"/>
                <a:gd name="T1" fmla="*/ 300 h 300"/>
                <a:gd name="T2" fmla="*/ 0 w 376"/>
                <a:gd name="T3" fmla="*/ 16 h 300"/>
                <a:gd name="T4" fmla="*/ 14 w 376"/>
                <a:gd name="T5" fmla="*/ 0 h 300"/>
                <a:gd name="T6" fmla="*/ 376 w 376"/>
                <a:gd name="T7" fmla="*/ 283 h 300"/>
                <a:gd name="T8" fmla="*/ 362 w 376"/>
                <a:gd name="T9" fmla="*/ 300 h 300"/>
              </a:gdLst>
              <a:ahLst/>
              <a:cxnLst>
                <a:cxn ang="0">
                  <a:pos x="T0" y="T1"/>
                </a:cxn>
                <a:cxn ang="0">
                  <a:pos x="T2" y="T3"/>
                </a:cxn>
                <a:cxn ang="0">
                  <a:pos x="T4" y="T5"/>
                </a:cxn>
                <a:cxn ang="0">
                  <a:pos x="T6" y="T7"/>
                </a:cxn>
                <a:cxn ang="0">
                  <a:pos x="T8" y="T9"/>
                </a:cxn>
              </a:cxnLst>
              <a:rect l="0" t="0" r="r" b="b"/>
              <a:pathLst>
                <a:path w="376" h="300">
                  <a:moveTo>
                    <a:pt x="362" y="300"/>
                  </a:moveTo>
                  <a:lnTo>
                    <a:pt x="0" y="16"/>
                  </a:lnTo>
                  <a:lnTo>
                    <a:pt x="14" y="0"/>
                  </a:lnTo>
                  <a:lnTo>
                    <a:pt x="376" y="283"/>
                  </a:lnTo>
                  <a:lnTo>
                    <a:pt x="362" y="30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4" name="Rectangle 58"/>
            <p:cNvSpPr>
              <a:spLocks noChangeArrowheads="1"/>
            </p:cNvSpPr>
            <p:nvPr/>
          </p:nvSpPr>
          <p:spPr bwMode="auto">
            <a:xfrm>
              <a:off x="8592815" y="3272585"/>
              <a:ext cx="4490" cy="15396"/>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 name="Freeform 59"/>
            <p:cNvSpPr/>
            <p:nvPr/>
          </p:nvSpPr>
          <p:spPr bwMode="auto">
            <a:xfrm>
              <a:off x="8592815" y="2654190"/>
              <a:ext cx="1519046" cy="636998"/>
            </a:xfrm>
            <a:custGeom>
              <a:avLst/>
              <a:gdLst>
                <a:gd name="T0" fmla="*/ 10 w 2368"/>
                <a:gd name="T1" fmla="*/ 993 h 993"/>
                <a:gd name="T2" fmla="*/ 0 w 2368"/>
                <a:gd name="T3" fmla="*/ 974 h 993"/>
                <a:gd name="T4" fmla="*/ 2359 w 2368"/>
                <a:gd name="T5" fmla="*/ 0 h 993"/>
                <a:gd name="T6" fmla="*/ 2368 w 2368"/>
                <a:gd name="T7" fmla="*/ 21 h 993"/>
                <a:gd name="T8" fmla="*/ 10 w 2368"/>
                <a:gd name="T9" fmla="*/ 993 h 993"/>
              </a:gdLst>
              <a:ahLst/>
              <a:cxnLst>
                <a:cxn ang="0">
                  <a:pos x="T0" y="T1"/>
                </a:cxn>
                <a:cxn ang="0">
                  <a:pos x="T2" y="T3"/>
                </a:cxn>
                <a:cxn ang="0">
                  <a:pos x="T4" y="T5"/>
                </a:cxn>
                <a:cxn ang="0">
                  <a:pos x="T6" y="T7"/>
                </a:cxn>
                <a:cxn ang="0">
                  <a:pos x="T8" y="T9"/>
                </a:cxn>
              </a:cxnLst>
              <a:rect l="0" t="0" r="r" b="b"/>
              <a:pathLst>
                <a:path w="2368" h="993">
                  <a:moveTo>
                    <a:pt x="10" y="993"/>
                  </a:moveTo>
                  <a:lnTo>
                    <a:pt x="0" y="974"/>
                  </a:lnTo>
                  <a:lnTo>
                    <a:pt x="2359" y="0"/>
                  </a:lnTo>
                  <a:lnTo>
                    <a:pt x="2368" y="21"/>
                  </a:lnTo>
                  <a:lnTo>
                    <a:pt x="10" y="99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6" name="Rectangle 60"/>
            <p:cNvSpPr>
              <a:spLocks noChangeArrowheads="1"/>
            </p:cNvSpPr>
            <p:nvPr/>
          </p:nvSpPr>
          <p:spPr bwMode="auto">
            <a:xfrm>
              <a:off x="10360759" y="4187348"/>
              <a:ext cx="6415" cy="13471"/>
            </a:xfrm>
            <a:prstGeom prst="rect">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27" name="Freeform 61"/>
            <p:cNvSpPr/>
            <p:nvPr/>
          </p:nvSpPr>
          <p:spPr bwMode="auto">
            <a:xfrm>
              <a:off x="8201507" y="3509295"/>
              <a:ext cx="2161176" cy="691525"/>
            </a:xfrm>
            <a:custGeom>
              <a:avLst/>
              <a:gdLst>
                <a:gd name="T0" fmla="*/ 3362 w 3369"/>
                <a:gd name="T1" fmla="*/ 1078 h 1078"/>
                <a:gd name="T2" fmla="*/ 0 w 3369"/>
                <a:gd name="T3" fmla="*/ 24 h 1078"/>
                <a:gd name="T4" fmla="*/ 7 w 3369"/>
                <a:gd name="T5" fmla="*/ 0 h 1078"/>
                <a:gd name="T6" fmla="*/ 3369 w 3369"/>
                <a:gd name="T7" fmla="*/ 1057 h 1078"/>
                <a:gd name="T8" fmla="*/ 3362 w 3369"/>
                <a:gd name="T9" fmla="*/ 1078 h 1078"/>
              </a:gdLst>
              <a:ahLst/>
              <a:cxnLst>
                <a:cxn ang="0">
                  <a:pos x="T0" y="T1"/>
                </a:cxn>
                <a:cxn ang="0">
                  <a:pos x="T2" y="T3"/>
                </a:cxn>
                <a:cxn ang="0">
                  <a:pos x="T4" y="T5"/>
                </a:cxn>
                <a:cxn ang="0">
                  <a:pos x="T6" y="T7"/>
                </a:cxn>
                <a:cxn ang="0">
                  <a:pos x="T8" y="T9"/>
                </a:cxn>
              </a:cxnLst>
              <a:rect l="0" t="0" r="r" b="b"/>
              <a:pathLst>
                <a:path w="3369" h="1078">
                  <a:moveTo>
                    <a:pt x="3362" y="1078"/>
                  </a:moveTo>
                  <a:lnTo>
                    <a:pt x="0" y="24"/>
                  </a:lnTo>
                  <a:lnTo>
                    <a:pt x="7" y="0"/>
                  </a:lnTo>
                  <a:lnTo>
                    <a:pt x="3369" y="1057"/>
                  </a:lnTo>
                  <a:lnTo>
                    <a:pt x="3362" y="107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8" name="Freeform 62"/>
            <p:cNvSpPr/>
            <p:nvPr/>
          </p:nvSpPr>
          <p:spPr bwMode="auto">
            <a:xfrm>
              <a:off x="7824953" y="3266812"/>
              <a:ext cx="384252" cy="254671"/>
            </a:xfrm>
            <a:custGeom>
              <a:avLst/>
              <a:gdLst>
                <a:gd name="T0" fmla="*/ 587 w 599"/>
                <a:gd name="T1" fmla="*/ 397 h 397"/>
                <a:gd name="T2" fmla="*/ 0 w 599"/>
                <a:gd name="T3" fmla="*/ 19 h 397"/>
                <a:gd name="T4" fmla="*/ 12 w 599"/>
                <a:gd name="T5" fmla="*/ 0 h 397"/>
                <a:gd name="T6" fmla="*/ 599 w 599"/>
                <a:gd name="T7" fmla="*/ 378 h 397"/>
                <a:gd name="T8" fmla="*/ 587 w 599"/>
                <a:gd name="T9" fmla="*/ 397 h 397"/>
              </a:gdLst>
              <a:ahLst/>
              <a:cxnLst>
                <a:cxn ang="0">
                  <a:pos x="T0" y="T1"/>
                </a:cxn>
                <a:cxn ang="0">
                  <a:pos x="T2" y="T3"/>
                </a:cxn>
                <a:cxn ang="0">
                  <a:pos x="T4" y="T5"/>
                </a:cxn>
                <a:cxn ang="0">
                  <a:pos x="T6" y="T7"/>
                </a:cxn>
                <a:cxn ang="0">
                  <a:pos x="T8" y="T9"/>
                </a:cxn>
              </a:cxnLst>
              <a:rect l="0" t="0" r="r" b="b"/>
              <a:pathLst>
                <a:path w="599" h="397">
                  <a:moveTo>
                    <a:pt x="587" y="397"/>
                  </a:moveTo>
                  <a:lnTo>
                    <a:pt x="0" y="19"/>
                  </a:lnTo>
                  <a:lnTo>
                    <a:pt x="12" y="0"/>
                  </a:lnTo>
                  <a:lnTo>
                    <a:pt x="599" y="378"/>
                  </a:lnTo>
                  <a:lnTo>
                    <a:pt x="587" y="39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9" name="Freeform 63"/>
            <p:cNvSpPr/>
            <p:nvPr/>
          </p:nvSpPr>
          <p:spPr bwMode="auto">
            <a:xfrm>
              <a:off x="8172640" y="3516992"/>
              <a:ext cx="37848" cy="246973"/>
            </a:xfrm>
            <a:custGeom>
              <a:avLst/>
              <a:gdLst>
                <a:gd name="T0" fmla="*/ 24 w 59"/>
                <a:gd name="T1" fmla="*/ 385 h 385"/>
                <a:gd name="T2" fmla="*/ 0 w 59"/>
                <a:gd name="T3" fmla="*/ 383 h 385"/>
                <a:gd name="T4" fmla="*/ 35 w 59"/>
                <a:gd name="T5" fmla="*/ 0 h 385"/>
                <a:gd name="T6" fmla="*/ 59 w 59"/>
                <a:gd name="T7" fmla="*/ 0 h 385"/>
                <a:gd name="T8" fmla="*/ 24 w 59"/>
                <a:gd name="T9" fmla="*/ 385 h 385"/>
              </a:gdLst>
              <a:ahLst/>
              <a:cxnLst>
                <a:cxn ang="0">
                  <a:pos x="T0" y="T1"/>
                </a:cxn>
                <a:cxn ang="0">
                  <a:pos x="T2" y="T3"/>
                </a:cxn>
                <a:cxn ang="0">
                  <a:pos x="T4" y="T5"/>
                </a:cxn>
                <a:cxn ang="0">
                  <a:pos x="T6" y="T7"/>
                </a:cxn>
                <a:cxn ang="0">
                  <a:pos x="T8" y="T9"/>
                </a:cxn>
              </a:cxnLst>
              <a:rect l="0" t="0" r="r" b="b"/>
              <a:pathLst>
                <a:path w="59" h="385">
                  <a:moveTo>
                    <a:pt x="24" y="385"/>
                  </a:moveTo>
                  <a:lnTo>
                    <a:pt x="0" y="383"/>
                  </a:lnTo>
                  <a:lnTo>
                    <a:pt x="35" y="0"/>
                  </a:lnTo>
                  <a:lnTo>
                    <a:pt x="59" y="0"/>
                  </a:lnTo>
                  <a:lnTo>
                    <a:pt x="24" y="38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0" name="Freeform 64"/>
            <p:cNvSpPr/>
            <p:nvPr/>
          </p:nvSpPr>
          <p:spPr bwMode="auto">
            <a:xfrm>
              <a:off x="10101597" y="2279560"/>
              <a:ext cx="233502" cy="380403"/>
            </a:xfrm>
            <a:custGeom>
              <a:avLst/>
              <a:gdLst>
                <a:gd name="T0" fmla="*/ 21 w 364"/>
                <a:gd name="T1" fmla="*/ 593 h 593"/>
                <a:gd name="T2" fmla="*/ 0 w 364"/>
                <a:gd name="T3" fmla="*/ 584 h 593"/>
                <a:gd name="T4" fmla="*/ 345 w 364"/>
                <a:gd name="T5" fmla="*/ 0 h 593"/>
                <a:gd name="T6" fmla="*/ 364 w 364"/>
                <a:gd name="T7" fmla="*/ 11 h 593"/>
                <a:gd name="T8" fmla="*/ 21 w 364"/>
                <a:gd name="T9" fmla="*/ 593 h 593"/>
              </a:gdLst>
              <a:ahLst/>
              <a:cxnLst>
                <a:cxn ang="0">
                  <a:pos x="T0" y="T1"/>
                </a:cxn>
                <a:cxn ang="0">
                  <a:pos x="T2" y="T3"/>
                </a:cxn>
                <a:cxn ang="0">
                  <a:pos x="T4" y="T5"/>
                </a:cxn>
                <a:cxn ang="0">
                  <a:pos x="T6" y="T7"/>
                </a:cxn>
                <a:cxn ang="0">
                  <a:pos x="T8" y="T9"/>
                </a:cxn>
              </a:cxnLst>
              <a:rect l="0" t="0" r="r" b="b"/>
              <a:pathLst>
                <a:path w="364" h="593">
                  <a:moveTo>
                    <a:pt x="21" y="593"/>
                  </a:moveTo>
                  <a:lnTo>
                    <a:pt x="0" y="584"/>
                  </a:lnTo>
                  <a:lnTo>
                    <a:pt x="345" y="0"/>
                  </a:lnTo>
                  <a:lnTo>
                    <a:pt x="364" y="11"/>
                  </a:lnTo>
                  <a:lnTo>
                    <a:pt x="21" y="59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1" name="Freeform 65"/>
            <p:cNvSpPr/>
            <p:nvPr/>
          </p:nvSpPr>
          <p:spPr bwMode="auto">
            <a:xfrm>
              <a:off x="10285063" y="2068511"/>
              <a:ext cx="51319" cy="203352"/>
            </a:xfrm>
            <a:custGeom>
              <a:avLst/>
              <a:gdLst>
                <a:gd name="T0" fmla="*/ 57 w 80"/>
                <a:gd name="T1" fmla="*/ 317 h 317"/>
                <a:gd name="T2" fmla="*/ 0 w 80"/>
                <a:gd name="T3" fmla="*/ 5 h 317"/>
                <a:gd name="T4" fmla="*/ 24 w 80"/>
                <a:gd name="T5" fmla="*/ 0 h 317"/>
                <a:gd name="T6" fmla="*/ 80 w 80"/>
                <a:gd name="T7" fmla="*/ 312 h 317"/>
                <a:gd name="T8" fmla="*/ 57 w 80"/>
                <a:gd name="T9" fmla="*/ 317 h 317"/>
              </a:gdLst>
              <a:ahLst/>
              <a:cxnLst>
                <a:cxn ang="0">
                  <a:pos x="T0" y="T1"/>
                </a:cxn>
                <a:cxn ang="0">
                  <a:pos x="T2" y="T3"/>
                </a:cxn>
                <a:cxn ang="0">
                  <a:pos x="T4" y="T5"/>
                </a:cxn>
                <a:cxn ang="0">
                  <a:pos x="T6" y="T7"/>
                </a:cxn>
                <a:cxn ang="0">
                  <a:pos x="T8" y="T9"/>
                </a:cxn>
              </a:cxnLst>
              <a:rect l="0" t="0" r="r" b="b"/>
              <a:pathLst>
                <a:path w="80" h="317">
                  <a:moveTo>
                    <a:pt x="57" y="317"/>
                  </a:moveTo>
                  <a:lnTo>
                    <a:pt x="0" y="5"/>
                  </a:lnTo>
                  <a:lnTo>
                    <a:pt x="24" y="0"/>
                  </a:lnTo>
                  <a:lnTo>
                    <a:pt x="80" y="312"/>
                  </a:lnTo>
                  <a:lnTo>
                    <a:pt x="57" y="31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2" name="Freeform 66"/>
            <p:cNvSpPr/>
            <p:nvPr/>
          </p:nvSpPr>
          <p:spPr bwMode="auto">
            <a:xfrm>
              <a:off x="10324835" y="2244279"/>
              <a:ext cx="168070" cy="42338"/>
            </a:xfrm>
            <a:custGeom>
              <a:avLst/>
              <a:gdLst>
                <a:gd name="T0" fmla="*/ 4 w 262"/>
                <a:gd name="T1" fmla="*/ 66 h 66"/>
                <a:gd name="T2" fmla="*/ 0 w 262"/>
                <a:gd name="T3" fmla="*/ 45 h 66"/>
                <a:gd name="T4" fmla="*/ 257 w 262"/>
                <a:gd name="T5" fmla="*/ 0 h 66"/>
                <a:gd name="T6" fmla="*/ 262 w 262"/>
                <a:gd name="T7" fmla="*/ 22 h 66"/>
                <a:gd name="T8" fmla="*/ 4 w 262"/>
                <a:gd name="T9" fmla="*/ 66 h 66"/>
              </a:gdLst>
              <a:ahLst/>
              <a:cxnLst>
                <a:cxn ang="0">
                  <a:pos x="T0" y="T1"/>
                </a:cxn>
                <a:cxn ang="0">
                  <a:pos x="T2" y="T3"/>
                </a:cxn>
                <a:cxn ang="0">
                  <a:pos x="T4" y="T5"/>
                </a:cxn>
                <a:cxn ang="0">
                  <a:pos x="T6" y="T7"/>
                </a:cxn>
                <a:cxn ang="0">
                  <a:pos x="T8" y="T9"/>
                </a:cxn>
              </a:cxnLst>
              <a:rect l="0" t="0" r="r" b="b"/>
              <a:pathLst>
                <a:path w="262" h="66">
                  <a:moveTo>
                    <a:pt x="4" y="66"/>
                  </a:moveTo>
                  <a:lnTo>
                    <a:pt x="0" y="45"/>
                  </a:lnTo>
                  <a:lnTo>
                    <a:pt x="257" y="0"/>
                  </a:lnTo>
                  <a:lnTo>
                    <a:pt x="262" y="22"/>
                  </a:lnTo>
                  <a:lnTo>
                    <a:pt x="4" y="6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3" name="Freeform 67"/>
            <p:cNvSpPr/>
            <p:nvPr/>
          </p:nvSpPr>
          <p:spPr bwMode="auto">
            <a:xfrm>
              <a:off x="10077221" y="3381638"/>
              <a:ext cx="314330" cy="89808"/>
            </a:xfrm>
            <a:custGeom>
              <a:avLst/>
              <a:gdLst>
                <a:gd name="T0" fmla="*/ 485 w 490"/>
                <a:gd name="T1" fmla="*/ 140 h 140"/>
                <a:gd name="T2" fmla="*/ 0 w 490"/>
                <a:gd name="T3" fmla="*/ 22 h 140"/>
                <a:gd name="T4" fmla="*/ 7 w 490"/>
                <a:gd name="T5" fmla="*/ 0 h 140"/>
                <a:gd name="T6" fmla="*/ 490 w 490"/>
                <a:gd name="T7" fmla="*/ 119 h 140"/>
                <a:gd name="T8" fmla="*/ 485 w 490"/>
                <a:gd name="T9" fmla="*/ 140 h 140"/>
              </a:gdLst>
              <a:ahLst/>
              <a:cxnLst>
                <a:cxn ang="0">
                  <a:pos x="T0" y="T1"/>
                </a:cxn>
                <a:cxn ang="0">
                  <a:pos x="T2" y="T3"/>
                </a:cxn>
                <a:cxn ang="0">
                  <a:pos x="T4" y="T5"/>
                </a:cxn>
                <a:cxn ang="0">
                  <a:pos x="T6" y="T7"/>
                </a:cxn>
                <a:cxn ang="0">
                  <a:pos x="T8" y="T9"/>
                </a:cxn>
              </a:cxnLst>
              <a:rect l="0" t="0" r="r" b="b"/>
              <a:pathLst>
                <a:path w="490" h="140">
                  <a:moveTo>
                    <a:pt x="485" y="140"/>
                  </a:moveTo>
                  <a:lnTo>
                    <a:pt x="0" y="22"/>
                  </a:lnTo>
                  <a:lnTo>
                    <a:pt x="7" y="0"/>
                  </a:lnTo>
                  <a:lnTo>
                    <a:pt x="490" y="119"/>
                  </a:lnTo>
                  <a:lnTo>
                    <a:pt x="485" y="14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4" name="Freeform 68"/>
            <p:cNvSpPr/>
            <p:nvPr/>
          </p:nvSpPr>
          <p:spPr bwMode="auto">
            <a:xfrm>
              <a:off x="10360759" y="3201380"/>
              <a:ext cx="699864" cy="993666"/>
            </a:xfrm>
            <a:custGeom>
              <a:avLst/>
              <a:gdLst>
                <a:gd name="T0" fmla="*/ 19 w 1091"/>
                <a:gd name="T1" fmla="*/ 1549 h 1549"/>
                <a:gd name="T2" fmla="*/ 0 w 1091"/>
                <a:gd name="T3" fmla="*/ 1534 h 1549"/>
                <a:gd name="T4" fmla="*/ 1072 w 1091"/>
                <a:gd name="T5" fmla="*/ 0 h 1549"/>
                <a:gd name="T6" fmla="*/ 1091 w 1091"/>
                <a:gd name="T7" fmla="*/ 14 h 1549"/>
                <a:gd name="T8" fmla="*/ 19 w 1091"/>
                <a:gd name="T9" fmla="*/ 1549 h 1549"/>
              </a:gdLst>
              <a:ahLst/>
              <a:cxnLst>
                <a:cxn ang="0">
                  <a:pos x="T0" y="T1"/>
                </a:cxn>
                <a:cxn ang="0">
                  <a:pos x="T2" y="T3"/>
                </a:cxn>
                <a:cxn ang="0">
                  <a:pos x="T4" y="T5"/>
                </a:cxn>
                <a:cxn ang="0">
                  <a:pos x="T6" y="T7"/>
                </a:cxn>
                <a:cxn ang="0">
                  <a:pos x="T8" y="T9"/>
                </a:cxn>
              </a:cxnLst>
              <a:rect l="0" t="0" r="r" b="b"/>
              <a:pathLst>
                <a:path w="1091" h="1549">
                  <a:moveTo>
                    <a:pt x="19" y="1549"/>
                  </a:moveTo>
                  <a:lnTo>
                    <a:pt x="0" y="1534"/>
                  </a:lnTo>
                  <a:lnTo>
                    <a:pt x="1072" y="0"/>
                  </a:lnTo>
                  <a:lnTo>
                    <a:pt x="1091" y="14"/>
                  </a:lnTo>
                  <a:lnTo>
                    <a:pt x="19" y="154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5" name="Freeform 69"/>
            <p:cNvSpPr/>
            <p:nvPr/>
          </p:nvSpPr>
          <p:spPr bwMode="auto">
            <a:xfrm>
              <a:off x="8532515" y="4120633"/>
              <a:ext cx="339348" cy="723599"/>
            </a:xfrm>
            <a:custGeom>
              <a:avLst/>
              <a:gdLst>
                <a:gd name="T0" fmla="*/ 508 w 529"/>
                <a:gd name="T1" fmla="*/ 1128 h 1128"/>
                <a:gd name="T2" fmla="*/ 0 w 529"/>
                <a:gd name="T3" fmla="*/ 9 h 1128"/>
                <a:gd name="T4" fmla="*/ 21 w 529"/>
                <a:gd name="T5" fmla="*/ 0 h 1128"/>
                <a:gd name="T6" fmla="*/ 529 w 529"/>
                <a:gd name="T7" fmla="*/ 1120 h 1128"/>
                <a:gd name="T8" fmla="*/ 508 w 529"/>
                <a:gd name="T9" fmla="*/ 1128 h 1128"/>
              </a:gdLst>
              <a:ahLst/>
              <a:cxnLst>
                <a:cxn ang="0">
                  <a:pos x="T0" y="T1"/>
                </a:cxn>
                <a:cxn ang="0">
                  <a:pos x="T2" y="T3"/>
                </a:cxn>
                <a:cxn ang="0">
                  <a:pos x="T4" y="T5"/>
                </a:cxn>
                <a:cxn ang="0">
                  <a:pos x="T6" y="T7"/>
                </a:cxn>
                <a:cxn ang="0">
                  <a:pos x="T8" y="T9"/>
                </a:cxn>
              </a:cxnLst>
              <a:rect l="0" t="0" r="r" b="b"/>
              <a:pathLst>
                <a:path w="529" h="1128">
                  <a:moveTo>
                    <a:pt x="508" y="1128"/>
                  </a:moveTo>
                  <a:lnTo>
                    <a:pt x="0" y="9"/>
                  </a:lnTo>
                  <a:lnTo>
                    <a:pt x="21" y="0"/>
                  </a:lnTo>
                  <a:lnTo>
                    <a:pt x="529" y="1120"/>
                  </a:lnTo>
                  <a:lnTo>
                    <a:pt x="508" y="112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6" name="Freeform 70"/>
            <p:cNvSpPr/>
            <p:nvPr/>
          </p:nvSpPr>
          <p:spPr bwMode="auto">
            <a:xfrm>
              <a:off x="10269667" y="4613297"/>
              <a:ext cx="76337" cy="449042"/>
            </a:xfrm>
            <a:custGeom>
              <a:avLst/>
              <a:gdLst>
                <a:gd name="T0" fmla="*/ 97 w 119"/>
                <a:gd name="T1" fmla="*/ 700 h 700"/>
                <a:gd name="T2" fmla="*/ 0 w 119"/>
                <a:gd name="T3" fmla="*/ 5 h 700"/>
                <a:gd name="T4" fmla="*/ 24 w 119"/>
                <a:gd name="T5" fmla="*/ 0 h 700"/>
                <a:gd name="T6" fmla="*/ 119 w 119"/>
                <a:gd name="T7" fmla="*/ 698 h 700"/>
                <a:gd name="T8" fmla="*/ 97 w 119"/>
                <a:gd name="T9" fmla="*/ 700 h 700"/>
              </a:gdLst>
              <a:ahLst/>
              <a:cxnLst>
                <a:cxn ang="0">
                  <a:pos x="T0" y="T1"/>
                </a:cxn>
                <a:cxn ang="0">
                  <a:pos x="T2" y="T3"/>
                </a:cxn>
                <a:cxn ang="0">
                  <a:pos x="T4" y="T5"/>
                </a:cxn>
                <a:cxn ang="0">
                  <a:pos x="T6" y="T7"/>
                </a:cxn>
                <a:cxn ang="0">
                  <a:pos x="T8" y="T9"/>
                </a:cxn>
              </a:cxnLst>
              <a:rect l="0" t="0" r="r" b="b"/>
              <a:pathLst>
                <a:path w="119" h="700">
                  <a:moveTo>
                    <a:pt x="97" y="700"/>
                  </a:moveTo>
                  <a:lnTo>
                    <a:pt x="0" y="5"/>
                  </a:lnTo>
                  <a:lnTo>
                    <a:pt x="24" y="0"/>
                  </a:lnTo>
                  <a:lnTo>
                    <a:pt x="119" y="698"/>
                  </a:lnTo>
                  <a:lnTo>
                    <a:pt x="97" y="70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7" name="Freeform 71"/>
            <p:cNvSpPr/>
            <p:nvPr/>
          </p:nvSpPr>
          <p:spPr bwMode="auto">
            <a:xfrm>
              <a:off x="9070724" y="5383725"/>
              <a:ext cx="823030" cy="237992"/>
            </a:xfrm>
            <a:custGeom>
              <a:avLst/>
              <a:gdLst>
                <a:gd name="T0" fmla="*/ 5 w 1283"/>
                <a:gd name="T1" fmla="*/ 371 h 371"/>
                <a:gd name="T2" fmla="*/ 0 w 1283"/>
                <a:gd name="T3" fmla="*/ 350 h 371"/>
                <a:gd name="T4" fmla="*/ 1276 w 1283"/>
                <a:gd name="T5" fmla="*/ 0 h 371"/>
                <a:gd name="T6" fmla="*/ 1283 w 1283"/>
                <a:gd name="T7" fmla="*/ 21 h 371"/>
                <a:gd name="T8" fmla="*/ 5 w 1283"/>
                <a:gd name="T9" fmla="*/ 371 h 371"/>
              </a:gdLst>
              <a:ahLst/>
              <a:cxnLst>
                <a:cxn ang="0">
                  <a:pos x="T0" y="T1"/>
                </a:cxn>
                <a:cxn ang="0">
                  <a:pos x="T2" y="T3"/>
                </a:cxn>
                <a:cxn ang="0">
                  <a:pos x="T4" y="T5"/>
                </a:cxn>
                <a:cxn ang="0">
                  <a:pos x="T6" y="T7"/>
                </a:cxn>
                <a:cxn ang="0">
                  <a:pos x="T8" y="T9"/>
                </a:cxn>
              </a:cxnLst>
              <a:rect l="0" t="0" r="r" b="b"/>
              <a:pathLst>
                <a:path w="1283" h="371">
                  <a:moveTo>
                    <a:pt x="5" y="371"/>
                  </a:moveTo>
                  <a:lnTo>
                    <a:pt x="0" y="350"/>
                  </a:lnTo>
                  <a:lnTo>
                    <a:pt x="1276" y="0"/>
                  </a:lnTo>
                  <a:lnTo>
                    <a:pt x="1283" y="21"/>
                  </a:lnTo>
                  <a:lnTo>
                    <a:pt x="5" y="37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8" name="Freeform 72"/>
            <p:cNvSpPr/>
            <p:nvPr/>
          </p:nvSpPr>
          <p:spPr bwMode="auto">
            <a:xfrm>
              <a:off x="9073932" y="5606963"/>
              <a:ext cx="256596" cy="347045"/>
            </a:xfrm>
            <a:custGeom>
              <a:avLst/>
              <a:gdLst>
                <a:gd name="T0" fmla="*/ 383 w 400"/>
                <a:gd name="T1" fmla="*/ 541 h 541"/>
                <a:gd name="T2" fmla="*/ 0 w 400"/>
                <a:gd name="T3" fmla="*/ 14 h 541"/>
                <a:gd name="T4" fmla="*/ 17 w 400"/>
                <a:gd name="T5" fmla="*/ 0 h 541"/>
                <a:gd name="T6" fmla="*/ 400 w 400"/>
                <a:gd name="T7" fmla="*/ 529 h 541"/>
                <a:gd name="T8" fmla="*/ 383 w 400"/>
                <a:gd name="T9" fmla="*/ 541 h 541"/>
              </a:gdLst>
              <a:ahLst/>
              <a:cxnLst>
                <a:cxn ang="0">
                  <a:pos x="T0" y="T1"/>
                </a:cxn>
                <a:cxn ang="0">
                  <a:pos x="T2" y="T3"/>
                </a:cxn>
                <a:cxn ang="0">
                  <a:pos x="T4" y="T5"/>
                </a:cxn>
                <a:cxn ang="0">
                  <a:pos x="T6" y="T7"/>
                </a:cxn>
                <a:cxn ang="0">
                  <a:pos x="T8" y="T9"/>
                </a:cxn>
              </a:cxnLst>
              <a:rect l="0" t="0" r="r" b="b"/>
              <a:pathLst>
                <a:path w="400" h="541">
                  <a:moveTo>
                    <a:pt x="383" y="541"/>
                  </a:moveTo>
                  <a:lnTo>
                    <a:pt x="0" y="14"/>
                  </a:lnTo>
                  <a:lnTo>
                    <a:pt x="17" y="0"/>
                  </a:lnTo>
                  <a:lnTo>
                    <a:pt x="400" y="529"/>
                  </a:lnTo>
                  <a:lnTo>
                    <a:pt x="383" y="54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9" name="Freeform 73"/>
            <p:cNvSpPr/>
            <p:nvPr/>
          </p:nvSpPr>
          <p:spPr bwMode="auto">
            <a:xfrm>
              <a:off x="9890547" y="5340104"/>
              <a:ext cx="438778" cy="54527"/>
            </a:xfrm>
            <a:custGeom>
              <a:avLst/>
              <a:gdLst>
                <a:gd name="T0" fmla="*/ 2 w 684"/>
                <a:gd name="T1" fmla="*/ 85 h 85"/>
                <a:gd name="T2" fmla="*/ 0 w 684"/>
                <a:gd name="T3" fmla="*/ 63 h 85"/>
                <a:gd name="T4" fmla="*/ 681 w 684"/>
                <a:gd name="T5" fmla="*/ 0 h 85"/>
                <a:gd name="T6" fmla="*/ 684 w 684"/>
                <a:gd name="T7" fmla="*/ 21 h 85"/>
                <a:gd name="T8" fmla="*/ 2 w 684"/>
                <a:gd name="T9" fmla="*/ 85 h 85"/>
              </a:gdLst>
              <a:ahLst/>
              <a:cxnLst>
                <a:cxn ang="0">
                  <a:pos x="T0" y="T1"/>
                </a:cxn>
                <a:cxn ang="0">
                  <a:pos x="T2" y="T3"/>
                </a:cxn>
                <a:cxn ang="0">
                  <a:pos x="T4" y="T5"/>
                </a:cxn>
                <a:cxn ang="0">
                  <a:pos x="T6" y="T7"/>
                </a:cxn>
                <a:cxn ang="0">
                  <a:pos x="T8" y="T9"/>
                </a:cxn>
              </a:cxnLst>
              <a:rect l="0" t="0" r="r" b="b"/>
              <a:pathLst>
                <a:path w="684" h="85">
                  <a:moveTo>
                    <a:pt x="2" y="85"/>
                  </a:moveTo>
                  <a:lnTo>
                    <a:pt x="0" y="63"/>
                  </a:lnTo>
                  <a:lnTo>
                    <a:pt x="681" y="0"/>
                  </a:lnTo>
                  <a:lnTo>
                    <a:pt x="684" y="21"/>
                  </a:lnTo>
                  <a:lnTo>
                    <a:pt x="2" y="8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0" name="Freeform 74"/>
            <p:cNvSpPr/>
            <p:nvPr/>
          </p:nvSpPr>
          <p:spPr bwMode="auto">
            <a:xfrm>
              <a:off x="9256115" y="5153430"/>
              <a:ext cx="477909" cy="701789"/>
            </a:xfrm>
            <a:custGeom>
              <a:avLst/>
              <a:gdLst>
                <a:gd name="T0" fmla="*/ 726 w 745"/>
                <a:gd name="T1" fmla="*/ 1094 h 1094"/>
                <a:gd name="T2" fmla="*/ 0 w 745"/>
                <a:gd name="T3" fmla="*/ 14 h 1094"/>
                <a:gd name="T4" fmla="*/ 17 w 745"/>
                <a:gd name="T5" fmla="*/ 0 h 1094"/>
                <a:gd name="T6" fmla="*/ 745 w 745"/>
                <a:gd name="T7" fmla="*/ 1080 h 1094"/>
                <a:gd name="T8" fmla="*/ 726 w 745"/>
                <a:gd name="T9" fmla="*/ 1094 h 1094"/>
              </a:gdLst>
              <a:ahLst/>
              <a:cxnLst>
                <a:cxn ang="0">
                  <a:pos x="T0" y="T1"/>
                </a:cxn>
                <a:cxn ang="0">
                  <a:pos x="T2" y="T3"/>
                </a:cxn>
                <a:cxn ang="0">
                  <a:pos x="T4" y="T5"/>
                </a:cxn>
                <a:cxn ang="0">
                  <a:pos x="T6" y="T7"/>
                </a:cxn>
                <a:cxn ang="0">
                  <a:pos x="T8" y="T9"/>
                </a:cxn>
              </a:cxnLst>
              <a:rect l="0" t="0" r="r" b="b"/>
              <a:pathLst>
                <a:path w="745" h="1094">
                  <a:moveTo>
                    <a:pt x="726" y="1094"/>
                  </a:moveTo>
                  <a:lnTo>
                    <a:pt x="0" y="14"/>
                  </a:lnTo>
                  <a:lnTo>
                    <a:pt x="17" y="0"/>
                  </a:lnTo>
                  <a:lnTo>
                    <a:pt x="745" y="1080"/>
                  </a:lnTo>
                  <a:lnTo>
                    <a:pt x="726" y="109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1" name="Freeform 75"/>
            <p:cNvSpPr/>
            <p:nvPr/>
          </p:nvSpPr>
          <p:spPr bwMode="auto">
            <a:xfrm>
              <a:off x="9479353" y="3914074"/>
              <a:ext cx="336782" cy="357951"/>
            </a:xfrm>
            <a:custGeom>
              <a:avLst/>
              <a:gdLst>
                <a:gd name="T0" fmla="*/ 508 w 525"/>
                <a:gd name="T1" fmla="*/ 558 h 558"/>
                <a:gd name="T2" fmla="*/ 0 w 525"/>
                <a:gd name="T3" fmla="*/ 14 h 558"/>
                <a:gd name="T4" fmla="*/ 16 w 525"/>
                <a:gd name="T5" fmla="*/ 0 h 558"/>
                <a:gd name="T6" fmla="*/ 525 w 525"/>
                <a:gd name="T7" fmla="*/ 542 h 558"/>
                <a:gd name="T8" fmla="*/ 508 w 525"/>
                <a:gd name="T9" fmla="*/ 558 h 558"/>
              </a:gdLst>
              <a:ahLst/>
              <a:cxnLst>
                <a:cxn ang="0">
                  <a:pos x="T0" y="T1"/>
                </a:cxn>
                <a:cxn ang="0">
                  <a:pos x="T2" y="T3"/>
                </a:cxn>
                <a:cxn ang="0">
                  <a:pos x="T4" y="T5"/>
                </a:cxn>
                <a:cxn ang="0">
                  <a:pos x="T6" y="T7"/>
                </a:cxn>
                <a:cxn ang="0">
                  <a:pos x="T8" y="T9"/>
                </a:cxn>
              </a:cxnLst>
              <a:rect l="0" t="0" r="r" b="b"/>
              <a:pathLst>
                <a:path w="525" h="558">
                  <a:moveTo>
                    <a:pt x="508" y="558"/>
                  </a:moveTo>
                  <a:lnTo>
                    <a:pt x="0" y="14"/>
                  </a:lnTo>
                  <a:lnTo>
                    <a:pt x="16" y="0"/>
                  </a:lnTo>
                  <a:lnTo>
                    <a:pt x="525" y="542"/>
                  </a:lnTo>
                  <a:lnTo>
                    <a:pt x="508" y="55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2" name="Freeform 76"/>
            <p:cNvSpPr/>
            <p:nvPr/>
          </p:nvSpPr>
          <p:spPr bwMode="auto">
            <a:xfrm>
              <a:off x="8861599" y="4858987"/>
              <a:ext cx="115468" cy="345762"/>
            </a:xfrm>
            <a:custGeom>
              <a:avLst/>
              <a:gdLst>
                <a:gd name="T0" fmla="*/ 158 w 180"/>
                <a:gd name="T1" fmla="*/ 539 h 539"/>
                <a:gd name="T2" fmla="*/ 0 w 180"/>
                <a:gd name="T3" fmla="*/ 7 h 539"/>
                <a:gd name="T4" fmla="*/ 21 w 180"/>
                <a:gd name="T5" fmla="*/ 0 h 539"/>
                <a:gd name="T6" fmla="*/ 180 w 180"/>
                <a:gd name="T7" fmla="*/ 532 h 539"/>
                <a:gd name="T8" fmla="*/ 158 w 180"/>
                <a:gd name="T9" fmla="*/ 539 h 539"/>
              </a:gdLst>
              <a:ahLst/>
              <a:cxnLst>
                <a:cxn ang="0">
                  <a:pos x="T0" y="T1"/>
                </a:cxn>
                <a:cxn ang="0">
                  <a:pos x="T2" y="T3"/>
                </a:cxn>
                <a:cxn ang="0">
                  <a:pos x="T4" y="T5"/>
                </a:cxn>
                <a:cxn ang="0">
                  <a:pos x="T6" y="T7"/>
                </a:cxn>
                <a:cxn ang="0">
                  <a:pos x="T8" y="T9"/>
                </a:cxn>
              </a:cxnLst>
              <a:rect l="0" t="0" r="r" b="b"/>
              <a:pathLst>
                <a:path w="180" h="539">
                  <a:moveTo>
                    <a:pt x="158" y="539"/>
                  </a:moveTo>
                  <a:lnTo>
                    <a:pt x="0" y="7"/>
                  </a:lnTo>
                  <a:lnTo>
                    <a:pt x="21" y="0"/>
                  </a:lnTo>
                  <a:lnTo>
                    <a:pt x="180" y="532"/>
                  </a:lnTo>
                  <a:lnTo>
                    <a:pt x="158" y="53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3" name="Freeform 77"/>
            <p:cNvSpPr/>
            <p:nvPr/>
          </p:nvSpPr>
          <p:spPr bwMode="auto">
            <a:xfrm>
              <a:off x="9881566" y="5391423"/>
              <a:ext cx="277765" cy="485607"/>
            </a:xfrm>
            <a:custGeom>
              <a:avLst/>
              <a:gdLst>
                <a:gd name="T0" fmla="*/ 414 w 433"/>
                <a:gd name="T1" fmla="*/ 757 h 757"/>
                <a:gd name="T2" fmla="*/ 0 w 433"/>
                <a:gd name="T3" fmla="*/ 9 h 757"/>
                <a:gd name="T4" fmla="*/ 19 w 433"/>
                <a:gd name="T5" fmla="*/ 0 h 757"/>
                <a:gd name="T6" fmla="*/ 433 w 433"/>
                <a:gd name="T7" fmla="*/ 745 h 757"/>
                <a:gd name="T8" fmla="*/ 414 w 433"/>
                <a:gd name="T9" fmla="*/ 757 h 757"/>
              </a:gdLst>
              <a:ahLst/>
              <a:cxnLst>
                <a:cxn ang="0">
                  <a:pos x="T0" y="T1"/>
                </a:cxn>
                <a:cxn ang="0">
                  <a:pos x="T2" y="T3"/>
                </a:cxn>
                <a:cxn ang="0">
                  <a:pos x="T4" y="T5"/>
                </a:cxn>
                <a:cxn ang="0">
                  <a:pos x="T6" y="T7"/>
                </a:cxn>
                <a:cxn ang="0">
                  <a:pos x="T8" y="T9"/>
                </a:cxn>
              </a:cxnLst>
              <a:rect l="0" t="0" r="r" b="b"/>
              <a:pathLst>
                <a:path w="433" h="757">
                  <a:moveTo>
                    <a:pt x="414" y="757"/>
                  </a:moveTo>
                  <a:lnTo>
                    <a:pt x="0" y="9"/>
                  </a:lnTo>
                  <a:lnTo>
                    <a:pt x="19" y="0"/>
                  </a:lnTo>
                  <a:lnTo>
                    <a:pt x="433" y="745"/>
                  </a:lnTo>
                  <a:lnTo>
                    <a:pt x="414" y="75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4" name="Freeform 78"/>
            <p:cNvSpPr/>
            <p:nvPr/>
          </p:nvSpPr>
          <p:spPr bwMode="auto">
            <a:xfrm>
              <a:off x="9986129" y="4610089"/>
              <a:ext cx="293160" cy="53244"/>
            </a:xfrm>
            <a:custGeom>
              <a:avLst/>
              <a:gdLst>
                <a:gd name="T0" fmla="*/ 2 w 457"/>
                <a:gd name="T1" fmla="*/ 83 h 83"/>
                <a:gd name="T2" fmla="*/ 0 w 457"/>
                <a:gd name="T3" fmla="*/ 62 h 83"/>
                <a:gd name="T4" fmla="*/ 454 w 457"/>
                <a:gd name="T5" fmla="*/ 0 h 83"/>
                <a:gd name="T6" fmla="*/ 457 w 457"/>
                <a:gd name="T7" fmla="*/ 24 h 83"/>
                <a:gd name="T8" fmla="*/ 2 w 457"/>
                <a:gd name="T9" fmla="*/ 83 h 83"/>
              </a:gdLst>
              <a:ahLst/>
              <a:cxnLst>
                <a:cxn ang="0">
                  <a:pos x="T0" y="T1"/>
                </a:cxn>
                <a:cxn ang="0">
                  <a:pos x="T2" y="T3"/>
                </a:cxn>
                <a:cxn ang="0">
                  <a:pos x="T4" y="T5"/>
                </a:cxn>
                <a:cxn ang="0">
                  <a:pos x="T6" y="T7"/>
                </a:cxn>
                <a:cxn ang="0">
                  <a:pos x="T8" y="T9"/>
                </a:cxn>
              </a:cxnLst>
              <a:rect l="0" t="0" r="r" b="b"/>
              <a:pathLst>
                <a:path w="457" h="83">
                  <a:moveTo>
                    <a:pt x="2" y="83"/>
                  </a:moveTo>
                  <a:lnTo>
                    <a:pt x="0" y="62"/>
                  </a:lnTo>
                  <a:lnTo>
                    <a:pt x="454" y="0"/>
                  </a:lnTo>
                  <a:lnTo>
                    <a:pt x="457" y="24"/>
                  </a:lnTo>
                  <a:lnTo>
                    <a:pt x="2" y="8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5" name="Freeform 79"/>
            <p:cNvSpPr/>
            <p:nvPr/>
          </p:nvSpPr>
          <p:spPr bwMode="auto">
            <a:xfrm>
              <a:off x="10276082" y="4454208"/>
              <a:ext cx="536926" cy="171278"/>
            </a:xfrm>
            <a:custGeom>
              <a:avLst/>
              <a:gdLst>
                <a:gd name="T0" fmla="*/ 7 w 837"/>
                <a:gd name="T1" fmla="*/ 267 h 267"/>
                <a:gd name="T2" fmla="*/ 0 w 837"/>
                <a:gd name="T3" fmla="*/ 246 h 267"/>
                <a:gd name="T4" fmla="*/ 833 w 837"/>
                <a:gd name="T5" fmla="*/ 0 h 267"/>
                <a:gd name="T6" fmla="*/ 837 w 837"/>
                <a:gd name="T7" fmla="*/ 21 h 267"/>
                <a:gd name="T8" fmla="*/ 7 w 837"/>
                <a:gd name="T9" fmla="*/ 267 h 267"/>
              </a:gdLst>
              <a:ahLst/>
              <a:cxnLst>
                <a:cxn ang="0">
                  <a:pos x="T0" y="T1"/>
                </a:cxn>
                <a:cxn ang="0">
                  <a:pos x="T2" y="T3"/>
                </a:cxn>
                <a:cxn ang="0">
                  <a:pos x="T4" y="T5"/>
                </a:cxn>
                <a:cxn ang="0">
                  <a:pos x="T6" y="T7"/>
                </a:cxn>
                <a:cxn ang="0">
                  <a:pos x="T8" y="T9"/>
                </a:cxn>
              </a:cxnLst>
              <a:rect l="0" t="0" r="r" b="b"/>
              <a:pathLst>
                <a:path w="837" h="267">
                  <a:moveTo>
                    <a:pt x="7" y="267"/>
                  </a:moveTo>
                  <a:lnTo>
                    <a:pt x="0" y="246"/>
                  </a:lnTo>
                  <a:lnTo>
                    <a:pt x="833" y="0"/>
                  </a:lnTo>
                  <a:lnTo>
                    <a:pt x="837" y="21"/>
                  </a:lnTo>
                  <a:lnTo>
                    <a:pt x="7" y="26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6" name="Freeform 80"/>
            <p:cNvSpPr/>
            <p:nvPr/>
          </p:nvSpPr>
          <p:spPr bwMode="auto">
            <a:xfrm>
              <a:off x="8551760" y="2167300"/>
              <a:ext cx="230936" cy="291236"/>
            </a:xfrm>
            <a:custGeom>
              <a:avLst/>
              <a:gdLst>
                <a:gd name="T0" fmla="*/ 343 w 360"/>
                <a:gd name="T1" fmla="*/ 454 h 454"/>
                <a:gd name="T2" fmla="*/ 0 w 360"/>
                <a:gd name="T3" fmla="*/ 14 h 454"/>
                <a:gd name="T4" fmla="*/ 19 w 360"/>
                <a:gd name="T5" fmla="*/ 0 h 454"/>
                <a:gd name="T6" fmla="*/ 360 w 360"/>
                <a:gd name="T7" fmla="*/ 442 h 454"/>
                <a:gd name="T8" fmla="*/ 343 w 360"/>
                <a:gd name="T9" fmla="*/ 454 h 454"/>
              </a:gdLst>
              <a:ahLst/>
              <a:cxnLst>
                <a:cxn ang="0">
                  <a:pos x="T0" y="T1"/>
                </a:cxn>
                <a:cxn ang="0">
                  <a:pos x="T2" y="T3"/>
                </a:cxn>
                <a:cxn ang="0">
                  <a:pos x="T4" y="T5"/>
                </a:cxn>
                <a:cxn ang="0">
                  <a:pos x="T6" y="T7"/>
                </a:cxn>
                <a:cxn ang="0">
                  <a:pos x="T8" y="T9"/>
                </a:cxn>
              </a:cxnLst>
              <a:rect l="0" t="0" r="r" b="b"/>
              <a:pathLst>
                <a:path w="360" h="454">
                  <a:moveTo>
                    <a:pt x="343" y="454"/>
                  </a:moveTo>
                  <a:lnTo>
                    <a:pt x="0" y="14"/>
                  </a:lnTo>
                  <a:lnTo>
                    <a:pt x="19" y="0"/>
                  </a:lnTo>
                  <a:lnTo>
                    <a:pt x="360" y="442"/>
                  </a:lnTo>
                  <a:lnTo>
                    <a:pt x="343" y="45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7" name="Freeform 81"/>
            <p:cNvSpPr/>
            <p:nvPr/>
          </p:nvSpPr>
          <p:spPr bwMode="auto">
            <a:xfrm>
              <a:off x="7902573" y="3498389"/>
              <a:ext cx="306632" cy="28867"/>
            </a:xfrm>
            <a:custGeom>
              <a:avLst/>
              <a:gdLst>
                <a:gd name="T0" fmla="*/ 475 w 478"/>
                <a:gd name="T1" fmla="*/ 45 h 45"/>
                <a:gd name="T2" fmla="*/ 0 w 478"/>
                <a:gd name="T3" fmla="*/ 22 h 45"/>
                <a:gd name="T4" fmla="*/ 0 w 478"/>
                <a:gd name="T5" fmla="*/ 0 h 45"/>
                <a:gd name="T6" fmla="*/ 478 w 478"/>
                <a:gd name="T7" fmla="*/ 24 h 45"/>
                <a:gd name="T8" fmla="*/ 475 w 478"/>
                <a:gd name="T9" fmla="*/ 45 h 45"/>
              </a:gdLst>
              <a:ahLst/>
              <a:cxnLst>
                <a:cxn ang="0">
                  <a:pos x="T0" y="T1"/>
                </a:cxn>
                <a:cxn ang="0">
                  <a:pos x="T2" y="T3"/>
                </a:cxn>
                <a:cxn ang="0">
                  <a:pos x="T4" y="T5"/>
                </a:cxn>
                <a:cxn ang="0">
                  <a:pos x="T6" y="T7"/>
                </a:cxn>
                <a:cxn ang="0">
                  <a:pos x="T8" y="T9"/>
                </a:cxn>
              </a:cxnLst>
              <a:rect l="0" t="0" r="r" b="b"/>
              <a:pathLst>
                <a:path w="478" h="45">
                  <a:moveTo>
                    <a:pt x="475" y="45"/>
                  </a:moveTo>
                  <a:lnTo>
                    <a:pt x="0" y="22"/>
                  </a:lnTo>
                  <a:lnTo>
                    <a:pt x="0" y="0"/>
                  </a:lnTo>
                  <a:lnTo>
                    <a:pt x="478" y="24"/>
                  </a:lnTo>
                  <a:lnTo>
                    <a:pt x="475" y="4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8" name="Freeform 82"/>
            <p:cNvSpPr/>
            <p:nvPr/>
          </p:nvSpPr>
          <p:spPr bwMode="auto">
            <a:xfrm>
              <a:off x="8104001" y="4118709"/>
              <a:ext cx="438778" cy="119958"/>
            </a:xfrm>
            <a:custGeom>
              <a:avLst/>
              <a:gdLst>
                <a:gd name="T0" fmla="*/ 5 w 684"/>
                <a:gd name="T1" fmla="*/ 187 h 187"/>
                <a:gd name="T2" fmla="*/ 0 w 684"/>
                <a:gd name="T3" fmla="*/ 164 h 187"/>
                <a:gd name="T4" fmla="*/ 677 w 684"/>
                <a:gd name="T5" fmla="*/ 0 h 187"/>
                <a:gd name="T6" fmla="*/ 684 w 684"/>
                <a:gd name="T7" fmla="*/ 22 h 187"/>
                <a:gd name="T8" fmla="*/ 5 w 684"/>
                <a:gd name="T9" fmla="*/ 187 h 187"/>
              </a:gdLst>
              <a:ahLst/>
              <a:cxnLst>
                <a:cxn ang="0">
                  <a:pos x="T0" y="T1"/>
                </a:cxn>
                <a:cxn ang="0">
                  <a:pos x="T2" y="T3"/>
                </a:cxn>
                <a:cxn ang="0">
                  <a:pos x="T4" y="T5"/>
                </a:cxn>
                <a:cxn ang="0">
                  <a:pos x="T6" y="T7"/>
                </a:cxn>
                <a:cxn ang="0">
                  <a:pos x="T8" y="T9"/>
                </a:cxn>
              </a:cxnLst>
              <a:rect l="0" t="0" r="r" b="b"/>
              <a:pathLst>
                <a:path w="684" h="187">
                  <a:moveTo>
                    <a:pt x="5" y="187"/>
                  </a:moveTo>
                  <a:lnTo>
                    <a:pt x="0" y="164"/>
                  </a:lnTo>
                  <a:lnTo>
                    <a:pt x="677" y="0"/>
                  </a:lnTo>
                  <a:lnTo>
                    <a:pt x="684" y="22"/>
                  </a:lnTo>
                  <a:lnTo>
                    <a:pt x="5" y="18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9" name="Freeform 83"/>
            <p:cNvSpPr/>
            <p:nvPr/>
          </p:nvSpPr>
          <p:spPr bwMode="auto">
            <a:xfrm>
              <a:off x="8742924" y="5605039"/>
              <a:ext cx="335499" cy="74413"/>
            </a:xfrm>
            <a:custGeom>
              <a:avLst/>
              <a:gdLst>
                <a:gd name="T0" fmla="*/ 5 w 523"/>
                <a:gd name="T1" fmla="*/ 116 h 116"/>
                <a:gd name="T2" fmla="*/ 0 w 523"/>
                <a:gd name="T3" fmla="*/ 93 h 116"/>
                <a:gd name="T4" fmla="*/ 518 w 523"/>
                <a:gd name="T5" fmla="*/ 0 h 116"/>
                <a:gd name="T6" fmla="*/ 523 w 523"/>
                <a:gd name="T7" fmla="*/ 22 h 116"/>
                <a:gd name="T8" fmla="*/ 5 w 523"/>
                <a:gd name="T9" fmla="*/ 116 h 116"/>
              </a:gdLst>
              <a:ahLst/>
              <a:cxnLst>
                <a:cxn ang="0">
                  <a:pos x="T0" y="T1"/>
                </a:cxn>
                <a:cxn ang="0">
                  <a:pos x="T2" y="T3"/>
                </a:cxn>
                <a:cxn ang="0">
                  <a:pos x="T4" y="T5"/>
                </a:cxn>
                <a:cxn ang="0">
                  <a:pos x="T6" y="T7"/>
                </a:cxn>
                <a:cxn ang="0">
                  <a:pos x="T8" y="T9"/>
                </a:cxn>
              </a:cxnLst>
              <a:rect l="0" t="0" r="r" b="b"/>
              <a:pathLst>
                <a:path w="523" h="116">
                  <a:moveTo>
                    <a:pt x="5" y="116"/>
                  </a:moveTo>
                  <a:lnTo>
                    <a:pt x="0" y="93"/>
                  </a:lnTo>
                  <a:lnTo>
                    <a:pt x="518" y="0"/>
                  </a:lnTo>
                  <a:lnTo>
                    <a:pt x="523" y="22"/>
                  </a:lnTo>
                  <a:lnTo>
                    <a:pt x="5" y="11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50" name="Freeform 84"/>
            <p:cNvSpPr/>
            <p:nvPr/>
          </p:nvSpPr>
          <p:spPr bwMode="auto">
            <a:xfrm>
              <a:off x="10272875" y="4613297"/>
              <a:ext cx="226446" cy="200145"/>
            </a:xfrm>
            <a:custGeom>
              <a:avLst/>
              <a:gdLst>
                <a:gd name="T0" fmla="*/ 336 w 353"/>
                <a:gd name="T1" fmla="*/ 312 h 312"/>
                <a:gd name="T2" fmla="*/ 0 w 353"/>
                <a:gd name="T3" fmla="*/ 19 h 312"/>
                <a:gd name="T4" fmla="*/ 17 w 353"/>
                <a:gd name="T5" fmla="*/ 0 h 312"/>
                <a:gd name="T6" fmla="*/ 353 w 353"/>
                <a:gd name="T7" fmla="*/ 296 h 312"/>
                <a:gd name="T8" fmla="*/ 336 w 353"/>
                <a:gd name="T9" fmla="*/ 312 h 312"/>
              </a:gdLst>
              <a:ahLst/>
              <a:cxnLst>
                <a:cxn ang="0">
                  <a:pos x="T0" y="T1"/>
                </a:cxn>
                <a:cxn ang="0">
                  <a:pos x="T2" y="T3"/>
                </a:cxn>
                <a:cxn ang="0">
                  <a:pos x="T4" y="T5"/>
                </a:cxn>
                <a:cxn ang="0">
                  <a:pos x="T6" y="T7"/>
                </a:cxn>
                <a:cxn ang="0">
                  <a:pos x="T8" y="T9"/>
                </a:cxn>
              </a:cxnLst>
              <a:rect l="0" t="0" r="r" b="b"/>
              <a:pathLst>
                <a:path w="353" h="312">
                  <a:moveTo>
                    <a:pt x="336" y="312"/>
                  </a:moveTo>
                  <a:lnTo>
                    <a:pt x="0" y="19"/>
                  </a:lnTo>
                  <a:lnTo>
                    <a:pt x="17" y="0"/>
                  </a:lnTo>
                  <a:lnTo>
                    <a:pt x="353" y="296"/>
                  </a:lnTo>
                  <a:lnTo>
                    <a:pt x="336" y="312"/>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51" name="Freeform 85"/>
            <p:cNvSpPr/>
            <p:nvPr/>
          </p:nvSpPr>
          <p:spPr bwMode="auto">
            <a:xfrm>
              <a:off x="10397324" y="3457975"/>
              <a:ext cx="692167" cy="52602"/>
            </a:xfrm>
            <a:custGeom>
              <a:avLst/>
              <a:gdLst>
                <a:gd name="T0" fmla="*/ 1079 w 1079"/>
                <a:gd name="T1" fmla="*/ 82 h 82"/>
                <a:gd name="T2" fmla="*/ 0 w 1079"/>
                <a:gd name="T3" fmla="*/ 21 h 82"/>
                <a:gd name="T4" fmla="*/ 0 w 1079"/>
                <a:gd name="T5" fmla="*/ 0 h 82"/>
                <a:gd name="T6" fmla="*/ 1079 w 1079"/>
                <a:gd name="T7" fmla="*/ 59 h 82"/>
                <a:gd name="T8" fmla="*/ 1079 w 1079"/>
                <a:gd name="T9" fmla="*/ 82 h 82"/>
              </a:gdLst>
              <a:ahLst/>
              <a:cxnLst>
                <a:cxn ang="0">
                  <a:pos x="T0" y="T1"/>
                </a:cxn>
                <a:cxn ang="0">
                  <a:pos x="T2" y="T3"/>
                </a:cxn>
                <a:cxn ang="0">
                  <a:pos x="T4" y="T5"/>
                </a:cxn>
                <a:cxn ang="0">
                  <a:pos x="T6" y="T7"/>
                </a:cxn>
                <a:cxn ang="0">
                  <a:pos x="T8" y="T9"/>
                </a:cxn>
              </a:cxnLst>
              <a:rect l="0" t="0" r="r" b="b"/>
              <a:pathLst>
                <a:path w="1079" h="82">
                  <a:moveTo>
                    <a:pt x="1079" y="82"/>
                  </a:moveTo>
                  <a:lnTo>
                    <a:pt x="0" y="21"/>
                  </a:lnTo>
                  <a:lnTo>
                    <a:pt x="0" y="0"/>
                  </a:lnTo>
                  <a:lnTo>
                    <a:pt x="1079" y="59"/>
                  </a:lnTo>
                  <a:lnTo>
                    <a:pt x="1079" y="82"/>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52" name="Freeform 86"/>
            <p:cNvSpPr/>
            <p:nvPr/>
          </p:nvSpPr>
          <p:spPr bwMode="auto">
            <a:xfrm>
              <a:off x="10755274" y="2752338"/>
              <a:ext cx="176409" cy="247615"/>
            </a:xfrm>
            <a:custGeom>
              <a:avLst/>
              <a:gdLst>
                <a:gd name="T0" fmla="*/ 17 w 275"/>
                <a:gd name="T1" fmla="*/ 386 h 386"/>
                <a:gd name="T2" fmla="*/ 0 w 275"/>
                <a:gd name="T3" fmla="*/ 374 h 386"/>
                <a:gd name="T4" fmla="*/ 258 w 275"/>
                <a:gd name="T5" fmla="*/ 0 h 386"/>
                <a:gd name="T6" fmla="*/ 275 w 275"/>
                <a:gd name="T7" fmla="*/ 12 h 386"/>
                <a:gd name="T8" fmla="*/ 17 w 275"/>
                <a:gd name="T9" fmla="*/ 386 h 386"/>
              </a:gdLst>
              <a:ahLst/>
              <a:cxnLst>
                <a:cxn ang="0">
                  <a:pos x="T0" y="T1"/>
                </a:cxn>
                <a:cxn ang="0">
                  <a:pos x="T2" y="T3"/>
                </a:cxn>
                <a:cxn ang="0">
                  <a:pos x="T4" y="T5"/>
                </a:cxn>
                <a:cxn ang="0">
                  <a:pos x="T6" y="T7"/>
                </a:cxn>
                <a:cxn ang="0">
                  <a:pos x="T8" y="T9"/>
                </a:cxn>
              </a:cxnLst>
              <a:rect l="0" t="0" r="r" b="b"/>
              <a:pathLst>
                <a:path w="275" h="386">
                  <a:moveTo>
                    <a:pt x="17" y="386"/>
                  </a:moveTo>
                  <a:lnTo>
                    <a:pt x="0" y="374"/>
                  </a:lnTo>
                  <a:lnTo>
                    <a:pt x="258" y="0"/>
                  </a:lnTo>
                  <a:lnTo>
                    <a:pt x="275" y="12"/>
                  </a:lnTo>
                  <a:lnTo>
                    <a:pt x="17" y="38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53" name="Freeform 87"/>
            <p:cNvSpPr/>
            <p:nvPr/>
          </p:nvSpPr>
          <p:spPr bwMode="auto">
            <a:xfrm>
              <a:off x="8819261" y="6036119"/>
              <a:ext cx="1404861" cy="1148265"/>
            </a:xfrm>
            <a:custGeom>
              <a:avLst/>
              <a:gdLst>
                <a:gd name="T0" fmla="*/ 926 w 926"/>
                <a:gd name="T1" fmla="*/ 74 h 757"/>
                <a:gd name="T2" fmla="*/ 871 w 926"/>
                <a:gd name="T3" fmla="*/ 0 h 757"/>
                <a:gd name="T4" fmla="*/ 54 w 926"/>
                <a:gd name="T5" fmla="*/ 0 h 757"/>
                <a:gd name="T6" fmla="*/ 0 w 926"/>
                <a:gd name="T7" fmla="*/ 74 h 757"/>
                <a:gd name="T8" fmla="*/ 40 w 926"/>
                <a:gd name="T9" fmla="*/ 144 h 757"/>
                <a:gd name="T10" fmla="*/ 0 w 926"/>
                <a:gd name="T11" fmla="*/ 214 h 757"/>
                <a:gd name="T12" fmla="*/ 40 w 926"/>
                <a:gd name="T13" fmla="*/ 284 h 757"/>
                <a:gd name="T14" fmla="*/ 0 w 926"/>
                <a:gd name="T15" fmla="*/ 354 h 757"/>
                <a:gd name="T16" fmla="*/ 59 w 926"/>
                <a:gd name="T17" fmla="*/ 428 h 757"/>
                <a:gd name="T18" fmla="*/ 65 w 926"/>
                <a:gd name="T19" fmla="*/ 428 h 757"/>
                <a:gd name="T20" fmla="*/ 36 w 926"/>
                <a:gd name="T21" fmla="*/ 494 h 757"/>
                <a:gd name="T22" fmla="*/ 91 w 926"/>
                <a:gd name="T23" fmla="*/ 568 h 757"/>
                <a:gd name="T24" fmla="*/ 170 w 926"/>
                <a:gd name="T25" fmla="*/ 568 h 757"/>
                <a:gd name="T26" fmla="*/ 294 w 926"/>
                <a:gd name="T27" fmla="*/ 664 h 757"/>
                <a:gd name="T28" fmla="*/ 300 w 926"/>
                <a:gd name="T29" fmla="*/ 670 h 757"/>
                <a:gd name="T30" fmla="*/ 367 w 926"/>
                <a:gd name="T31" fmla="*/ 737 h 757"/>
                <a:gd name="T32" fmla="*/ 462 w 926"/>
                <a:gd name="T33" fmla="*/ 757 h 757"/>
                <a:gd name="T34" fmla="*/ 551 w 926"/>
                <a:gd name="T35" fmla="*/ 743 h 757"/>
                <a:gd name="T36" fmla="*/ 557 w 926"/>
                <a:gd name="T37" fmla="*/ 738 h 757"/>
                <a:gd name="T38" fmla="*/ 626 w 926"/>
                <a:gd name="T39" fmla="*/ 669 h 757"/>
                <a:gd name="T40" fmla="*/ 631 w 926"/>
                <a:gd name="T41" fmla="*/ 664 h 757"/>
                <a:gd name="T42" fmla="*/ 756 w 926"/>
                <a:gd name="T43" fmla="*/ 568 h 757"/>
                <a:gd name="T44" fmla="*/ 834 w 926"/>
                <a:gd name="T45" fmla="*/ 568 h 757"/>
                <a:gd name="T46" fmla="*/ 890 w 926"/>
                <a:gd name="T47" fmla="*/ 494 h 757"/>
                <a:gd name="T48" fmla="*/ 860 w 926"/>
                <a:gd name="T49" fmla="*/ 428 h 757"/>
                <a:gd name="T50" fmla="*/ 866 w 926"/>
                <a:gd name="T51" fmla="*/ 428 h 757"/>
                <a:gd name="T52" fmla="*/ 926 w 926"/>
                <a:gd name="T53" fmla="*/ 354 h 757"/>
                <a:gd name="T54" fmla="*/ 886 w 926"/>
                <a:gd name="T55" fmla="*/ 284 h 757"/>
                <a:gd name="T56" fmla="*/ 926 w 926"/>
                <a:gd name="T57" fmla="*/ 214 h 757"/>
                <a:gd name="T58" fmla="*/ 886 w 926"/>
                <a:gd name="T59" fmla="*/ 144 h 757"/>
                <a:gd name="T60" fmla="*/ 926 w 926"/>
                <a:gd name="T61" fmla="*/ 74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6" h="757">
                  <a:moveTo>
                    <a:pt x="926" y="74"/>
                  </a:moveTo>
                  <a:cubicBezTo>
                    <a:pt x="926" y="35"/>
                    <a:pt x="902" y="3"/>
                    <a:pt x="871" y="0"/>
                  </a:cubicBezTo>
                  <a:cubicBezTo>
                    <a:pt x="54" y="0"/>
                    <a:pt x="54" y="0"/>
                    <a:pt x="54" y="0"/>
                  </a:cubicBezTo>
                  <a:cubicBezTo>
                    <a:pt x="24" y="3"/>
                    <a:pt x="0" y="35"/>
                    <a:pt x="0" y="74"/>
                  </a:cubicBezTo>
                  <a:cubicBezTo>
                    <a:pt x="0" y="107"/>
                    <a:pt x="16" y="134"/>
                    <a:pt x="40" y="144"/>
                  </a:cubicBezTo>
                  <a:cubicBezTo>
                    <a:pt x="16" y="154"/>
                    <a:pt x="0" y="181"/>
                    <a:pt x="0" y="214"/>
                  </a:cubicBezTo>
                  <a:cubicBezTo>
                    <a:pt x="0" y="246"/>
                    <a:pt x="16" y="274"/>
                    <a:pt x="40" y="284"/>
                  </a:cubicBezTo>
                  <a:cubicBezTo>
                    <a:pt x="16" y="294"/>
                    <a:pt x="0" y="321"/>
                    <a:pt x="0" y="354"/>
                  </a:cubicBezTo>
                  <a:cubicBezTo>
                    <a:pt x="0" y="395"/>
                    <a:pt x="26" y="428"/>
                    <a:pt x="59" y="428"/>
                  </a:cubicBezTo>
                  <a:cubicBezTo>
                    <a:pt x="65" y="428"/>
                    <a:pt x="65" y="428"/>
                    <a:pt x="65" y="428"/>
                  </a:cubicBezTo>
                  <a:cubicBezTo>
                    <a:pt x="48" y="441"/>
                    <a:pt x="36" y="465"/>
                    <a:pt x="36" y="494"/>
                  </a:cubicBezTo>
                  <a:cubicBezTo>
                    <a:pt x="36" y="535"/>
                    <a:pt x="61" y="568"/>
                    <a:pt x="91" y="568"/>
                  </a:cubicBezTo>
                  <a:cubicBezTo>
                    <a:pt x="170" y="568"/>
                    <a:pt x="170" y="568"/>
                    <a:pt x="170" y="568"/>
                  </a:cubicBezTo>
                  <a:cubicBezTo>
                    <a:pt x="206" y="606"/>
                    <a:pt x="270" y="649"/>
                    <a:pt x="294" y="664"/>
                  </a:cubicBezTo>
                  <a:cubicBezTo>
                    <a:pt x="300" y="670"/>
                    <a:pt x="300" y="670"/>
                    <a:pt x="300" y="670"/>
                  </a:cubicBezTo>
                  <a:cubicBezTo>
                    <a:pt x="319" y="690"/>
                    <a:pt x="346" y="718"/>
                    <a:pt x="367" y="737"/>
                  </a:cubicBezTo>
                  <a:cubicBezTo>
                    <a:pt x="378" y="750"/>
                    <a:pt x="410" y="757"/>
                    <a:pt x="462" y="757"/>
                  </a:cubicBezTo>
                  <a:cubicBezTo>
                    <a:pt x="494" y="757"/>
                    <a:pt x="532" y="754"/>
                    <a:pt x="551" y="743"/>
                  </a:cubicBezTo>
                  <a:cubicBezTo>
                    <a:pt x="557" y="738"/>
                    <a:pt x="557" y="738"/>
                    <a:pt x="557" y="738"/>
                  </a:cubicBezTo>
                  <a:cubicBezTo>
                    <a:pt x="578" y="719"/>
                    <a:pt x="606" y="690"/>
                    <a:pt x="626" y="669"/>
                  </a:cubicBezTo>
                  <a:cubicBezTo>
                    <a:pt x="631" y="664"/>
                    <a:pt x="631" y="664"/>
                    <a:pt x="631" y="664"/>
                  </a:cubicBezTo>
                  <a:cubicBezTo>
                    <a:pt x="675" y="638"/>
                    <a:pt x="727" y="599"/>
                    <a:pt x="756" y="568"/>
                  </a:cubicBezTo>
                  <a:cubicBezTo>
                    <a:pt x="834" y="568"/>
                    <a:pt x="834" y="568"/>
                    <a:pt x="834" y="568"/>
                  </a:cubicBezTo>
                  <a:cubicBezTo>
                    <a:pt x="865" y="568"/>
                    <a:pt x="890" y="535"/>
                    <a:pt x="890" y="494"/>
                  </a:cubicBezTo>
                  <a:cubicBezTo>
                    <a:pt x="890" y="465"/>
                    <a:pt x="878" y="441"/>
                    <a:pt x="860" y="428"/>
                  </a:cubicBezTo>
                  <a:cubicBezTo>
                    <a:pt x="866" y="428"/>
                    <a:pt x="866" y="428"/>
                    <a:pt x="866" y="428"/>
                  </a:cubicBezTo>
                  <a:cubicBezTo>
                    <a:pt x="899" y="428"/>
                    <a:pt x="926" y="395"/>
                    <a:pt x="926" y="354"/>
                  </a:cubicBezTo>
                  <a:cubicBezTo>
                    <a:pt x="926" y="321"/>
                    <a:pt x="909" y="294"/>
                    <a:pt x="886" y="284"/>
                  </a:cubicBezTo>
                  <a:cubicBezTo>
                    <a:pt x="909" y="274"/>
                    <a:pt x="926" y="246"/>
                    <a:pt x="926" y="214"/>
                  </a:cubicBezTo>
                  <a:cubicBezTo>
                    <a:pt x="926" y="181"/>
                    <a:pt x="909" y="154"/>
                    <a:pt x="886" y="144"/>
                  </a:cubicBezTo>
                  <a:cubicBezTo>
                    <a:pt x="909" y="134"/>
                    <a:pt x="926" y="107"/>
                    <a:pt x="926" y="74"/>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54" name="Freeform 88"/>
            <p:cNvSpPr/>
            <p:nvPr/>
          </p:nvSpPr>
          <p:spPr bwMode="auto">
            <a:xfrm>
              <a:off x="8987331" y="6243961"/>
              <a:ext cx="1065513" cy="21169"/>
            </a:xfrm>
            <a:custGeom>
              <a:avLst/>
              <a:gdLst>
                <a:gd name="T0" fmla="*/ 3 w 702"/>
                <a:gd name="T1" fmla="*/ 9 h 14"/>
                <a:gd name="T2" fmla="*/ 351 w 702"/>
                <a:gd name="T3" fmla="*/ 14 h 14"/>
                <a:gd name="T4" fmla="*/ 700 w 702"/>
                <a:gd name="T5" fmla="*/ 9 h 14"/>
                <a:gd name="T6" fmla="*/ 702 w 702"/>
                <a:gd name="T7" fmla="*/ 7 h 14"/>
                <a:gd name="T8" fmla="*/ 700 w 702"/>
                <a:gd name="T9" fmla="*/ 6 h 14"/>
                <a:gd name="T10" fmla="*/ 351 w 702"/>
                <a:gd name="T11" fmla="*/ 0 h 14"/>
                <a:gd name="T12" fmla="*/ 3 w 702"/>
                <a:gd name="T13" fmla="*/ 6 h 14"/>
                <a:gd name="T14" fmla="*/ 0 w 702"/>
                <a:gd name="T15" fmla="*/ 7 h 14"/>
                <a:gd name="T16" fmla="*/ 3 w 702"/>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4">
                  <a:moveTo>
                    <a:pt x="3" y="9"/>
                  </a:moveTo>
                  <a:cubicBezTo>
                    <a:pt x="107" y="12"/>
                    <a:pt x="228" y="14"/>
                    <a:pt x="351" y="14"/>
                  </a:cubicBezTo>
                  <a:cubicBezTo>
                    <a:pt x="474" y="14"/>
                    <a:pt x="595" y="12"/>
                    <a:pt x="700" y="9"/>
                  </a:cubicBezTo>
                  <a:cubicBezTo>
                    <a:pt x="701" y="9"/>
                    <a:pt x="702" y="8"/>
                    <a:pt x="702" y="7"/>
                  </a:cubicBezTo>
                  <a:cubicBezTo>
                    <a:pt x="702" y="6"/>
                    <a:pt x="701" y="6"/>
                    <a:pt x="700" y="6"/>
                  </a:cubicBezTo>
                  <a:cubicBezTo>
                    <a:pt x="595" y="2"/>
                    <a:pt x="474" y="0"/>
                    <a:pt x="351" y="0"/>
                  </a:cubicBezTo>
                  <a:cubicBezTo>
                    <a:pt x="228" y="0"/>
                    <a:pt x="107" y="2"/>
                    <a:pt x="3" y="6"/>
                  </a:cubicBezTo>
                  <a:cubicBezTo>
                    <a:pt x="1" y="6"/>
                    <a:pt x="0" y="6"/>
                    <a:pt x="0" y="7"/>
                  </a:cubicBezTo>
                  <a:cubicBezTo>
                    <a:pt x="0" y="8"/>
                    <a:pt x="1" y="9"/>
                    <a:pt x="3" y="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55" name="Freeform 89"/>
            <p:cNvSpPr/>
            <p:nvPr/>
          </p:nvSpPr>
          <p:spPr bwMode="auto">
            <a:xfrm>
              <a:off x="8987331" y="6454370"/>
              <a:ext cx="1065513" cy="21169"/>
            </a:xfrm>
            <a:custGeom>
              <a:avLst/>
              <a:gdLst>
                <a:gd name="T0" fmla="*/ 3 w 702"/>
                <a:gd name="T1" fmla="*/ 9 h 14"/>
                <a:gd name="T2" fmla="*/ 351 w 702"/>
                <a:gd name="T3" fmla="*/ 14 h 14"/>
                <a:gd name="T4" fmla="*/ 700 w 702"/>
                <a:gd name="T5" fmla="*/ 9 h 14"/>
                <a:gd name="T6" fmla="*/ 702 w 702"/>
                <a:gd name="T7" fmla="*/ 7 h 14"/>
                <a:gd name="T8" fmla="*/ 700 w 702"/>
                <a:gd name="T9" fmla="*/ 6 h 14"/>
                <a:gd name="T10" fmla="*/ 351 w 702"/>
                <a:gd name="T11" fmla="*/ 0 h 14"/>
                <a:gd name="T12" fmla="*/ 3 w 702"/>
                <a:gd name="T13" fmla="*/ 6 h 14"/>
                <a:gd name="T14" fmla="*/ 0 w 702"/>
                <a:gd name="T15" fmla="*/ 7 h 14"/>
                <a:gd name="T16" fmla="*/ 3 w 702"/>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4">
                  <a:moveTo>
                    <a:pt x="3" y="9"/>
                  </a:moveTo>
                  <a:cubicBezTo>
                    <a:pt x="107" y="12"/>
                    <a:pt x="228" y="14"/>
                    <a:pt x="351" y="14"/>
                  </a:cubicBezTo>
                  <a:cubicBezTo>
                    <a:pt x="474" y="14"/>
                    <a:pt x="595" y="12"/>
                    <a:pt x="700" y="9"/>
                  </a:cubicBezTo>
                  <a:cubicBezTo>
                    <a:pt x="701" y="9"/>
                    <a:pt x="702" y="8"/>
                    <a:pt x="702" y="7"/>
                  </a:cubicBezTo>
                  <a:cubicBezTo>
                    <a:pt x="702" y="6"/>
                    <a:pt x="701" y="6"/>
                    <a:pt x="700" y="6"/>
                  </a:cubicBezTo>
                  <a:cubicBezTo>
                    <a:pt x="595" y="2"/>
                    <a:pt x="474" y="0"/>
                    <a:pt x="351" y="0"/>
                  </a:cubicBezTo>
                  <a:cubicBezTo>
                    <a:pt x="228" y="0"/>
                    <a:pt x="107" y="2"/>
                    <a:pt x="3" y="6"/>
                  </a:cubicBezTo>
                  <a:cubicBezTo>
                    <a:pt x="1" y="6"/>
                    <a:pt x="0" y="6"/>
                    <a:pt x="0" y="7"/>
                  </a:cubicBezTo>
                  <a:cubicBezTo>
                    <a:pt x="0" y="8"/>
                    <a:pt x="1" y="9"/>
                    <a:pt x="3" y="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56" name="Freeform 90"/>
            <p:cNvSpPr/>
            <p:nvPr/>
          </p:nvSpPr>
          <p:spPr bwMode="auto">
            <a:xfrm>
              <a:off x="8987331" y="6673117"/>
              <a:ext cx="1065513" cy="19886"/>
            </a:xfrm>
            <a:custGeom>
              <a:avLst/>
              <a:gdLst>
                <a:gd name="T0" fmla="*/ 3 w 702"/>
                <a:gd name="T1" fmla="*/ 8 h 13"/>
                <a:gd name="T2" fmla="*/ 351 w 702"/>
                <a:gd name="T3" fmla="*/ 13 h 13"/>
                <a:gd name="T4" fmla="*/ 700 w 702"/>
                <a:gd name="T5" fmla="*/ 8 h 13"/>
                <a:gd name="T6" fmla="*/ 702 w 702"/>
                <a:gd name="T7" fmla="*/ 6 h 13"/>
                <a:gd name="T8" fmla="*/ 700 w 702"/>
                <a:gd name="T9" fmla="*/ 5 h 13"/>
                <a:gd name="T10" fmla="*/ 351 w 702"/>
                <a:gd name="T11" fmla="*/ 0 h 13"/>
                <a:gd name="T12" fmla="*/ 3 w 702"/>
                <a:gd name="T13" fmla="*/ 5 h 13"/>
                <a:gd name="T14" fmla="*/ 0 w 702"/>
                <a:gd name="T15" fmla="*/ 6 h 13"/>
                <a:gd name="T16" fmla="*/ 3 w 70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3">
                  <a:moveTo>
                    <a:pt x="3" y="8"/>
                  </a:moveTo>
                  <a:cubicBezTo>
                    <a:pt x="107" y="11"/>
                    <a:pt x="228" y="13"/>
                    <a:pt x="351" y="13"/>
                  </a:cubicBezTo>
                  <a:cubicBezTo>
                    <a:pt x="474" y="13"/>
                    <a:pt x="595" y="11"/>
                    <a:pt x="700" y="8"/>
                  </a:cubicBezTo>
                  <a:cubicBezTo>
                    <a:pt x="701" y="8"/>
                    <a:pt x="702" y="7"/>
                    <a:pt x="702" y="6"/>
                  </a:cubicBezTo>
                  <a:cubicBezTo>
                    <a:pt x="702" y="6"/>
                    <a:pt x="701" y="5"/>
                    <a:pt x="700" y="5"/>
                  </a:cubicBezTo>
                  <a:cubicBezTo>
                    <a:pt x="595" y="1"/>
                    <a:pt x="474" y="0"/>
                    <a:pt x="351" y="0"/>
                  </a:cubicBezTo>
                  <a:cubicBezTo>
                    <a:pt x="228" y="0"/>
                    <a:pt x="107" y="1"/>
                    <a:pt x="3" y="5"/>
                  </a:cubicBezTo>
                  <a:cubicBezTo>
                    <a:pt x="1" y="5"/>
                    <a:pt x="0" y="6"/>
                    <a:pt x="0" y="6"/>
                  </a:cubicBezTo>
                  <a:cubicBezTo>
                    <a:pt x="0" y="7"/>
                    <a:pt x="1" y="8"/>
                    <a:pt x="3" y="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57" name="Oval 91"/>
            <p:cNvSpPr>
              <a:spLocks noChangeArrowheads="1"/>
            </p:cNvSpPr>
            <p:nvPr/>
          </p:nvSpPr>
          <p:spPr bwMode="auto">
            <a:xfrm>
              <a:off x="9104082" y="4328476"/>
              <a:ext cx="712053" cy="712694"/>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58" name="Oval 92"/>
            <p:cNvSpPr>
              <a:spLocks noChangeArrowheads="1"/>
            </p:cNvSpPr>
            <p:nvPr/>
          </p:nvSpPr>
          <p:spPr bwMode="auto">
            <a:xfrm>
              <a:off x="9458184" y="1790746"/>
              <a:ext cx="341272" cy="34127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59" name="Oval 93"/>
            <p:cNvSpPr>
              <a:spLocks noChangeArrowheads="1"/>
            </p:cNvSpPr>
            <p:nvPr/>
          </p:nvSpPr>
          <p:spPr bwMode="auto">
            <a:xfrm>
              <a:off x="8338144" y="3031385"/>
              <a:ext cx="515757" cy="515757"/>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0" name="Oval 94"/>
            <p:cNvSpPr>
              <a:spLocks noChangeArrowheads="1"/>
            </p:cNvSpPr>
            <p:nvPr/>
          </p:nvSpPr>
          <p:spPr bwMode="auto">
            <a:xfrm>
              <a:off x="10864969" y="3647215"/>
              <a:ext cx="283538" cy="282255"/>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1" name="Oval 95"/>
            <p:cNvSpPr>
              <a:spLocks noChangeArrowheads="1"/>
            </p:cNvSpPr>
            <p:nvPr/>
          </p:nvSpPr>
          <p:spPr bwMode="auto">
            <a:xfrm>
              <a:off x="8809638" y="5342670"/>
              <a:ext cx="534360" cy="534360"/>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2" name="Oval 96"/>
            <p:cNvSpPr>
              <a:spLocks noChangeArrowheads="1"/>
            </p:cNvSpPr>
            <p:nvPr/>
          </p:nvSpPr>
          <p:spPr bwMode="auto">
            <a:xfrm>
              <a:off x="10528187" y="2344351"/>
              <a:ext cx="354743" cy="353460"/>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3" name="Oval 97"/>
            <p:cNvSpPr>
              <a:spLocks noChangeArrowheads="1"/>
            </p:cNvSpPr>
            <p:nvPr/>
          </p:nvSpPr>
          <p:spPr bwMode="auto">
            <a:xfrm>
              <a:off x="9163740" y="3171230"/>
              <a:ext cx="678054" cy="678054"/>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4" name="Oval 98"/>
            <p:cNvSpPr>
              <a:spLocks noChangeArrowheads="1"/>
            </p:cNvSpPr>
            <p:nvPr/>
          </p:nvSpPr>
          <p:spPr bwMode="auto">
            <a:xfrm>
              <a:off x="10161897" y="1954967"/>
              <a:ext cx="255313" cy="25467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5" name="Oval 99"/>
            <p:cNvSpPr>
              <a:spLocks noChangeArrowheads="1"/>
            </p:cNvSpPr>
            <p:nvPr/>
          </p:nvSpPr>
          <p:spPr bwMode="auto">
            <a:xfrm>
              <a:off x="7829443" y="2985840"/>
              <a:ext cx="252105" cy="253388"/>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6" name="Oval 100"/>
            <p:cNvSpPr>
              <a:spLocks noChangeArrowheads="1"/>
            </p:cNvSpPr>
            <p:nvPr/>
          </p:nvSpPr>
          <p:spPr bwMode="auto">
            <a:xfrm>
              <a:off x="9655121" y="5147015"/>
              <a:ext cx="470853" cy="468928"/>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7" name="Oval 101"/>
            <p:cNvSpPr>
              <a:spLocks noChangeArrowheads="1"/>
            </p:cNvSpPr>
            <p:nvPr/>
          </p:nvSpPr>
          <p:spPr bwMode="auto">
            <a:xfrm>
              <a:off x="8503648" y="4907740"/>
              <a:ext cx="373347" cy="3714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8" name="Oval 102"/>
            <p:cNvSpPr>
              <a:spLocks noChangeArrowheads="1"/>
            </p:cNvSpPr>
            <p:nvPr/>
          </p:nvSpPr>
          <p:spPr bwMode="auto">
            <a:xfrm>
              <a:off x="9161816" y="2467517"/>
              <a:ext cx="309839" cy="3104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9" name="Oval 103"/>
            <p:cNvSpPr>
              <a:spLocks noChangeArrowheads="1"/>
            </p:cNvSpPr>
            <p:nvPr/>
          </p:nvSpPr>
          <p:spPr bwMode="auto">
            <a:xfrm>
              <a:off x="8211771" y="3810794"/>
              <a:ext cx="638923" cy="638923"/>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0" name="Oval 104"/>
            <p:cNvSpPr>
              <a:spLocks noChangeArrowheads="1"/>
            </p:cNvSpPr>
            <p:nvPr/>
          </p:nvSpPr>
          <p:spPr bwMode="auto">
            <a:xfrm>
              <a:off x="8544062" y="2221826"/>
              <a:ext cx="469570" cy="468287"/>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1" name="Oval 105"/>
            <p:cNvSpPr>
              <a:spLocks noChangeArrowheads="1"/>
            </p:cNvSpPr>
            <p:nvPr/>
          </p:nvSpPr>
          <p:spPr bwMode="auto">
            <a:xfrm>
              <a:off x="10049637" y="3874943"/>
              <a:ext cx="645338" cy="64277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2" name="Oval 106"/>
            <p:cNvSpPr>
              <a:spLocks noChangeArrowheads="1"/>
            </p:cNvSpPr>
            <p:nvPr/>
          </p:nvSpPr>
          <p:spPr bwMode="auto">
            <a:xfrm>
              <a:off x="9832813" y="2380916"/>
              <a:ext cx="563227" cy="562586"/>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3" name="Oval 107"/>
            <p:cNvSpPr>
              <a:spLocks noChangeArrowheads="1"/>
            </p:cNvSpPr>
            <p:nvPr/>
          </p:nvSpPr>
          <p:spPr bwMode="auto">
            <a:xfrm>
              <a:off x="10172802" y="4907740"/>
              <a:ext cx="323310" cy="322669"/>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4" name="Oval 108"/>
            <p:cNvSpPr>
              <a:spLocks noChangeArrowheads="1"/>
            </p:cNvSpPr>
            <p:nvPr/>
          </p:nvSpPr>
          <p:spPr bwMode="auto">
            <a:xfrm>
              <a:off x="10202952" y="3277076"/>
              <a:ext cx="379761" cy="379120"/>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5" name="Oval 109"/>
            <p:cNvSpPr>
              <a:spLocks noChangeArrowheads="1"/>
            </p:cNvSpPr>
            <p:nvPr/>
          </p:nvSpPr>
          <p:spPr bwMode="auto">
            <a:xfrm>
              <a:off x="8223959" y="2761319"/>
              <a:ext cx="276482" cy="277765"/>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6" name="Oval 110"/>
            <p:cNvSpPr>
              <a:spLocks noChangeArrowheads="1"/>
            </p:cNvSpPr>
            <p:nvPr/>
          </p:nvSpPr>
          <p:spPr bwMode="auto">
            <a:xfrm>
              <a:off x="10927193" y="3081421"/>
              <a:ext cx="256596" cy="25467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7" name="Oval 111"/>
            <p:cNvSpPr>
              <a:spLocks noChangeArrowheads="1"/>
            </p:cNvSpPr>
            <p:nvPr/>
          </p:nvSpPr>
          <p:spPr bwMode="auto">
            <a:xfrm>
              <a:off x="8125811" y="2314201"/>
              <a:ext cx="265576" cy="265576"/>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8" name="Freeform 112"/>
            <p:cNvSpPr>
              <a:spLocks noEditPoints="1"/>
            </p:cNvSpPr>
            <p:nvPr/>
          </p:nvSpPr>
          <p:spPr bwMode="auto">
            <a:xfrm>
              <a:off x="8283617" y="3878151"/>
              <a:ext cx="492664" cy="493946"/>
            </a:xfrm>
            <a:custGeom>
              <a:avLst/>
              <a:gdLst>
                <a:gd name="T0" fmla="*/ 268 w 325"/>
                <a:gd name="T1" fmla="*/ 55 h 326"/>
                <a:gd name="T2" fmla="*/ 82 w 325"/>
                <a:gd name="T3" fmla="*/ 47 h 326"/>
                <a:gd name="T4" fmla="*/ 55 w 325"/>
                <a:gd name="T5" fmla="*/ 58 h 326"/>
                <a:gd name="T6" fmla="*/ 73 w 325"/>
                <a:gd name="T7" fmla="*/ 50 h 326"/>
                <a:gd name="T8" fmla="*/ 88 w 325"/>
                <a:gd name="T9" fmla="*/ 37 h 326"/>
                <a:gd name="T10" fmla="*/ 78 w 325"/>
                <a:gd name="T11" fmla="*/ 288 h 326"/>
                <a:gd name="T12" fmla="*/ 66 w 325"/>
                <a:gd name="T13" fmla="*/ 272 h 326"/>
                <a:gd name="T14" fmla="*/ 20 w 325"/>
                <a:gd name="T15" fmla="*/ 136 h 326"/>
                <a:gd name="T16" fmla="*/ 44 w 325"/>
                <a:gd name="T17" fmla="*/ 178 h 326"/>
                <a:gd name="T18" fmla="*/ 69 w 325"/>
                <a:gd name="T19" fmla="*/ 220 h 326"/>
                <a:gd name="T20" fmla="*/ 97 w 325"/>
                <a:gd name="T21" fmla="*/ 269 h 326"/>
                <a:gd name="T22" fmla="*/ 115 w 325"/>
                <a:gd name="T23" fmla="*/ 302 h 326"/>
                <a:gd name="T24" fmla="*/ 115 w 325"/>
                <a:gd name="T25" fmla="*/ 284 h 326"/>
                <a:gd name="T26" fmla="*/ 123 w 325"/>
                <a:gd name="T27" fmla="*/ 243 h 326"/>
                <a:gd name="T28" fmla="*/ 127 w 325"/>
                <a:gd name="T29" fmla="*/ 209 h 326"/>
                <a:gd name="T30" fmla="*/ 106 w 325"/>
                <a:gd name="T31" fmla="*/ 191 h 326"/>
                <a:gd name="T32" fmla="*/ 66 w 325"/>
                <a:gd name="T33" fmla="*/ 177 h 326"/>
                <a:gd name="T34" fmla="*/ 48 w 325"/>
                <a:gd name="T35" fmla="*/ 173 h 326"/>
                <a:gd name="T36" fmla="*/ 49 w 325"/>
                <a:gd name="T37" fmla="*/ 147 h 326"/>
                <a:gd name="T38" fmla="*/ 67 w 325"/>
                <a:gd name="T39" fmla="*/ 146 h 326"/>
                <a:gd name="T40" fmla="*/ 98 w 325"/>
                <a:gd name="T41" fmla="*/ 127 h 326"/>
                <a:gd name="T42" fmla="*/ 108 w 325"/>
                <a:gd name="T43" fmla="*/ 105 h 326"/>
                <a:gd name="T44" fmla="*/ 92 w 325"/>
                <a:gd name="T45" fmla="*/ 88 h 326"/>
                <a:gd name="T46" fmla="*/ 72 w 325"/>
                <a:gd name="T47" fmla="*/ 87 h 326"/>
                <a:gd name="T48" fmla="*/ 106 w 325"/>
                <a:gd name="T49" fmla="*/ 70 h 326"/>
                <a:gd name="T50" fmla="*/ 114 w 325"/>
                <a:gd name="T51" fmla="*/ 80 h 326"/>
                <a:gd name="T52" fmla="*/ 97 w 325"/>
                <a:gd name="T53" fmla="*/ 51 h 326"/>
                <a:gd name="T54" fmla="*/ 91 w 325"/>
                <a:gd name="T55" fmla="*/ 52 h 326"/>
                <a:gd name="T56" fmla="*/ 126 w 325"/>
                <a:gd name="T57" fmla="*/ 27 h 326"/>
                <a:gd name="T58" fmla="*/ 111 w 325"/>
                <a:gd name="T59" fmla="*/ 21 h 326"/>
                <a:gd name="T60" fmla="*/ 261 w 325"/>
                <a:gd name="T61" fmla="*/ 51 h 326"/>
                <a:gd name="T62" fmla="*/ 240 w 325"/>
                <a:gd name="T63" fmla="*/ 60 h 326"/>
                <a:gd name="T64" fmla="*/ 227 w 325"/>
                <a:gd name="T65" fmla="*/ 58 h 326"/>
                <a:gd name="T66" fmla="*/ 193 w 325"/>
                <a:gd name="T67" fmla="*/ 58 h 326"/>
                <a:gd name="T68" fmla="*/ 196 w 325"/>
                <a:gd name="T69" fmla="*/ 88 h 326"/>
                <a:gd name="T70" fmla="*/ 211 w 325"/>
                <a:gd name="T71" fmla="*/ 77 h 326"/>
                <a:gd name="T72" fmla="*/ 200 w 325"/>
                <a:gd name="T73" fmla="*/ 92 h 326"/>
                <a:gd name="T74" fmla="*/ 170 w 325"/>
                <a:gd name="T75" fmla="*/ 112 h 326"/>
                <a:gd name="T76" fmla="*/ 173 w 325"/>
                <a:gd name="T77" fmla="*/ 125 h 326"/>
                <a:gd name="T78" fmla="*/ 197 w 325"/>
                <a:gd name="T79" fmla="*/ 126 h 326"/>
                <a:gd name="T80" fmla="*/ 209 w 325"/>
                <a:gd name="T81" fmla="*/ 124 h 326"/>
                <a:gd name="T82" fmla="*/ 211 w 325"/>
                <a:gd name="T83" fmla="*/ 143 h 326"/>
                <a:gd name="T84" fmla="*/ 171 w 325"/>
                <a:gd name="T85" fmla="*/ 134 h 326"/>
                <a:gd name="T86" fmla="*/ 147 w 325"/>
                <a:gd name="T87" fmla="*/ 166 h 326"/>
                <a:gd name="T88" fmla="*/ 174 w 325"/>
                <a:gd name="T89" fmla="*/ 193 h 326"/>
                <a:gd name="T90" fmla="*/ 191 w 325"/>
                <a:gd name="T91" fmla="*/ 243 h 326"/>
                <a:gd name="T92" fmla="*/ 218 w 325"/>
                <a:gd name="T93" fmla="*/ 257 h 326"/>
                <a:gd name="T94" fmla="*/ 232 w 325"/>
                <a:gd name="T95" fmla="*/ 208 h 326"/>
                <a:gd name="T96" fmla="*/ 243 w 325"/>
                <a:gd name="T97" fmla="*/ 182 h 326"/>
                <a:gd name="T98" fmla="*/ 255 w 325"/>
                <a:gd name="T99" fmla="*/ 157 h 326"/>
                <a:gd name="T100" fmla="*/ 262 w 325"/>
                <a:gd name="T101" fmla="*/ 155 h 326"/>
                <a:gd name="T102" fmla="*/ 275 w 325"/>
                <a:gd name="T103" fmla="*/ 187 h 326"/>
                <a:gd name="T104" fmla="*/ 300 w 325"/>
                <a:gd name="T105" fmla="*/ 175 h 326"/>
                <a:gd name="T106" fmla="*/ 305 w 325"/>
                <a:gd name="T107" fmla="*/ 193 h 326"/>
                <a:gd name="T108" fmla="*/ 300 w 325"/>
                <a:gd name="T109" fmla="*/ 204 h 326"/>
                <a:gd name="T110" fmla="*/ 301 w 325"/>
                <a:gd name="T111" fmla="*/ 215 h 326"/>
                <a:gd name="T112" fmla="*/ 269 w 325"/>
                <a:gd name="T113" fmla="*/ 254 h 326"/>
                <a:gd name="T114" fmla="*/ 232 w 325"/>
                <a:gd name="T115" fmla="*/ 284 h 326"/>
                <a:gd name="T116" fmla="*/ 222 w 325"/>
                <a:gd name="T117" fmla="*/ 149 h 326"/>
                <a:gd name="T118" fmla="*/ 227 w 325"/>
                <a:gd name="T119" fmla="*/ 166 h 326"/>
                <a:gd name="T120" fmla="*/ 220 w 325"/>
                <a:gd name="T121" fmla="*/ 12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5" h="326">
                  <a:moveTo>
                    <a:pt x="162" y="0"/>
                  </a:moveTo>
                  <a:cubicBezTo>
                    <a:pt x="73" y="0"/>
                    <a:pt x="0" y="73"/>
                    <a:pt x="0" y="163"/>
                  </a:cubicBezTo>
                  <a:cubicBezTo>
                    <a:pt x="0" y="253"/>
                    <a:pt x="73" y="326"/>
                    <a:pt x="162" y="326"/>
                  </a:cubicBezTo>
                  <a:cubicBezTo>
                    <a:pt x="252" y="326"/>
                    <a:pt x="325" y="253"/>
                    <a:pt x="325" y="163"/>
                  </a:cubicBezTo>
                  <a:cubicBezTo>
                    <a:pt x="325" y="73"/>
                    <a:pt x="252" y="0"/>
                    <a:pt x="162" y="0"/>
                  </a:cubicBezTo>
                  <a:close/>
                  <a:moveTo>
                    <a:pt x="312" y="174"/>
                  </a:moveTo>
                  <a:cubicBezTo>
                    <a:pt x="312" y="174"/>
                    <a:pt x="312" y="173"/>
                    <a:pt x="312" y="173"/>
                  </a:cubicBezTo>
                  <a:cubicBezTo>
                    <a:pt x="312" y="173"/>
                    <a:pt x="311" y="172"/>
                    <a:pt x="311" y="172"/>
                  </a:cubicBezTo>
                  <a:cubicBezTo>
                    <a:pt x="310" y="170"/>
                    <a:pt x="312" y="169"/>
                    <a:pt x="313" y="168"/>
                  </a:cubicBezTo>
                  <a:cubicBezTo>
                    <a:pt x="313" y="168"/>
                    <a:pt x="313" y="167"/>
                    <a:pt x="313" y="167"/>
                  </a:cubicBezTo>
                  <a:cubicBezTo>
                    <a:pt x="313" y="167"/>
                    <a:pt x="313" y="167"/>
                    <a:pt x="314" y="167"/>
                  </a:cubicBezTo>
                  <a:cubicBezTo>
                    <a:pt x="313" y="170"/>
                    <a:pt x="313" y="172"/>
                    <a:pt x="313" y="175"/>
                  </a:cubicBezTo>
                  <a:cubicBezTo>
                    <a:pt x="313" y="174"/>
                    <a:pt x="312" y="174"/>
                    <a:pt x="312" y="174"/>
                  </a:cubicBezTo>
                  <a:close/>
                  <a:moveTo>
                    <a:pt x="269" y="55"/>
                  </a:moveTo>
                  <a:cubicBezTo>
                    <a:pt x="268" y="55"/>
                    <a:pt x="268" y="55"/>
                    <a:pt x="268" y="55"/>
                  </a:cubicBezTo>
                  <a:cubicBezTo>
                    <a:pt x="268" y="55"/>
                    <a:pt x="269" y="55"/>
                    <a:pt x="269" y="55"/>
                  </a:cubicBezTo>
                  <a:close/>
                  <a:moveTo>
                    <a:pt x="91" y="35"/>
                  </a:moveTo>
                  <a:cubicBezTo>
                    <a:pt x="91" y="36"/>
                    <a:pt x="92" y="36"/>
                    <a:pt x="92" y="37"/>
                  </a:cubicBezTo>
                  <a:cubicBezTo>
                    <a:pt x="91" y="38"/>
                    <a:pt x="91" y="38"/>
                    <a:pt x="91" y="39"/>
                  </a:cubicBezTo>
                  <a:cubicBezTo>
                    <a:pt x="92" y="40"/>
                    <a:pt x="95" y="39"/>
                    <a:pt x="95" y="41"/>
                  </a:cubicBezTo>
                  <a:cubicBezTo>
                    <a:pt x="95" y="42"/>
                    <a:pt x="94" y="44"/>
                    <a:pt x="93" y="45"/>
                  </a:cubicBezTo>
                  <a:cubicBezTo>
                    <a:pt x="93" y="45"/>
                    <a:pt x="93" y="49"/>
                    <a:pt x="92" y="50"/>
                  </a:cubicBezTo>
                  <a:cubicBezTo>
                    <a:pt x="92" y="50"/>
                    <a:pt x="92" y="50"/>
                    <a:pt x="91" y="50"/>
                  </a:cubicBezTo>
                  <a:cubicBezTo>
                    <a:pt x="92" y="49"/>
                    <a:pt x="92" y="49"/>
                    <a:pt x="92" y="48"/>
                  </a:cubicBezTo>
                  <a:cubicBezTo>
                    <a:pt x="91" y="48"/>
                    <a:pt x="91" y="48"/>
                    <a:pt x="91" y="48"/>
                  </a:cubicBezTo>
                  <a:cubicBezTo>
                    <a:pt x="90" y="48"/>
                    <a:pt x="91" y="47"/>
                    <a:pt x="91" y="46"/>
                  </a:cubicBezTo>
                  <a:cubicBezTo>
                    <a:pt x="91" y="46"/>
                    <a:pt x="91" y="45"/>
                    <a:pt x="91" y="45"/>
                  </a:cubicBezTo>
                  <a:cubicBezTo>
                    <a:pt x="90" y="45"/>
                    <a:pt x="89" y="45"/>
                    <a:pt x="88" y="45"/>
                  </a:cubicBezTo>
                  <a:cubicBezTo>
                    <a:pt x="87" y="47"/>
                    <a:pt x="89" y="47"/>
                    <a:pt x="88" y="48"/>
                  </a:cubicBezTo>
                  <a:cubicBezTo>
                    <a:pt x="85" y="50"/>
                    <a:pt x="85" y="47"/>
                    <a:pt x="82" y="47"/>
                  </a:cubicBezTo>
                  <a:cubicBezTo>
                    <a:pt x="81" y="47"/>
                    <a:pt x="81" y="48"/>
                    <a:pt x="80" y="47"/>
                  </a:cubicBezTo>
                  <a:cubicBezTo>
                    <a:pt x="79" y="48"/>
                    <a:pt x="77" y="49"/>
                    <a:pt x="77" y="51"/>
                  </a:cubicBezTo>
                  <a:cubicBezTo>
                    <a:pt x="76" y="52"/>
                    <a:pt x="77" y="52"/>
                    <a:pt x="78" y="53"/>
                  </a:cubicBezTo>
                  <a:cubicBezTo>
                    <a:pt x="78" y="53"/>
                    <a:pt x="79" y="54"/>
                    <a:pt x="79" y="55"/>
                  </a:cubicBezTo>
                  <a:cubicBezTo>
                    <a:pt x="80" y="55"/>
                    <a:pt x="81" y="55"/>
                    <a:pt x="81" y="55"/>
                  </a:cubicBezTo>
                  <a:cubicBezTo>
                    <a:pt x="81" y="56"/>
                    <a:pt x="81" y="57"/>
                    <a:pt x="81" y="58"/>
                  </a:cubicBezTo>
                  <a:cubicBezTo>
                    <a:pt x="81" y="59"/>
                    <a:pt x="83" y="59"/>
                    <a:pt x="82" y="61"/>
                  </a:cubicBezTo>
                  <a:cubicBezTo>
                    <a:pt x="81" y="62"/>
                    <a:pt x="79" y="63"/>
                    <a:pt x="77" y="64"/>
                  </a:cubicBezTo>
                  <a:cubicBezTo>
                    <a:pt x="76" y="64"/>
                    <a:pt x="74" y="63"/>
                    <a:pt x="72" y="62"/>
                  </a:cubicBezTo>
                  <a:cubicBezTo>
                    <a:pt x="70" y="62"/>
                    <a:pt x="69" y="63"/>
                    <a:pt x="68" y="62"/>
                  </a:cubicBezTo>
                  <a:cubicBezTo>
                    <a:pt x="67" y="62"/>
                    <a:pt x="67" y="60"/>
                    <a:pt x="66" y="60"/>
                  </a:cubicBezTo>
                  <a:cubicBezTo>
                    <a:pt x="65" y="61"/>
                    <a:pt x="63" y="62"/>
                    <a:pt x="62" y="62"/>
                  </a:cubicBezTo>
                  <a:cubicBezTo>
                    <a:pt x="61" y="62"/>
                    <a:pt x="60" y="61"/>
                    <a:pt x="59" y="61"/>
                  </a:cubicBezTo>
                  <a:cubicBezTo>
                    <a:pt x="58" y="61"/>
                    <a:pt x="56" y="61"/>
                    <a:pt x="55" y="60"/>
                  </a:cubicBezTo>
                  <a:cubicBezTo>
                    <a:pt x="55" y="60"/>
                    <a:pt x="56" y="59"/>
                    <a:pt x="55" y="58"/>
                  </a:cubicBezTo>
                  <a:cubicBezTo>
                    <a:pt x="55" y="58"/>
                    <a:pt x="54" y="58"/>
                    <a:pt x="54" y="58"/>
                  </a:cubicBezTo>
                  <a:cubicBezTo>
                    <a:pt x="54" y="58"/>
                    <a:pt x="54" y="58"/>
                    <a:pt x="54" y="58"/>
                  </a:cubicBezTo>
                  <a:cubicBezTo>
                    <a:pt x="54" y="57"/>
                    <a:pt x="55" y="56"/>
                    <a:pt x="56" y="56"/>
                  </a:cubicBezTo>
                  <a:cubicBezTo>
                    <a:pt x="56" y="56"/>
                    <a:pt x="56" y="56"/>
                    <a:pt x="56" y="56"/>
                  </a:cubicBezTo>
                  <a:cubicBezTo>
                    <a:pt x="57" y="56"/>
                    <a:pt x="56" y="57"/>
                    <a:pt x="57" y="57"/>
                  </a:cubicBezTo>
                  <a:cubicBezTo>
                    <a:pt x="57" y="58"/>
                    <a:pt x="60" y="59"/>
                    <a:pt x="62" y="59"/>
                  </a:cubicBezTo>
                  <a:cubicBezTo>
                    <a:pt x="63" y="59"/>
                    <a:pt x="64" y="58"/>
                    <a:pt x="65" y="58"/>
                  </a:cubicBezTo>
                  <a:cubicBezTo>
                    <a:pt x="66" y="58"/>
                    <a:pt x="67" y="57"/>
                    <a:pt x="67" y="58"/>
                  </a:cubicBezTo>
                  <a:cubicBezTo>
                    <a:pt x="68" y="58"/>
                    <a:pt x="68" y="59"/>
                    <a:pt x="70" y="60"/>
                  </a:cubicBezTo>
                  <a:cubicBezTo>
                    <a:pt x="71" y="60"/>
                    <a:pt x="72" y="59"/>
                    <a:pt x="73" y="59"/>
                  </a:cubicBezTo>
                  <a:cubicBezTo>
                    <a:pt x="74" y="59"/>
                    <a:pt x="74" y="58"/>
                    <a:pt x="75" y="58"/>
                  </a:cubicBezTo>
                  <a:cubicBezTo>
                    <a:pt x="76" y="56"/>
                    <a:pt x="73" y="55"/>
                    <a:pt x="73" y="53"/>
                  </a:cubicBezTo>
                  <a:cubicBezTo>
                    <a:pt x="72" y="53"/>
                    <a:pt x="72" y="53"/>
                    <a:pt x="72" y="52"/>
                  </a:cubicBezTo>
                  <a:cubicBezTo>
                    <a:pt x="72" y="52"/>
                    <a:pt x="72" y="52"/>
                    <a:pt x="72" y="52"/>
                  </a:cubicBezTo>
                  <a:cubicBezTo>
                    <a:pt x="72" y="51"/>
                    <a:pt x="73" y="50"/>
                    <a:pt x="73" y="50"/>
                  </a:cubicBezTo>
                  <a:cubicBezTo>
                    <a:pt x="73" y="50"/>
                    <a:pt x="73" y="50"/>
                    <a:pt x="73" y="50"/>
                  </a:cubicBezTo>
                  <a:cubicBezTo>
                    <a:pt x="73" y="49"/>
                    <a:pt x="73" y="48"/>
                    <a:pt x="73" y="48"/>
                  </a:cubicBezTo>
                  <a:cubicBezTo>
                    <a:pt x="71" y="48"/>
                    <a:pt x="70" y="47"/>
                    <a:pt x="69" y="47"/>
                  </a:cubicBezTo>
                  <a:cubicBezTo>
                    <a:pt x="68" y="47"/>
                    <a:pt x="67" y="47"/>
                    <a:pt x="66" y="47"/>
                  </a:cubicBezTo>
                  <a:cubicBezTo>
                    <a:pt x="66" y="47"/>
                    <a:pt x="66" y="47"/>
                    <a:pt x="66" y="47"/>
                  </a:cubicBezTo>
                  <a:cubicBezTo>
                    <a:pt x="67" y="45"/>
                    <a:pt x="68" y="44"/>
                    <a:pt x="70" y="43"/>
                  </a:cubicBezTo>
                  <a:cubicBezTo>
                    <a:pt x="70" y="43"/>
                    <a:pt x="70" y="43"/>
                    <a:pt x="70" y="43"/>
                  </a:cubicBezTo>
                  <a:cubicBezTo>
                    <a:pt x="73" y="43"/>
                    <a:pt x="75" y="44"/>
                    <a:pt x="77" y="42"/>
                  </a:cubicBezTo>
                  <a:cubicBezTo>
                    <a:pt x="79" y="40"/>
                    <a:pt x="76" y="40"/>
                    <a:pt x="76" y="39"/>
                  </a:cubicBezTo>
                  <a:cubicBezTo>
                    <a:pt x="75" y="39"/>
                    <a:pt x="75" y="39"/>
                    <a:pt x="75" y="39"/>
                  </a:cubicBezTo>
                  <a:cubicBezTo>
                    <a:pt x="77" y="38"/>
                    <a:pt x="79" y="36"/>
                    <a:pt x="81" y="35"/>
                  </a:cubicBezTo>
                  <a:cubicBezTo>
                    <a:pt x="81" y="35"/>
                    <a:pt x="81" y="35"/>
                    <a:pt x="81" y="35"/>
                  </a:cubicBezTo>
                  <a:cubicBezTo>
                    <a:pt x="83" y="36"/>
                    <a:pt x="83" y="35"/>
                    <a:pt x="84" y="36"/>
                  </a:cubicBezTo>
                  <a:cubicBezTo>
                    <a:pt x="85" y="36"/>
                    <a:pt x="85" y="38"/>
                    <a:pt x="86" y="38"/>
                  </a:cubicBezTo>
                  <a:cubicBezTo>
                    <a:pt x="86" y="38"/>
                    <a:pt x="87" y="39"/>
                    <a:pt x="88" y="37"/>
                  </a:cubicBezTo>
                  <a:cubicBezTo>
                    <a:pt x="89" y="36"/>
                    <a:pt x="88" y="35"/>
                    <a:pt x="87" y="34"/>
                  </a:cubicBezTo>
                  <a:cubicBezTo>
                    <a:pt x="87" y="33"/>
                    <a:pt x="87" y="33"/>
                    <a:pt x="86" y="33"/>
                  </a:cubicBezTo>
                  <a:cubicBezTo>
                    <a:pt x="86" y="33"/>
                    <a:pt x="86" y="33"/>
                    <a:pt x="85" y="33"/>
                  </a:cubicBezTo>
                  <a:cubicBezTo>
                    <a:pt x="89" y="31"/>
                    <a:pt x="92" y="29"/>
                    <a:pt x="96" y="27"/>
                  </a:cubicBezTo>
                  <a:cubicBezTo>
                    <a:pt x="96" y="27"/>
                    <a:pt x="96" y="27"/>
                    <a:pt x="96" y="27"/>
                  </a:cubicBezTo>
                  <a:cubicBezTo>
                    <a:pt x="96" y="28"/>
                    <a:pt x="96" y="29"/>
                    <a:pt x="95" y="31"/>
                  </a:cubicBezTo>
                  <a:cubicBezTo>
                    <a:pt x="95" y="31"/>
                    <a:pt x="96" y="32"/>
                    <a:pt x="95" y="33"/>
                  </a:cubicBezTo>
                  <a:cubicBezTo>
                    <a:pt x="94" y="33"/>
                    <a:pt x="92" y="32"/>
                    <a:pt x="91" y="33"/>
                  </a:cubicBezTo>
                  <a:cubicBezTo>
                    <a:pt x="90" y="34"/>
                    <a:pt x="91" y="34"/>
                    <a:pt x="91" y="35"/>
                  </a:cubicBezTo>
                  <a:close/>
                  <a:moveTo>
                    <a:pt x="71" y="283"/>
                  </a:moveTo>
                  <a:cubicBezTo>
                    <a:pt x="72" y="283"/>
                    <a:pt x="72" y="283"/>
                    <a:pt x="72" y="284"/>
                  </a:cubicBezTo>
                  <a:cubicBezTo>
                    <a:pt x="73" y="284"/>
                    <a:pt x="73" y="284"/>
                    <a:pt x="73" y="285"/>
                  </a:cubicBezTo>
                  <a:cubicBezTo>
                    <a:pt x="73" y="284"/>
                    <a:pt x="72" y="284"/>
                    <a:pt x="71" y="283"/>
                  </a:cubicBezTo>
                  <a:close/>
                  <a:moveTo>
                    <a:pt x="77" y="287"/>
                  </a:moveTo>
                  <a:cubicBezTo>
                    <a:pt x="77" y="287"/>
                    <a:pt x="78" y="288"/>
                    <a:pt x="78" y="288"/>
                  </a:cubicBezTo>
                  <a:cubicBezTo>
                    <a:pt x="79" y="288"/>
                    <a:pt x="79" y="289"/>
                    <a:pt x="80" y="289"/>
                  </a:cubicBezTo>
                  <a:cubicBezTo>
                    <a:pt x="79" y="289"/>
                    <a:pt x="78" y="288"/>
                    <a:pt x="77" y="287"/>
                  </a:cubicBezTo>
                  <a:close/>
                  <a:moveTo>
                    <a:pt x="86" y="293"/>
                  </a:moveTo>
                  <a:cubicBezTo>
                    <a:pt x="86" y="293"/>
                    <a:pt x="86" y="292"/>
                    <a:pt x="86" y="292"/>
                  </a:cubicBezTo>
                  <a:cubicBezTo>
                    <a:pt x="86" y="292"/>
                    <a:pt x="86" y="291"/>
                    <a:pt x="86" y="291"/>
                  </a:cubicBezTo>
                  <a:cubicBezTo>
                    <a:pt x="85" y="289"/>
                    <a:pt x="81" y="287"/>
                    <a:pt x="80" y="286"/>
                  </a:cubicBezTo>
                  <a:cubicBezTo>
                    <a:pt x="77" y="284"/>
                    <a:pt x="75" y="283"/>
                    <a:pt x="74" y="282"/>
                  </a:cubicBezTo>
                  <a:cubicBezTo>
                    <a:pt x="73" y="282"/>
                    <a:pt x="73" y="282"/>
                    <a:pt x="72" y="282"/>
                  </a:cubicBezTo>
                  <a:cubicBezTo>
                    <a:pt x="71" y="281"/>
                    <a:pt x="71" y="281"/>
                    <a:pt x="70" y="281"/>
                  </a:cubicBezTo>
                  <a:cubicBezTo>
                    <a:pt x="70" y="280"/>
                    <a:pt x="71" y="280"/>
                    <a:pt x="70" y="279"/>
                  </a:cubicBezTo>
                  <a:cubicBezTo>
                    <a:pt x="70" y="278"/>
                    <a:pt x="69" y="278"/>
                    <a:pt x="68" y="277"/>
                  </a:cubicBezTo>
                  <a:cubicBezTo>
                    <a:pt x="68" y="277"/>
                    <a:pt x="68" y="276"/>
                    <a:pt x="68" y="276"/>
                  </a:cubicBezTo>
                  <a:cubicBezTo>
                    <a:pt x="67" y="275"/>
                    <a:pt x="67" y="274"/>
                    <a:pt x="67" y="273"/>
                  </a:cubicBezTo>
                  <a:cubicBezTo>
                    <a:pt x="67" y="272"/>
                    <a:pt x="68" y="272"/>
                    <a:pt x="67" y="272"/>
                  </a:cubicBezTo>
                  <a:cubicBezTo>
                    <a:pt x="66" y="271"/>
                    <a:pt x="66" y="272"/>
                    <a:pt x="66" y="272"/>
                  </a:cubicBezTo>
                  <a:cubicBezTo>
                    <a:pt x="66" y="272"/>
                    <a:pt x="65" y="272"/>
                    <a:pt x="65" y="273"/>
                  </a:cubicBezTo>
                  <a:cubicBezTo>
                    <a:pt x="65" y="273"/>
                    <a:pt x="65" y="273"/>
                    <a:pt x="65" y="274"/>
                  </a:cubicBezTo>
                  <a:cubicBezTo>
                    <a:pt x="65" y="275"/>
                    <a:pt x="66" y="276"/>
                    <a:pt x="66" y="277"/>
                  </a:cubicBezTo>
                  <a:cubicBezTo>
                    <a:pt x="66" y="277"/>
                    <a:pt x="65" y="277"/>
                    <a:pt x="64" y="277"/>
                  </a:cubicBezTo>
                  <a:cubicBezTo>
                    <a:pt x="32" y="250"/>
                    <a:pt x="12" y="209"/>
                    <a:pt x="11" y="164"/>
                  </a:cubicBezTo>
                  <a:cubicBezTo>
                    <a:pt x="12" y="163"/>
                    <a:pt x="14" y="162"/>
                    <a:pt x="14" y="161"/>
                  </a:cubicBezTo>
                  <a:cubicBezTo>
                    <a:pt x="14" y="160"/>
                    <a:pt x="14" y="160"/>
                    <a:pt x="14" y="159"/>
                  </a:cubicBezTo>
                  <a:cubicBezTo>
                    <a:pt x="14" y="157"/>
                    <a:pt x="12" y="157"/>
                    <a:pt x="11" y="155"/>
                  </a:cubicBezTo>
                  <a:cubicBezTo>
                    <a:pt x="12" y="144"/>
                    <a:pt x="14" y="133"/>
                    <a:pt x="17" y="123"/>
                  </a:cubicBezTo>
                  <a:cubicBezTo>
                    <a:pt x="17" y="124"/>
                    <a:pt x="17" y="124"/>
                    <a:pt x="17" y="125"/>
                  </a:cubicBezTo>
                  <a:cubicBezTo>
                    <a:pt x="17" y="126"/>
                    <a:pt x="17" y="127"/>
                    <a:pt x="17" y="128"/>
                  </a:cubicBezTo>
                  <a:cubicBezTo>
                    <a:pt x="18" y="129"/>
                    <a:pt x="19" y="130"/>
                    <a:pt x="19" y="132"/>
                  </a:cubicBezTo>
                  <a:cubicBezTo>
                    <a:pt x="19" y="132"/>
                    <a:pt x="20" y="132"/>
                    <a:pt x="20" y="133"/>
                  </a:cubicBezTo>
                  <a:cubicBezTo>
                    <a:pt x="20" y="133"/>
                    <a:pt x="19" y="134"/>
                    <a:pt x="19" y="134"/>
                  </a:cubicBezTo>
                  <a:cubicBezTo>
                    <a:pt x="19" y="135"/>
                    <a:pt x="20" y="135"/>
                    <a:pt x="20" y="136"/>
                  </a:cubicBezTo>
                  <a:cubicBezTo>
                    <a:pt x="20" y="136"/>
                    <a:pt x="21" y="136"/>
                    <a:pt x="21" y="137"/>
                  </a:cubicBezTo>
                  <a:cubicBezTo>
                    <a:pt x="21" y="138"/>
                    <a:pt x="22" y="138"/>
                    <a:pt x="23" y="139"/>
                  </a:cubicBezTo>
                  <a:cubicBezTo>
                    <a:pt x="23" y="140"/>
                    <a:pt x="23" y="141"/>
                    <a:pt x="24" y="141"/>
                  </a:cubicBezTo>
                  <a:cubicBezTo>
                    <a:pt x="24" y="141"/>
                    <a:pt x="24" y="140"/>
                    <a:pt x="24" y="140"/>
                  </a:cubicBezTo>
                  <a:cubicBezTo>
                    <a:pt x="25" y="142"/>
                    <a:pt x="25" y="145"/>
                    <a:pt x="26" y="149"/>
                  </a:cubicBezTo>
                  <a:cubicBezTo>
                    <a:pt x="27" y="151"/>
                    <a:pt x="28" y="153"/>
                    <a:pt x="28" y="155"/>
                  </a:cubicBezTo>
                  <a:cubicBezTo>
                    <a:pt x="28" y="156"/>
                    <a:pt x="29" y="156"/>
                    <a:pt x="29" y="157"/>
                  </a:cubicBezTo>
                  <a:cubicBezTo>
                    <a:pt x="29" y="158"/>
                    <a:pt x="28" y="159"/>
                    <a:pt x="28" y="160"/>
                  </a:cubicBezTo>
                  <a:cubicBezTo>
                    <a:pt x="27" y="162"/>
                    <a:pt x="31" y="166"/>
                    <a:pt x="31" y="167"/>
                  </a:cubicBezTo>
                  <a:cubicBezTo>
                    <a:pt x="32" y="167"/>
                    <a:pt x="33" y="168"/>
                    <a:pt x="33" y="168"/>
                  </a:cubicBezTo>
                  <a:cubicBezTo>
                    <a:pt x="34" y="169"/>
                    <a:pt x="34" y="169"/>
                    <a:pt x="34" y="169"/>
                  </a:cubicBezTo>
                  <a:cubicBezTo>
                    <a:pt x="35" y="170"/>
                    <a:pt x="36" y="171"/>
                    <a:pt x="37" y="172"/>
                  </a:cubicBezTo>
                  <a:cubicBezTo>
                    <a:pt x="38" y="172"/>
                    <a:pt x="40" y="172"/>
                    <a:pt x="41" y="173"/>
                  </a:cubicBezTo>
                  <a:cubicBezTo>
                    <a:pt x="42" y="173"/>
                    <a:pt x="42" y="175"/>
                    <a:pt x="42" y="175"/>
                  </a:cubicBezTo>
                  <a:cubicBezTo>
                    <a:pt x="43" y="176"/>
                    <a:pt x="44" y="177"/>
                    <a:pt x="44" y="178"/>
                  </a:cubicBezTo>
                  <a:cubicBezTo>
                    <a:pt x="45" y="178"/>
                    <a:pt x="46" y="179"/>
                    <a:pt x="47" y="180"/>
                  </a:cubicBezTo>
                  <a:cubicBezTo>
                    <a:pt x="48" y="181"/>
                    <a:pt x="48" y="181"/>
                    <a:pt x="48" y="182"/>
                  </a:cubicBezTo>
                  <a:cubicBezTo>
                    <a:pt x="48" y="183"/>
                    <a:pt x="49" y="184"/>
                    <a:pt x="49" y="184"/>
                  </a:cubicBezTo>
                  <a:cubicBezTo>
                    <a:pt x="49" y="185"/>
                    <a:pt x="48" y="186"/>
                    <a:pt x="48" y="186"/>
                  </a:cubicBezTo>
                  <a:cubicBezTo>
                    <a:pt x="49" y="187"/>
                    <a:pt x="49" y="188"/>
                    <a:pt x="50" y="189"/>
                  </a:cubicBezTo>
                  <a:cubicBezTo>
                    <a:pt x="50" y="189"/>
                    <a:pt x="50" y="189"/>
                    <a:pt x="50" y="190"/>
                  </a:cubicBezTo>
                  <a:cubicBezTo>
                    <a:pt x="51" y="190"/>
                    <a:pt x="51" y="191"/>
                    <a:pt x="52" y="192"/>
                  </a:cubicBezTo>
                  <a:cubicBezTo>
                    <a:pt x="52" y="192"/>
                    <a:pt x="53" y="193"/>
                    <a:pt x="53" y="194"/>
                  </a:cubicBezTo>
                  <a:cubicBezTo>
                    <a:pt x="54" y="193"/>
                    <a:pt x="54" y="192"/>
                    <a:pt x="56" y="192"/>
                  </a:cubicBezTo>
                  <a:cubicBezTo>
                    <a:pt x="56" y="193"/>
                    <a:pt x="58" y="195"/>
                    <a:pt x="59" y="196"/>
                  </a:cubicBezTo>
                  <a:cubicBezTo>
                    <a:pt x="59" y="196"/>
                    <a:pt x="59" y="196"/>
                    <a:pt x="60" y="197"/>
                  </a:cubicBezTo>
                  <a:cubicBezTo>
                    <a:pt x="59" y="201"/>
                    <a:pt x="57" y="205"/>
                    <a:pt x="60" y="210"/>
                  </a:cubicBezTo>
                  <a:cubicBezTo>
                    <a:pt x="60" y="211"/>
                    <a:pt x="60" y="212"/>
                    <a:pt x="60" y="214"/>
                  </a:cubicBezTo>
                  <a:cubicBezTo>
                    <a:pt x="61" y="215"/>
                    <a:pt x="63" y="216"/>
                    <a:pt x="64" y="217"/>
                  </a:cubicBezTo>
                  <a:cubicBezTo>
                    <a:pt x="66" y="218"/>
                    <a:pt x="68" y="219"/>
                    <a:pt x="69" y="220"/>
                  </a:cubicBezTo>
                  <a:cubicBezTo>
                    <a:pt x="70" y="221"/>
                    <a:pt x="70" y="223"/>
                    <a:pt x="70" y="223"/>
                  </a:cubicBezTo>
                  <a:cubicBezTo>
                    <a:pt x="71" y="224"/>
                    <a:pt x="71" y="224"/>
                    <a:pt x="72" y="225"/>
                  </a:cubicBezTo>
                  <a:cubicBezTo>
                    <a:pt x="73" y="225"/>
                    <a:pt x="73" y="226"/>
                    <a:pt x="74" y="226"/>
                  </a:cubicBezTo>
                  <a:cubicBezTo>
                    <a:pt x="74" y="227"/>
                    <a:pt x="74" y="228"/>
                    <a:pt x="75" y="229"/>
                  </a:cubicBezTo>
                  <a:cubicBezTo>
                    <a:pt x="78" y="230"/>
                    <a:pt x="82" y="230"/>
                    <a:pt x="84" y="232"/>
                  </a:cubicBezTo>
                  <a:cubicBezTo>
                    <a:pt x="86" y="233"/>
                    <a:pt x="86" y="234"/>
                    <a:pt x="87" y="236"/>
                  </a:cubicBezTo>
                  <a:cubicBezTo>
                    <a:pt x="87" y="237"/>
                    <a:pt x="88" y="238"/>
                    <a:pt x="88" y="239"/>
                  </a:cubicBezTo>
                  <a:cubicBezTo>
                    <a:pt x="89" y="243"/>
                    <a:pt x="90" y="247"/>
                    <a:pt x="91" y="250"/>
                  </a:cubicBezTo>
                  <a:cubicBezTo>
                    <a:pt x="92" y="251"/>
                    <a:pt x="92" y="253"/>
                    <a:pt x="93" y="254"/>
                  </a:cubicBezTo>
                  <a:cubicBezTo>
                    <a:pt x="93" y="254"/>
                    <a:pt x="93" y="255"/>
                    <a:pt x="93" y="256"/>
                  </a:cubicBezTo>
                  <a:cubicBezTo>
                    <a:pt x="94" y="257"/>
                    <a:pt x="95" y="258"/>
                    <a:pt x="95" y="259"/>
                  </a:cubicBezTo>
                  <a:cubicBezTo>
                    <a:pt x="96" y="260"/>
                    <a:pt x="96" y="261"/>
                    <a:pt x="96" y="261"/>
                  </a:cubicBezTo>
                  <a:cubicBezTo>
                    <a:pt x="96" y="262"/>
                    <a:pt x="96" y="263"/>
                    <a:pt x="96" y="263"/>
                  </a:cubicBezTo>
                  <a:cubicBezTo>
                    <a:pt x="96" y="264"/>
                    <a:pt x="96" y="266"/>
                    <a:pt x="96" y="267"/>
                  </a:cubicBezTo>
                  <a:cubicBezTo>
                    <a:pt x="97" y="267"/>
                    <a:pt x="97" y="268"/>
                    <a:pt x="97" y="269"/>
                  </a:cubicBezTo>
                  <a:cubicBezTo>
                    <a:pt x="98" y="270"/>
                    <a:pt x="98" y="270"/>
                    <a:pt x="98" y="271"/>
                  </a:cubicBezTo>
                  <a:cubicBezTo>
                    <a:pt x="99" y="272"/>
                    <a:pt x="100" y="273"/>
                    <a:pt x="100" y="273"/>
                  </a:cubicBezTo>
                  <a:cubicBezTo>
                    <a:pt x="100" y="274"/>
                    <a:pt x="100" y="275"/>
                    <a:pt x="100" y="275"/>
                  </a:cubicBezTo>
                  <a:cubicBezTo>
                    <a:pt x="100" y="276"/>
                    <a:pt x="101" y="276"/>
                    <a:pt x="101" y="277"/>
                  </a:cubicBezTo>
                  <a:cubicBezTo>
                    <a:pt x="101" y="278"/>
                    <a:pt x="101" y="279"/>
                    <a:pt x="101" y="280"/>
                  </a:cubicBezTo>
                  <a:cubicBezTo>
                    <a:pt x="102" y="281"/>
                    <a:pt x="102" y="282"/>
                    <a:pt x="102" y="282"/>
                  </a:cubicBezTo>
                  <a:cubicBezTo>
                    <a:pt x="103" y="284"/>
                    <a:pt x="104" y="285"/>
                    <a:pt x="104" y="286"/>
                  </a:cubicBezTo>
                  <a:cubicBezTo>
                    <a:pt x="104" y="286"/>
                    <a:pt x="104" y="287"/>
                    <a:pt x="105" y="288"/>
                  </a:cubicBezTo>
                  <a:cubicBezTo>
                    <a:pt x="105" y="289"/>
                    <a:pt x="106" y="289"/>
                    <a:pt x="106" y="290"/>
                  </a:cubicBezTo>
                  <a:cubicBezTo>
                    <a:pt x="107" y="291"/>
                    <a:pt x="106" y="291"/>
                    <a:pt x="106" y="292"/>
                  </a:cubicBezTo>
                  <a:cubicBezTo>
                    <a:pt x="107" y="294"/>
                    <a:pt x="108" y="295"/>
                    <a:pt x="109" y="297"/>
                  </a:cubicBezTo>
                  <a:cubicBezTo>
                    <a:pt x="110" y="298"/>
                    <a:pt x="111" y="299"/>
                    <a:pt x="111" y="300"/>
                  </a:cubicBezTo>
                  <a:cubicBezTo>
                    <a:pt x="111" y="300"/>
                    <a:pt x="112" y="300"/>
                    <a:pt x="112" y="301"/>
                  </a:cubicBezTo>
                  <a:cubicBezTo>
                    <a:pt x="112" y="301"/>
                    <a:pt x="112" y="301"/>
                    <a:pt x="113" y="301"/>
                  </a:cubicBezTo>
                  <a:cubicBezTo>
                    <a:pt x="113" y="302"/>
                    <a:pt x="114" y="302"/>
                    <a:pt x="115" y="302"/>
                  </a:cubicBezTo>
                  <a:cubicBezTo>
                    <a:pt x="115" y="302"/>
                    <a:pt x="116" y="303"/>
                    <a:pt x="116" y="303"/>
                  </a:cubicBezTo>
                  <a:cubicBezTo>
                    <a:pt x="117" y="303"/>
                    <a:pt x="117" y="303"/>
                    <a:pt x="117" y="303"/>
                  </a:cubicBezTo>
                  <a:cubicBezTo>
                    <a:pt x="118" y="304"/>
                    <a:pt x="119" y="304"/>
                    <a:pt x="120" y="304"/>
                  </a:cubicBezTo>
                  <a:cubicBezTo>
                    <a:pt x="122" y="305"/>
                    <a:pt x="122" y="305"/>
                    <a:pt x="123" y="305"/>
                  </a:cubicBezTo>
                  <a:cubicBezTo>
                    <a:pt x="124" y="305"/>
                    <a:pt x="125" y="305"/>
                    <a:pt x="125" y="305"/>
                  </a:cubicBezTo>
                  <a:cubicBezTo>
                    <a:pt x="125" y="304"/>
                    <a:pt x="126" y="304"/>
                    <a:pt x="125" y="302"/>
                  </a:cubicBezTo>
                  <a:cubicBezTo>
                    <a:pt x="123" y="301"/>
                    <a:pt x="121" y="301"/>
                    <a:pt x="120" y="299"/>
                  </a:cubicBezTo>
                  <a:cubicBezTo>
                    <a:pt x="119" y="298"/>
                    <a:pt x="119" y="296"/>
                    <a:pt x="119" y="295"/>
                  </a:cubicBezTo>
                  <a:cubicBezTo>
                    <a:pt x="118" y="294"/>
                    <a:pt x="118" y="293"/>
                    <a:pt x="118" y="293"/>
                  </a:cubicBezTo>
                  <a:cubicBezTo>
                    <a:pt x="118" y="292"/>
                    <a:pt x="118" y="292"/>
                    <a:pt x="118" y="292"/>
                  </a:cubicBezTo>
                  <a:cubicBezTo>
                    <a:pt x="118" y="291"/>
                    <a:pt x="117" y="291"/>
                    <a:pt x="117" y="290"/>
                  </a:cubicBezTo>
                  <a:cubicBezTo>
                    <a:pt x="117" y="289"/>
                    <a:pt x="118" y="288"/>
                    <a:pt x="118" y="287"/>
                  </a:cubicBezTo>
                  <a:cubicBezTo>
                    <a:pt x="117" y="287"/>
                    <a:pt x="117" y="287"/>
                    <a:pt x="117" y="287"/>
                  </a:cubicBezTo>
                  <a:cubicBezTo>
                    <a:pt x="117" y="286"/>
                    <a:pt x="117" y="286"/>
                    <a:pt x="116" y="286"/>
                  </a:cubicBezTo>
                  <a:cubicBezTo>
                    <a:pt x="116" y="285"/>
                    <a:pt x="115" y="285"/>
                    <a:pt x="115" y="284"/>
                  </a:cubicBezTo>
                  <a:cubicBezTo>
                    <a:pt x="115" y="282"/>
                    <a:pt x="116" y="279"/>
                    <a:pt x="115" y="277"/>
                  </a:cubicBezTo>
                  <a:cubicBezTo>
                    <a:pt x="115" y="275"/>
                    <a:pt x="113" y="276"/>
                    <a:pt x="113" y="274"/>
                  </a:cubicBezTo>
                  <a:cubicBezTo>
                    <a:pt x="113" y="273"/>
                    <a:pt x="115" y="273"/>
                    <a:pt x="115" y="273"/>
                  </a:cubicBezTo>
                  <a:cubicBezTo>
                    <a:pt x="115" y="272"/>
                    <a:pt x="114" y="271"/>
                    <a:pt x="114" y="269"/>
                  </a:cubicBezTo>
                  <a:cubicBezTo>
                    <a:pt x="115" y="269"/>
                    <a:pt x="115" y="268"/>
                    <a:pt x="116" y="268"/>
                  </a:cubicBezTo>
                  <a:cubicBezTo>
                    <a:pt x="116" y="267"/>
                    <a:pt x="118" y="267"/>
                    <a:pt x="118" y="266"/>
                  </a:cubicBezTo>
                  <a:cubicBezTo>
                    <a:pt x="119" y="265"/>
                    <a:pt x="119" y="263"/>
                    <a:pt x="118" y="262"/>
                  </a:cubicBezTo>
                  <a:cubicBezTo>
                    <a:pt x="118" y="260"/>
                    <a:pt x="117" y="260"/>
                    <a:pt x="116" y="259"/>
                  </a:cubicBezTo>
                  <a:cubicBezTo>
                    <a:pt x="117" y="258"/>
                    <a:pt x="120" y="258"/>
                    <a:pt x="120" y="257"/>
                  </a:cubicBezTo>
                  <a:cubicBezTo>
                    <a:pt x="121" y="257"/>
                    <a:pt x="120" y="256"/>
                    <a:pt x="120" y="256"/>
                  </a:cubicBezTo>
                  <a:cubicBezTo>
                    <a:pt x="121" y="255"/>
                    <a:pt x="121" y="253"/>
                    <a:pt x="122" y="252"/>
                  </a:cubicBezTo>
                  <a:cubicBezTo>
                    <a:pt x="122" y="252"/>
                    <a:pt x="122" y="251"/>
                    <a:pt x="122" y="251"/>
                  </a:cubicBezTo>
                  <a:cubicBezTo>
                    <a:pt x="123" y="249"/>
                    <a:pt x="122" y="247"/>
                    <a:pt x="122" y="246"/>
                  </a:cubicBezTo>
                  <a:cubicBezTo>
                    <a:pt x="122" y="246"/>
                    <a:pt x="122" y="245"/>
                    <a:pt x="123" y="245"/>
                  </a:cubicBezTo>
                  <a:cubicBezTo>
                    <a:pt x="123" y="244"/>
                    <a:pt x="123" y="244"/>
                    <a:pt x="123" y="243"/>
                  </a:cubicBezTo>
                  <a:cubicBezTo>
                    <a:pt x="122" y="242"/>
                    <a:pt x="121" y="241"/>
                    <a:pt x="121" y="240"/>
                  </a:cubicBezTo>
                  <a:cubicBezTo>
                    <a:pt x="121" y="240"/>
                    <a:pt x="121" y="238"/>
                    <a:pt x="121" y="237"/>
                  </a:cubicBezTo>
                  <a:cubicBezTo>
                    <a:pt x="122" y="237"/>
                    <a:pt x="122" y="237"/>
                    <a:pt x="123" y="236"/>
                  </a:cubicBezTo>
                  <a:cubicBezTo>
                    <a:pt x="123" y="236"/>
                    <a:pt x="123" y="236"/>
                    <a:pt x="123" y="236"/>
                  </a:cubicBezTo>
                  <a:cubicBezTo>
                    <a:pt x="123" y="235"/>
                    <a:pt x="123" y="235"/>
                    <a:pt x="124" y="235"/>
                  </a:cubicBezTo>
                  <a:cubicBezTo>
                    <a:pt x="124" y="235"/>
                    <a:pt x="124" y="234"/>
                    <a:pt x="124" y="234"/>
                  </a:cubicBezTo>
                  <a:cubicBezTo>
                    <a:pt x="124" y="234"/>
                    <a:pt x="125" y="234"/>
                    <a:pt x="125" y="234"/>
                  </a:cubicBezTo>
                  <a:cubicBezTo>
                    <a:pt x="125" y="233"/>
                    <a:pt x="125" y="233"/>
                    <a:pt x="126" y="233"/>
                  </a:cubicBezTo>
                  <a:cubicBezTo>
                    <a:pt x="126" y="232"/>
                    <a:pt x="127" y="232"/>
                    <a:pt x="127" y="231"/>
                  </a:cubicBezTo>
                  <a:cubicBezTo>
                    <a:pt x="128" y="231"/>
                    <a:pt x="128" y="230"/>
                    <a:pt x="128" y="230"/>
                  </a:cubicBezTo>
                  <a:cubicBezTo>
                    <a:pt x="128" y="229"/>
                    <a:pt x="128" y="227"/>
                    <a:pt x="128" y="226"/>
                  </a:cubicBezTo>
                  <a:cubicBezTo>
                    <a:pt x="128" y="224"/>
                    <a:pt x="128" y="223"/>
                    <a:pt x="128" y="221"/>
                  </a:cubicBezTo>
                  <a:cubicBezTo>
                    <a:pt x="128" y="219"/>
                    <a:pt x="128" y="218"/>
                    <a:pt x="127" y="216"/>
                  </a:cubicBezTo>
                  <a:cubicBezTo>
                    <a:pt x="127" y="215"/>
                    <a:pt x="126" y="214"/>
                    <a:pt x="126" y="212"/>
                  </a:cubicBezTo>
                  <a:cubicBezTo>
                    <a:pt x="126" y="211"/>
                    <a:pt x="126" y="210"/>
                    <a:pt x="127" y="209"/>
                  </a:cubicBezTo>
                  <a:cubicBezTo>
                    <a:pt x="127" y="207"/>
                    <a:pt x="128" y="206"/>
                    <a:pt x="128" y="204"/>
                  </a:cubicBezTo>
                  <a:cubicBezTo>
                    <a:pt x="128" y="203"/>
                    <a:pt x="129" y="202"/>
                    <a:pt x="129" y="201"/>
                  </a:cubicBezTo>
                  <a:cubicBezTo>
                    <a:pt x="129" y="199"/>
                    <a:pt x="127" y="197"/>
                    <a:pt x="127" y="196"/>
                  </a:cubicBezTo>
                  <a:cubicBezTo>
                    <a:pt x="127" y="196"/>
                    <a:pt x="127" y="196"/>
                    <a:pt x="127" y="196"/>
                  </a:cubicBezTo>
                  <a:cubicBezTo>
                    <a:pt x="126" y="195"/>
                    <a:pt x="123" y="194"/>
                    <a:pt x="122" y="193"/>
                  </a:cubicBezTo>
                  <a:cubicBezTo>
                    <a:pt x="122" y="193"/>
                    <a:pt x="122" y="193"/>
                    <a:pt x="122" y="193"/>
                  </a:cubicBezTo>
                  <a:cubicBezTo>
                    <a:pt x="121" y="193"/>
                    <a:pt x="120" y="192"/>
                    <a:pt x="120" y="192"/>
                  </a:cubicBezTo>
                  <a:cubicBezTo>
                    <a:pt x="120" y="192"/>
                    <a:pt x="119" y="192"/>
                    <a:pt x="118" y="192"/>
                  </a:cubicBezTo>
                  <a:cubicBezTo>
                    <a:pt x="118" y="192"/>
                    <a:pt x="118" y="192"/>
                    <a:pt x="118" y="192"/>
                  </a:cubicBezTo>
                  <a:cubicBezTo>
                    <a:pt x="117" y="192"/>
                    <a:pt x="117" y="192"/>
                    <a:pt x="116" y="192"/>
                  </a:cubicBezTo>
                  <a:cubicBezTo>
                    <a:pt x="115" y="192"/>
                    <a:pt x="114" y="192"/>
                    <a:pt x="113" y="193"/>
                  </a:cubicBezTo>
                  <a:cubicBezTo>
                    <a:pt x="112" y="193"/>
                    <a:pt x="111" y="192"/>
                    <a:pt x="110" y="192"/>
                  </a:cubicBezTo>
                  <a:cubicBezTo>
                    <a:pt x="110" y="192"/>
                    <a:pt x="110" y="192"/>
                    <a:pt x="109" y="192"/>
                  </a:cubicBezTo>
                  <a:cubicBezTo>
                    <a:pt x="108" y="191"/>
                    <a:pt x="107" y="191"/>
                    <a:pt x="107" y="191"/>
                  </a:cubicBezTo>
                  <a:cubicBezTo>
                    <a:pt x="106" y="191"/>
                    <a:pt x="106" y="191"/>
                    <a:pt x="106" y="191"/>
                  </a:cubicBezTo>
                  <a:cubicBezTo>
                    <a:pt x="105" y="191"/>
                    <a:pt x="104" y="190"/>
                    <a:pt x="104" y="191"/>
                  </a:cubicBezTo>
                  <a:cubicBezTo>
                    <a:pt x="102" y="190"/>
                    <a:pt x="101" y="188"/>
                    <a:pt x="100" y="187"/>
                  </a:cubicBezTo>
                  <a:cubicBezTo>
                    <a:pt x="100" y="186"/>
                    <a:pt x="100" y="185"/>
                    <a:pt x="99" y="184"/>
                  </a:cubicBezTo>
                  <a:cubicBezTo>
                    <a:pt x="99" y="184"/>
                    <a:pt x="97" y="183"/>
                    <a:pt x="96" y="182"/>
                  </a:cubicBezTo>
                  <a:cubicBezTo>
                    <a:pt x="95" y="182"/>
                    <a:pt x="94" y="181"/>
                    <a:pt x="93" y="181"/>
                  </a:cubicBezTo>
                  <a:cubicBezTo>
                    <a:pt x="92" y="181"/>
                    <a:pt x="91" y="182"/>
                    <a:pt x="89" y="182"/>
                  </a:cubicBezTo>
                  <a:cubicBezTo>
                    <a:pt x="88" y="182"/>
                    <a:pt x="86" y="181"/>
                    <a:pt x="85" y="180"/>
                  </a:cubicBezTo>
                  <a:cubicBezTo>
                    <a:pt x="83" y="180"/>
                    <a:pt x="82" y="179"/>
                    <a:pt x="81" y="178"/>
                  </a:cubicBezTo>
                  <a:cubicBezTo>
                    <a:pt x="80" y="177"/>
                    <a:pt x="80" y="175"/>
                    <a:pt x="78" y="175"/>
                  </a:cubicBezTo>
                  <a:cubicBezTo>
                    <a:pt x="77" y="175"/>
                    <a:pt x="75" y="178"/>
                    <a:pt x="73" y="179"/>
                  </a:cubicBezTo>
                  <a:cubicBezTo>
                    <a:pt x="72" y="179"/>
                    <a:pt x="71" y="179"/>
                    <a:pt x="70" y="179"/>
                  </a:cubicBezTo>
                  <a:cubicBezTo>
                    <a:pt x="70" y="179"/>
                    <a:pt x="70" y="179"/>
                    <a:pt x="69" y="179"/>
                  </a:cubicBezTo>
                  <a:cubicBezTo>
                    <a:pt x="69" y="179"/>
                    <a:pt x="69" y="178"/>
                    <a:pt x="68" y="178"/>
                  </a:cubicBezTo>
                  <a:cubicBezTo>
                    <a:pt x="68" y="178"/>
                    <a:pt x="68" y="178"/>
                    <a:pt x="68" y="178"/>
                  </a:cubicBezTo>
                  <a:cubicBezTo>
                    <a:pt x="67" y="178"/>
                    <a:pt x="66" y="177"/>
                    <a:pt x="66" y="177"/>
                  </a:cubicBezTo>
                  <a:cubicBezTo>
                    <a:pt x="63" y="177"/>
                    <a:pt x="63" y="179"/>
                    <a:pt x="61" y="180"/>
                  </a:cubicBezTo>
                  <a:cubicBezTo>
                    <a:pt x="61" y="181"/>
                    <a:pt x="60" y="181"/>
                    <a:pt x="60" y="181"/>
                  </a:cubicBezTo>
                  <a:cubicBezTo>
                    <a:pt x="60" y="182"/>
                    <a:pt x="59" y="182"/>
                    <a:pt x="59" y="182"/>
                  </a:cubicBezTo>
                  <a:cubicBezTo>
                    <a:pt x="58" y="183"/>
                    <a:pt x="59" y="185"/>
                    <a:pt x="58" y="186"/>
                  </a:cubicBezTo>
                  <a:cubicBezTo>
                    <a:pt x="59" y="188"/>
                    <a:pt x="58" y="189"/>
                    <a:pt x="58" y="191"/>
                  </a:cubicBezTo>
                  <a:cubicBezTo>
                    <a:pt x="58" y="191"/>
                    <a:pt x="58" y="191"/>
                    <a:pt x="58" y="191"/>
                  </a:cubicBezTo>
                  <a:cubicBezTo>
                    <a:pt x="58" y="192"/>
                    <a:pt x="58" y="192"/>
                    <a:pt x="58" y="193"/>
                  </a:cubicBezTo>
                  <a:cubicBezTo>
                    <a:pt x="58" y="193"/>
                    <a:pt x="58" y="193"/>
                    <a:pt x="58" y="193"/>
                  </a:cubicBezTo>
                  <a:cubicBezTo>
                    <a:pt x="58" y="192"/>
                    <a:pt x="58" y="191"/>
                    <a:pt x="58" y="191"/>
                  </a:cubicBezTo>
                  <a:cubicBezTo>
                    <a:pt x="57" y="191"/>
                    <a:pt x="57" y="190"/>
                    <a:pt x="56" y="190"/>
                  </a:cubicBezTo>
                  <a:cubicBezTo>
                    <a:pt x="55" y="189"/>
                    <a:pt x="55" y="190"/>
                    <a:pt x="54" y="190"/>
                  </a:cubicBezTo>
                  <a:cubicBezTo>
                    <a:pt x="52" y="189"/>
                    <a:pt x="51" y="186"/>
                    <a:pt x="51" y="184"/>
                  </a:cubicBezTo>
                  <a:cubicBezTo>
                    <a:pt x="52" y="182"/>
                    <a:pt x="53" y="180"/>
                    <a:pt x="54" y="179"/>
                  </a:cubicBezTo>
                  <a:cubicBezTo>
                    <a:pt x="54" y="177"/>
                    <a:pt x="53" y="175"/>
                    <a:pt x="52" y="175"/>
                  </a:cubicBezTo>
                  <a:cubicBezTo>
                    <a:pt x="51" y="174"/>
                    <a:pt x="49" y="175"/>
                    <a:pt x="48" y="173"/>
                  </a:cubicBezTo>
                  <a:cubicBezTo>
                    <a:pt x="49" y="172"/>
                    <a:pt x="50" y="171"/>
                    <a:pt x="50" y="170"/>
                  </a:cubicBezTo>
                  <a:cubicBezTo>
                    <a:pt x="50" y="169"/>
                    <a:pt x="50" y="168"/>
                    <a:pt x="51" y="168"/>
                  </a:cubicBezTo>
                  <a:cubicBezTo>
                    <a:pt x="51" y="166"/>
                    <a:pt x="52" y="165"/>
                    <a:pt x="52" y="164"/>
                  </a:cubicBezTo>
                  <a:cubicBezTo>
                    <a:pt x="50" y="163"/>
                    <a:pt x="49" y="163"/>
                    <a:pt x="48" y="164"/>
                  </a:cubicBezTo>
                  <a:cubicBezTo>
                    <a:pt x="47" y="165"/>
                    <a:pt x="47" y="165"/>
                    <a:pt x="47" y="166"/>
                  </a:cubicBezTo>
                  <a:cubicBezTo>
                    <a:pt x="46" y="166"/>
                    <a:pt x="46" y="167"/>
                    <a:pt x="45" y="167"/>
                  </a:cubicBezTo>
                  <a:cubicBezTo>
                    <a:pt x="45" y="167"/>
                    <a:pt x="44" y="167"/>
                    <a:pt x="43" y="167"/>
                  </a:cubicBezTo>
                  <a:cubicBezTo>
                    <a:pt x="42" y="167"/>
                    <a:pt x="42" y="167"/>
                    <a:pt x="41" y="167"/>
                  </a:cubicBezTo>
                  <a:cubicBezTo>
                    <a:pt x="40" y="167"/>
                    <a:pt x="40" y="164"/>
                    <a:pt x="40" y="163"/>
                  </a:cubicBezTo>
                  <a:cubicBezTo>
                    <a:pt x="39" y="162"/>
                    <a:pt x="39" y="161"/>
                    <a:pt x="39" y="160"/>
                  </a:cubicBezTo>
                  <a:cubicBezTo>
                    <a:pt x="39" y="159"/>
                    <a:pt x="39" y="158"/>
                    <a:pt x="39" y="158"/>
                  </a:cubicBezTo>
                  <a:cubicBezTo>
                    <a:pt x="40" y="155"/>
                    <a:pt x="40" y="154"/>
                    <a:pt x="41" y="152"/>
                  </a:cubicBezTo>
                  <a:cubicBezTo>
                    <a:pt x="42" y="151"/>
                    <a:pt x="41" y="150"/>
                    <a:pt x="42" y="149"/>
                  </a:cubicBezTo>
                  <a:cubicBezTo>
                    <a:pt x="42" y="148"/>
                    <a:pt x="44" y="148"/>
                    <a:pt x="46" y="147"/>
                  </a:cubicBezTo>
                  <a:cubicBezTo>
                    <a:pt x="47" y="147"/>
                    <a:pt x="48" y="146"/>
                    <a:pt x="49" y="147"/>
                  </a:cubicBezTo>
                  <a:cubicBezTo>
                    <a:pt x="50" y="147"/>
                    <a:pt x="50" y="148"/>
                    <a:pt x="51" y="148"/>
                  </a:cubicBezTo>
                  <a:cubicBezTo>
                    <a:pt x="51" y="149"/>
                    <a:pt x="52" y="149"/>
                    <a:pt x="53" y="149"/>
                  </a:cubicBezTo>
                  <a:cubicBezTo>
                    <a:pt x="54" y="149"/>
                    <a:pt x="55" y="148"/>
                    <a:pt x="56" y="148"/>
                  </a:cubicBezTo>
                  <a:cubicBezTo>
                    <a:pt x="57" y="148"/>
                    <a:pt x="59" y="149"/>
                    <a:pt x="59" y="149"/>
                  </a:cubicBezTo>
                  <a:cubicBezTo>
                    <a:pt x="60" y="150"/>
                    <a:pt x="60" y="151"/>
                    <a:pt x="60" y="152"/>
                  </a:cubicBezTo>
                  <a:cubicBezTo>
                    <a:pt x="61" y="153"/>
                    <a:pt x="61" y="154"/>
                    <a:pt x="61" y="155"/>
                  </a:cubicBezTo>
                  <a:cubicBezTo>
                    <a:pt x="61" y="155"/>
                    <a:pt x="61" y="156"/>
                    <a:pt x="61" y="157"/>
                  </a:cubicBezTo>
                  <a:cubicBezTo>
                    <a:pt x="61" y="158"/>
                    <a:pt x="61" y="158"/>
                    <a:pt x="61" y="158"/>
                  </a:cubicBezTo>
                  <a:cubicBezTo>
                    <a:pt x="61" y="159"/>
                    <a:pt x="61" y="159"/>
                    <a:pt x="62" y="160"/>
                  </a:cubicBezTo>
                  <a:cubicBezTo>
                    <a:pt x="63" y="159"/>
                    <a:pt x="63" y="159"/>
                    <a:pt x="63" y="159"/>
                  </a:cubicBezTo>
                  <a:cubicBezTo>
                    <a:pt x="63" y="158"/>
                    <a:pt x="63" y="158"/>
                    <a:pt x="63" y="158"/>
                  </a:cubicBezTo>
                  <a:cubicBezTo>
                    <a:pt x="63" y="158"/>
                    <a:pt x="64" y="155"/>
                    <a:pt x="64" y="154"/>
                  </a:cubicBezTo>
                  <a:cubicBezTo>
                    <a:pt x="64" y="154"/>
                    <a:pt x="64" y="153"/>
                    <a:pt x="64" y="153"/>
                  </a:cubicBezTo>
                  <a:cubicBezTo>
                    <a:pt x="64" y="152"/>
                    <a:pt x="64" y="151"/>
                    <a:pt x="64" y="151"/>
                  </a:cubicBezTo>
                  <a:cubicBezTo>
                    <a:pt x="64" y="148"/>
                    <a:pt x="66" y="147"/>
                    <a:pt x="67" y="146"/>
                  </a:cubicBezTo>
                  <a:cubicBezTo>
                    <a:pt x="67" y="146"/>
                    <a:pt x="67" y="146"/>
                    <a:pt x="67" y="146"/>
                  </a:cubicBezTo>
                  <a:cubicBezTo>
                    <a:pt x="68" y="146"/>
                    <a:pt x="69" y="145"/>
                    <a:pt x="70" y="145"/>
                  </a:cubicBezTo>
                  <a:cubicBezTo>
                    <a:pt x="70" y="145"/>
                    <a:pt x="70" y="145"/>
                    <a:pt x="70" y="145"/>
                  </a:cubicBezTo>
                  <a:cubicBezTo>
                    <a:pt x="72" y="144"/>
                    <a:pt x="74" y="143"/>
                    <a:pt x="74" y="141"/>
                  </a:cubicBezTo>
                  <a:cubicBezTo>
                    <a:pt x="75" y="140"/>
                    <a:pt x="74" y="139"/>
                    <a:pt x="75" y="138"/>
                  </a:cubicBezTo>
                  <a:cubicBezTo>
                    <a:pt x="75" y="137"/>
                    <a:pt x="76" y="138"/>
                    <a:pt x="76" y="137"/>
                  </a:cubicBezTo>
                  <a:cubicBezTo>
                    <a:pt x="76" y="136"/>
                    <a:pt x="77" y="135"/>
                    <a:pt x="77" y="135"/>
                  </a:cubicBezTo>
                  <a:cubicBezTo>
                    <a:pt x="80" y="133"/>
                    <a:pt x="84" y="129"/>
                    <a:pt x="88" y="128"/>
                  </a:cubicBezTo>
                  <a:cubicBezTo>
                    <a:pt x="89" y="128"/>
                    <a:pt x="89" y="128"/>
                    <a:pt x="90" y="128"/>
                  </a:cubicBezTo>
                  <a:cubicBezTo>
                    <a:pt x="90" y="128"/>
                    <a:pt x="91" y="127"/>
                    <a:pt x="91" y="127"/>
                  </a:cubicBezTo>
                  <a:cubicBezTo>
                    <a:pt x="92" y="128"/>
                    <a:pt x="93" y="128"/>
                    <a:pt x="93" y="128"/>
                  </a:cubicBezTo>
                  <a:cubicBezTo>
                    <a:pt x="94" y="128"/>
                    <a:pt x="95" y="128"/>
                    <a:pt x="96" y="128"/>
                  </a:cubicBezTo>
                  <a:cubicBezTo>
                    <a:pt x="96" y="128"/>
                    <a:pt x="97" y="128"/>
                    <a:pt x="97" y="128"/>
                  </a:cubicBezTo>
                  <a:cubicBezTo>
                    <a:pt x="97" y="128"/>
                    <a:pt x="97" y="128"/>
                    <a:pt x="97" y="128"/>
                  </a:cubicBezTo>
                  <a:cubicBezTo>
                    <a:pt x="98" y="128"/>
                    <a:pt x="98" y="128"/>
                    <a:pt x="98" y="127"/>
                  </a:cubicBezTo>
                  <a:cubicBezTo>
                    <a:pt x="100" y="127"/>
                    <a:pt x="103" y="127"/>
                    <a:pt x="103" y="124"/>
                  </a:cubicBezTo>
                  <a:cubicBezTo>
                    <a:pt x="103" y="124"/>
                    <a:pt x="102" y="124"/>
                    <a:pt x="103" y="123"/>
                  </a:cubicBezTo>
                  <a:cubicBezTo>
                    <a:pt x="101" y="123"/>
                    <a:pt x="100" y="124"/>
                    <a:pt x="99" y="124"/>
                  </a:cubicBezTo>
                  <a:cubicBezTo>
                    <a:pt x="97" y="122"/>
                    <a:pt x="99" y="119"/>
                    <a:pt x="98" y="117"/>
                  </a:cubicBezTo>
                  <a:cubicBezTo>
                    <a:pt x="97" y="116"/>
                    <a:pt x="96" y="117"/>
                    <a:pt x="95" y="117"/>
                  </a:cubicBezTo>
                  <a:cubicBezTo>
                    <a:pt x="93" y="118"/>
                    <a:pt x="92" y="119"/>
                    <a:pt x="91" y="117"/>
                  </a:cubicBezTo>
                  <a:cubicBezTo>
                    <a:pt x="92" y="116"/>
                    <a:pt x="93" y="116"/>
                    <a:pt x="94" y="115"/>
                  </a:cubicBezTo>
                  <a:cubicBezTo>
                    <a:pt x="95" y="115"/>
                    <a:pt x="96" y="114"/>
                    <a:pt x="97" y="114"/>
                  </a:cubicBezTo>
                  <a:cubicBezTo>
                    <a:pt x="99" y="114"/>
                    <a:pt x="102" y="116"/>
                    <a:pt x="104" y="116"/>
                  </a:cubicBezTo>
                  <a:cubicBezTo>
                    <a:pt x="104" y="116"/>
                    <a:pt x="105" y="115"/>
                    <a:pt x="105" y="115"/>
                  </a:cubicBezTo>
                  <a:cubicBezTo>
                    <a:pt x="105" y="115"/>
                    <a:pt x="106" y="116"/>
                    <a:pt x="106" y="115"/>
                  </a:cubicBezTo>
                  <a:cubicBezTo>
                    <a:pt x="107" y="115"/>
                    <a:pt x="108" y="114"/>
                    <a:pt x="109" y="114"/>
                  </a:cubicBezTo>
                  <a:cubicBezTo>
                    <a:pt x="111" y="113"/>
                    <a:pt x="112" y="113"/>
                    <a:pt x="112" y="112"/>
                  </a:cubicBezTo>
                  <a:cubicBezTo>
                    <a:pt x="113" y="111"/>
                    <a:pt x="112" y="109"/>
                    <a:pt x="111" y="109"/>
                  </a:cubicBezTo>
                  <a:cubicBezTo>
                    <a:pt x="110" y="107"/>
                    <a:pt x="109" y="106"/>
                    <a:pt x="108" y="105"/>
                  </a:cubicBezTo>
                  <a:cubicBezTo>
                    <a:pt x="108" y="104"/>
                    <a:pt x="107" y="103"/>
                    <a:pt x="107" y="102"/>
                  </a:cubicBezTo>
                  <a:cubicBezTo>
                    <a:pt x="107" y="101"/>
                    <a:pt x="108" y="100"/>
                    <a:pt x="108" y="99"/>
                  </a:cubicBezTo>
                  <a:cubicBezTo>
                    <a:pt x="108" y="99"/>
                    <a:pt x="108" y="98"/>
                    <a:pt x="108" y="98"/>
                  </a:cubicBezTo>
                  <a:cubicBezTo>
                    <a:pt x="108" y="97"/>
                    <a:pt x="108" y="96"/>
                    <a:pt x="108" y="96"/>
                  </a:cubicBezTo>
                  <a:cubicBezTo>
                    <a:pt x="108" y="95"/>
                    <a:pt x="108" y="93"/>
                    <a:pt x="107" y="93"/>
                  </a:cubicBezTo>
                  <a:cubicBezTo>
                    <a:pt x="106" y="93"/>
                    <a:pt x="105" y="95"/>
                    <a:pt x="103" y="95"/>
                  </a:cubicBezTo>
                  <a:cubicBezTo>
                    <a:pt x="103" y="95"/>
                    <a:pt x="103" y="95"/>
                    <a:pt x="102" y="94"/>
                  </a:cubicBezTo>
                  <a:cubicBezTo>
                    <a:pt x="101" y="93"/>
                    <a:pt x="101" y="93"/>
                    <a:pt x="101" y="91"/>
                  </a:cubicBezTo>
                  <a:cubicBezTo>
                    <a:pt x="101" y="91"/>
                    <a:pt x="102" y="89"/>
                    <a:pt x="102" y="88"/>
                  </a:cubicBezTo>
                  <a:cubicBezTo>
                    <a:pt x="102" y="87"/>
                    <a:pt x="101" y="87"/>
                    <a:pt x="101" y="86"/>
                  </a:cubicBezTo>
                  <a:cubicBezTo>
                    <a:pt x="100" y="84"/>
                    <a:pt x="100" y="84"/>
                    <a:pt x="99" y="84"/>
                  </a:cubicBezTo>
                  <a:cubicBezTo>
                    <a:pt x="99" y="83"/>
                    <a:pt x="98" y="84"/>
                    <a:pt x="97" y="84"/>
                  </a:cubicBezTo>
                  <a:cubicBezTo>
                    <a:pt x="96" y="84"/>
                    <a:pt x="96" y="83"/>
                    <a:pt x="95" y="83"/>
                  </a:cubicBezTo>
                  <a:cubicBezTo>
                    <a:pt x="94" y="84"/>
                    <a:pt x="94" y="85"/>
                    <a:pt x="93" y="86"/>
                  </a:cubicBezTo>
                  <a:cubicBezTo>
                    <a:pt x="93" y="87"/>
                    <a:pt x="93" y="88"/>
                    <a:pt x="92" y="88"/>
                  </a:cubicBezTo>
                  <a:cubicBezTo>
                    <a:pt x="91" y="90"/>
                    <a:pt x="90" y="90"/>
                    <a:pt x="90" y="91"/>
                  </a:cubicBezTo>
                  <a:cubicBezTo>
                    <a:pt x="90" y="93"/>
                    <a:pt x="90" y="96"/>
                    <a:pt x="88" y="98"/>
                  </a:cubicBezTo>
                  <a:cubicBezTo>
                    <a:pt x="87" y="99"/>
                    <a:pt x="86" y="99"/>
                    <a:pt x="85" y="100"/>
                  </a:cubicBezTo>
                  <a:cubicBezTo>
                    <a:pt x="83" y="103"/>
                    <a:pt x="83" y="108"/>
                    <a:pt x="80" y="107"/>
                  </a:cubicBezTo>
                  <a:cubicBezTo>
                    <a:pt x="79" y="105"/>
                    <a:pt x="79" y="103"/>
                    <a:pt x="80" y="100"/>
                  </a:cubicBezTo>
                  <a:cubicBezTo>
                    <a:pt x="80" y="98"/>
                    <a:pt x="79" y="98"/>
                    <a:pt x="78" y="98"/>
                  </a:cubicBezTo>
                  <a:cubicBezTo>
                    <a:pt x="78" y="98"/>
                    <a:pt x="78" y="97"/>
                    <a:pt x="78" y="97"/>
                  </a:cubicBezTo>
                  <a:cubicBezTo>
                    <a:pt x="77" y="97"/>
                    <a:pt x="77" y="97"/>
                    <a:pt x="76" y="97"/>
                  </a:cubicBezTo>
                  <a:cubicBezTo>
                    <a:pt x="76" y="96"/>
                    <a:pt x="76" y="96"/>
                    <a:pt x="76" y="96"/>
                  </a:cubicBezTo>
                  <a:cubicBezTo>
                    <a:pt x="76" y="95"/>
                    <a:pt x="75" y="94"/>
                    <a:pt x="75" y="93"/>
                  </a:cubicBezTo>
                  <a:cubicBezTo>
                    <a:pt x="75" y="92"/>
                    <a:pt x="74" y="92"/>
                    <a:pt x="74" y="92"/>
                  </a:cubicBezTo>
                  <a:cubicBezTo>
                    <a:pt x="74" y="92"/>
                    <a:pt x="74" y="91"/>
                    <a:pt x="74" y="91"/>
                  </a:cubicBezTo>
                  <a:cubicBezTo>
                    <a:pt x="74" y="91"/>
                    <a:pt x="73" y="91"/>
                    <a:pt x="73" y="91"/>
                  </a:cubicBezTo>
                  <a:cubicBezTo>
                    <a:pt x="73" y="90"/>
                    <a:pt x="72" y="90"/>
                    <a:pt x="71" y="89"/>
                  </a:cubicBezTo>
                  <a:cubicBezTo>
                    <a:pt x="71" y="89"/>
                    <a:pt x="72" y="88"/>
                    <a:pt x="72" y="87"/>
                  </a:cubicBezTo>
                  <a:cubicBezTo>
                    <a:pt x="70" y="86"/>
                    <a:pt x="69" y="84"/>
                    <a:pt x="72" y="81"/>
                  </a:cubicBezTo>
                  <a:cubicBezTo>
                    <a:pt x="72" y="81"/>
                    <a:pt x="74" y="80"/>
                    <a:pt x="75" y="79"/>
                  </a:cubicBezTo>
                  <a:cubicBezTo>
                    <a:pt x="76" y="79"/>
                    <a:pt x="77" y="78"/>
                    <a:pt x="77" y="77"/>
                  </a:cubicBezTo>
                  <a:cubicBezTo>
                    <a:pt x="78" y="77"/>
                    <a:pt x="79" y="76"/>
                    <a:pt x="80" y="76"/>
                  </a:cubicBezTo>
                  <a:cubicBezTo>
                    <a:pt x="82" y="75"/>
                    <a:pt x="84" y="76"/>
                    <a:pt x="85" y="75"/>
                  </a:cubicBezTo>
                  <a:cubicBezTo>
                    <a:pt x="86" y="76"/>
                    <a:pt x="85" y="78"/>
                    <a:pt x="86" y="78"/>
                  </a:cubicBezTo>
                  <a:cubicBezTo>
                    <a:pt x="87" y="79"/>
                    <a:pt x="89" y="78"/>
                    <a:pt x="89" y="77"/>
                  </a:cubicBezTo>
                  <a:cubicBezTo>
                    <a:pt x="90" y="75"/>
                    <a:pt x="89" y="75"/>
                    <a:pt x="89" y="73"/>
                  </a:cubicBezTo>
                  <a:cubicBezTo>
                    <a:pt x="91" y="72"/>
                    <a:pt x="94" y="72"/>
                    <a:pt x="95" y="70"/>
                  </a:cubicBezTo>
                  <a:cubicBezTo>
                    <a:pt x="96" y="69"/>
                    <a:pt x="96" y="68"/>
                    <a:pt x="95" y="68"/>
                  </a:cubicBezTo>
                  <a:cubicBezTo>
                    <a:pt x="95" y="67"/>
                    <a:pt x="95" y="65"/>
                    <a:pt x="96" y="64"/>
                  </a:cubicBezTo>
                  <a:cubicBezTo>
                    <a:pt x="97" y="63"/>
                    <a:pt x="99" y="62"/>
                    <a:pt x="101" y="62"/>
                  </a:cubicBezTo>
                  <a:cubicBezTo>
                    <a:pt x="103" y="61"/>
                    <a:pt x="103" y="63"/>
                    <a:pt x="104" y="64"/>
                  </a:cubicBezTo>
                  <a:cubicBezTo>
                    <a:pt x="104" y="65"/>
                    <a:pt x="104" y="65"/>
                    <a:pt x="105" y="65"/>
                  </a:cubicBezTo>
                  <a:cubicBezTo>
                    <a:pt x="105" y="67"/>
                    <a:pt x="107" y="68"/>
                    <a:pt x="106" y="70"/>
                  </a:cubicBezTo>
                  <a:cubicBezTo>
                    <a:pt x="105" y="72"/>
                    <a:pt x="104" y="73"/>
                    <a:pt x="103" y="74"/>
                  </a:cubicBezTo>
                  <a:cubicBezTo>
                    <a:pt x="103" y="75"/>
                    <a:pt x="102" y="76"/>
                    <a:pt x="101" y="76"/>
                  </a:cubicBezTo>
                  <a:cubicBezTo>
                    <a:pt x="99" y="76"/>
                    <a:pt x="96" y="76"/>
                    <a:pt x="95" y="80"/>
                  </a:cubicBezTo>
                  <a:cubicBezTo>
                    <a:pt x="96" y="81"/>
                    <a:pt x="98" y="80"/>
                    <a:pt x="98" y="81"/>
                  </a:cubicBezTo>
                  <a:cubicBezTo>
                    <a:pt x="100" y="81"/>
                    <a:pt x="102" y="82"/>
                    <a:pt x="102" y="83"/>
                  </a:cubicBezTo>
                  <a:cubicBezTo>
                    <a:pt x="103" y="84"/>
                    <a:pt x="103" y="84"/>
                    <a:pt x="103" y="85"/>
                  </a:cubicBezTo>
                  <a:cubicBezTo>
                    <a:pt x="104" y="85"/>
                    <a:pt x="105" y="86"/>
                    <a:pt x="106" y="86"/>
                  </a:cubicBezTo>
                  <a:cubicBezTo>
                    <a:pt x="106" y="86"/>
                    <a:pt x="107" y="87"/>
                    <a:pt x="108" y="86"/>
                  </a:cubicBezTo>
                  <a:cubicBezTo>
                    <a:pt x="109" y="84"/>
                    <a:pt x="105" y="84"/>
                    <a:pt x="106" y="82"/>
                  </a:cubicBezTo>
                  <a:cubicBezTo>
                    <a:pt x="108" y="81"/>
                    <a:pt x="109" y="85"/>
                    <a:pt x="111" y="82"/>
                  </a:cubicBezTo>
                  <a:cubicBezTo>
                    <a:pt x="112" y="80"/>
                    <a:pt x="109" y="79"/>
                    <a:pt x="110" y="77"/>
                  </a:cubicBezTo>
                  <a:cubicBezTo>
                    <a:pt x="111" y="77"/>
                    <a:pt x="111" y="76"/>
                    <a:pt x="111" y="76"/>
                  </a:cubicBezTo>
                  <a:cubicBezTo>
                    <a:pt x="112" y="77"/>
                    <a:pt x="112" y="77"/>
                    <a:pt x="112" y="78"/>
                  </a:cubicBezTo>
                  <a:cubicBezTo>
                    <a:pt x="112" y="78"/>
                    <a:pt x="113" y="78"/>
                    <a:pt x="113" y="78"/>
                  </a:cubicBezTo>
                  <a:cubicBezTo>
                    <a:pt x="113" y="79"/>
                    <a:pt x="113" y="80"/>
                    <a:pt x="114" y="80"/>
                  </a:cubicBezTo>
                  <a:cubicBezTo>
                    <a:pt x="115" y="80"/>
                    <a:pt x="116" y="80"/>
                    <a:pt x="116" y="79"/>
                  </a:cubicBezTo>
                  <a:cubicBezTo>
                    <a:pt x="117" y="78"/>
                    <a:pt x="117" y="77"/>
                    <a:pt x="118" y="76"/>
                  </a:cubicBezTo>
                  <a:cubicBezTo>
                    <a:pt x="118" y="76"/>
                    <a:pt x="118" y="76"/>
                    <a:pt x="118" y="75"/>
                  </a:cubicBezTo>
                  <a:cubicBezTo>
                    <a:pt x="118" y="75"/>
                    <a:pt x="118" y="75"/>
                    <a:pt x="118" y="74"/>
                  </a:cubicBezTo>
                  <a:cubicBezTo>
                    <a:pt x="118" y="73"/>
                    <a:pt x="115" y="71"/>
                    <a:pt x="115" y="70"/>
                  </a:cubicBezTo>
                  <a:cubicBezTo>
                    <a:pt x="114" y="69"/>
                    <a:pt x="114" y="69"/>
                    <a:pt x="114" y="68"/>
                  </a:cubicBezTo>
                  <a:cubicBezTo>
                    <a:pt x="114" y="66"/>
                    <a:pt x="114" y="66"/>
                    <a:pt x="114" y="65"/>
                  </a:cubicBezTo>
                  <a:cubicBezTo>
                    <a:pt x="114" y="63"/>
                    <a:pt x="111" y="62"/>
                    <a:pt x="111" y="60"/>
                  </a:cubicBezTo>
                  <a:cubicBezTo>
                    <a:pt x="111" y="59"/>
                    <a:pt x="112" y="58"/>
                    <a:pt x="112" y="57"/>
                  </a:cubicBezTo>
                  <a:cubicBezTo>
                    <a:pt x="111" y="56"/>
                    <a:pt x="109" y="56"/>
                    <a:pt x="108" y="56"/>
                  </a:cubicBezTo>
                  <a:cubicBezTo>
                    <a:pt x="108" y="55"/>
                    <a:pt x="108" y="54"/>
                    <a:pt x="108" y="53"/>
                  </a:cubicBezTo>
                  <a:cubicBezTo>
                    <a:pt x="107" y="53"/>
                    <a:pt x="106" y="52"/>
                    <a:pt x="105" y="52"/>
                  </a:cubicBezTo>
                  <a:cubicBezTo>
                    <a:pt x="105" y="52"/>
                    <a:pt x="104" y="52"/>
                    <a:pt x="103" y="52"/>
                  </a:cubicBezTo>
                  <a:cubicBezTo>
                    <a:pt x="103" y="52"/>
                    <a:pt x="102" y="52"/>
                    <a:pt x="102" y="52"/>
                  </a:cubicBezTo>
                  <a:cubicBezTo>
                    <a:pt x="100" y="51"/>
                    <a:pt x="98" y="51"/>
                    <a:pt x="97" y="51"/>
                  </a:cubicBezTo>
                  <a:cubicBezTo>
                    <a:pt x="96" y="51"/>
                    <a:pt x="96" y="51"/>
                    <a:pt x="95" y="52"/>
                  </a:cubicBezTo>
                  <a:cubicBezTo>
                    <a:pt x="94" y="53"/>
                    <a:pt x="92" y="54"/>
                    <a:pt x="92" y="55"/>
                  </a:cubicBezTo>
                  <a:cubicBezTo>
                    <a:pt x="91" y="56"/>
                    <a:pt x="92" y="57"/>
                    <a:pt x="92" y="57"/>
                  </a:cubicBezTo>
                  <a:cubicBezTo>
                    <a:pt x="92" y="59"/>
                    <a:pt x="92" y="60"/>
                    <a:pt x="92" y="62"/>
                  </a:cubicBezTo>
                  <a:cubicBezTo>
                    <a:pt x="92" y="62"/>
                    <a:pt x="94" y="63"/>
                    <a:pt x="93" y="64"/>
                  </a:cubicBezTo>
                  <a:cubicBezTo>
                    <a:pt x="93" y="65"/>
                    <a:pt x="92" y="66"/>
                    <a:pt x="91" y="66"/>
                  </a:cubicBezTo>
                  <a:cubicBezTo>
                    <a:pt x="90" y="67"/>
                    <a:pt x="90" y="69"/>
                    <a:pt x="88" y="69"/>
                  </a:cubicBezTo>
                  <a:cubicBezTo>
                    <a:pt x="88" y="69"/>
                    <a:pt x="88" y="68"/>
                    <a:pt x="88" y="67"/>
                  </a:cubicBezTo>
                  <a:cubicBezTo>
                    <a:pt x="87" y="67"/>
                    <a:pt x="86" y="67"/>
                    <a:pt x="86" y="67"/>
                  </a:cubicBezTo>
                  <a:cubicBezTo>
                    <a:pt x="86" y="66"/>
                    <a:pt x="86" y="65"/>
                    <a:pt x="85" y="64"/>
                  </a:cubicBezTo>
                  <a:cubicBezTo>
                    <a:pt x="86" y="62"/>
                    <a:pt x="85" y="62"/>
                    <a:pt x="85" y="60"/>
                  </a:cubicBezTo>
                  <a:cubicBezTo>
                    <a:pt x="86" y="59"/>
                    <a:pt x="87" y="59"/>
                    <a:pt x="87" y="58"/>
                  </a:cubicBezTo>
                  <a:cubicBezTo>
                    <a:pt x="87" y="56"/>
                    <a:pt x="85" y="56"/>
                    <a:pt x="86" y="54"/>
                  </a:cubicBezTo>
                  <a:cubicBezTo>
                    <a:pt x="87" y="53"/>
                    <a:pt x="87" y="53"/>
                    <a:pt x="88" y="52"/>
                  </a:cubicBezTo>
                  <a:cubicBezTo>
                    <a:pt x="89" y="52"/>
                    <a:pt x="90" y="53"/>
                    <a:pt x="91" y="52"/>
                  </a:cubicBezTo>
                  <a:cubicBezTo>
                    <a:pt x="91" y="52"/>
                    <a:pt x="92" y="51"/>
                    <a:pt x="92" y="51"/>
                  </a:cubicBezTo>
                  <a:cubicBezTo>
                    <a:pt x="92" y="51"/>
                    <a:pt x="92" y="51"/>
                    <a:pt x="92" y="51"/>
                  </a:cubicBezTo>
                  <a:cubicBezTo>
                    <a:pt x="92" y="51"/>
                    <a:pt x="93" y="51"/>
                    <a:pt x="93" y="50"/>
                  </a:cubicBezTo>
                  <a:cubicBezTo>
                    <a:pt x="93" y="50"/>
                    <a:pt x="93" y="50"/>
                    <a:pt x="93" y="50"/>
                  </a:cubicBezTo>
                  <a:cubicBezTo>
                    <a:pt x="94" y="49"/>
                    <a:pt x="95" y="46"/>
                    <a:pt x="96" y="45"/>
                  </a:cubicBezTo>
                  <a:cubicBezTo>
                    <a:pt x="97" y="45"/>
                    <a:pt x="98" y="45"/>
                    <a:pt x="100" y="45"/>
                  </a:cubicBezTo>
                  <a:cubicBezTo>
                    <a:pt x="102" y="45"/>
                    <a:pt x="105" y="45"/>
                    <a:pt x="106" y="44"/>
                  </a:cubicBezTo>
                  <a:cubicBezTo>
                    <a:pt x="107" y="44"/>
                    <a:pt x="108" y="42"/>
                    <a:pt x="109" y="41"/>
                  </a:cubicBezTo>
                  <a:cubicBezTo>
                    <a:pt x="109" y="40"/>
                    <a:pt x="110" y="39"/>
                    <a:pt x="111" y="39"/>
                  </a:cubicBezTo>
                  <a:cubicBezTo>
                    <a:pt x="111" y="39"/>
                    <a:pt x="111" y="38"/>
                    <a:pt x="111" y="38"/>
                  </a:cubicBezTo>
                  <a:cubicBezTo>
                    <a:pt x="112" y="37"/>
                    <a:pt x="114" y="36"/>
                    <a:pt x="115" y="35"/>
                  </a:cubicBezTo>
                  <a:cubicBezTo>
                    <a:pt x="115" y="35"/>
                    <a:pt x="116" y="34"/>
                    <a:pt x="117" y="34"/>
                  </a:cubicBezTo>
                  <a:cubicBezTo>
                    <a:pt x="118" y="33"/>
                    <a:pt x="118" y="31"/>
                    <a:pt x="120" y="30"/>
                  </a:cubicBezTo>
                  <a:cubicBezTo>
                    <a:pt x="120" y="30"/>
                    <a:pt x="120" y="30"/>
                    <a:pt x="120" y="30"/>
                  </a:cubicBezTo>
                  <a:cubicBezTo>
                    <a:pt x="122" y="29"/>
                    <a:pt x="124" y="28"/>
                    <a:pt x="126" y="27"/>
                  </a:cubicBezTo>
                  <a:cubicBezTo>
                    <a:pt x="127" y="26"/>
                    <a:pt x="127" y="26"/>
                    <a:pt x="128" y="25"/>
                  </a:cubicBezTo>
                  <a:cubicBezTo>
                    <a:pt x="129" y="25"/>
                    <a:pt x="130" y="25"/>
                    <a:pt x="130" y="24"/>
                  </a:cubicBezTo>
                  <a:cubicBezTo>
                    <a:pt x="131" y="24"/>
                    <a:pt x="132" y="24"/>
                    <a:pt x="132" y="24"/>
                  </a:cubicBezTo>
                  <a:cubicBezTo>
                    <a:pt x="132" y="24"/>
                    <a:pt x="133" y="23"/>
                    <a:pt x="133" y="23"/>
                  </a:cubicBezTo>
                  <a:cubicBezTo>
                    <a:pt x="133" y="23"/>
                    <a:pt x="133" y="23"/>
                    <a:pt x="134" y="23"/>
                  </a:cubicBezTo>
                  <a:cubicBezTo>
                    <a:pt x="134" y="23"/>
                    <a:pt x="134" y="23"/>
                    <a:pt x="134" y="22"/>
                  </a:cubicBezTo>
                  <a:cubicBezTo>
                    <a:pt x="135" y="22"/>
                    <a:pt x="136" y="22"/>
                    <a:pt x="136" y="21"/>
                  </a:cubicBezTo>
                  <a:cubicBezTo>
                    <a:pt x="136" y="20"/>
                    <a:pt x="135" y="19"/>
                    <a:pt x="134" y="19"/>
                  </a:cubicBezTo>
                  <a:cubicBezTo>
                    <a:pt x="134" y="18"/>
                    <a:pt x="133" y="19"/>
                    <a:pt x="132" y="19"/>
                  </a:cubicBezTo>
                  <a:cubicBezTo>
                    <a:pt x="130" y="19"/>
                    <a:pt x="128" y="18"/>
                    <a:pt x="126" y="18"/>
                  </a:cubicBezTo>
                  <a:cubicBezTo>
                    <a:pt x="125" y="18"/>
                    <a:pt x="124" y="19"/>
                    <a:pt x="123" y="19"/>
                  </a:cubicBezTo>
                  <a:cubicBezTo>
                    <a:pt x="122" y="19"/>
                    <a:pt x="121" y="18"/>
                    <a:pt x="121" y="18"/>
                  </a:cubicBezTo>
                  <a:cubicBezTo>
                    <a:pt x="120" y="18"/>
                    <a:pt x="119" y="19"/>
                    <a:pt x="118" y="19"/>
                  </a:cubicBezTo>
                  <a:cubicBezTo>
                    <a:pt x="116" y="20"/>
                    <a:pt x="114" y="20"/>
                    <a:pt x="112" y="21"/>
                  </a:cubicBezTo>
                  <a:cubicBezTo>
                    <a:pt x="111" y="21"/>
                    <a:pt x="111" y="21"/>
                    <a:pt x="111" y="21"/>
                  </a:cubicBezTo>
                  <a:cubicBezTo>
                    <a:pt x="127" y="15"/>
                    <a:pt x="144" y="12"/>
                    <a:pt x="162" y="12"/>
                  </a:cubicBezTo>
                  <a:cubicBezTo>
                    <a:pt x="194" y="12"/>
                    <a:pt x="223" y="21"/>
                    <a:pt x="247" y="37"/>
                  </a:cubicBezTo>
                  <a:cubicBezTo>
                    <a:pt x="246" y="38"/>
                    <a:pt x="245" y="39"/>
                    <a:pt x="245" y="40"/>
                  </a:cubicBezTo>
                  <a:cubicBezTo>
                    <a:pt x="244" y="40"/>
                    <a:pt x="243" y="41"/>
                    <a:pt x="243" y="41"/>
                  </a:cubicBezTo>
                  <a:cubicBezTo>
                    <a:pt x="243" y="42"/>
                    <a:pt x="243" y="42"/>
                    <a:pt x="243" y="43"/>
                  </a:cubicBezTo>
                  <a:cubicBezTo>
                    <a:pt x="242" y="44"/>
                    <a:pt x="241" y="46"/>
                    <a:pt x="241" y="47"/>
                  </a:cubicBezTo>
                  <a:cubicBezTo>
                    <a:pt x="241" y="47"/>
                    <a:pt x="242" y="48"/>
                    <a:pt x="241" y="48"/>
                  </a:cubicBezTo>
                  <a:cubicBezTo>
                    <a:pt x="242" y="49"/>
                    <a:pt x="244" y="51"/>
                    <a:pt x="245" y="51"/>
                  </a:cubicBezTo>
                  <a:cubicBezTo>
                    <a:pt x="246" y="52"/>
                    <a:pt x="248" y="52"/>
                    <a:pt x="250" y="51"/>
                  </a:cubicBezTo>
                  <a:cubicBezTo>
                    <a:pt x="249" y="49"/>
                    <a:pt x="248" y="50"/>
                    <a:pt x="247" y="48"/>
                  </a:cubicBezTo>
                  <a:cubicBezTo>
                    <a:pt x="247" y="46"/>
                    <a:pt x="247" y="45"/>
                    <a:pt x="247" y="44"/>
                  </a:cubicBezTo>
                  <a:cubicBezTo>
                    <a:pt x="247" y="43"/>
                    <a:pt x="248" y="43"/>
                    <a:pt x="248" y="42"/>
                  </a:cubicBezTo>
                  <a:cubicBezTo>
                    <a:pt x="249" y="41"/>
                    <a:pt x="250" y="40"/>
                    <a:pt x="250" y="40"/>
                  </a:cubicBezTo>
                  <a:cubicBezTo>
                    <a:pt x="254" y="43"/>
                    <a:pt x="258" y="46"/>
                    <a:pt x="262" y="49"/>
                  </a:cubicBezTo>
                  <a:cubicBezTo>
                    <a:pt x="262" y="50"/>
                    <a:pt x="261" y="50"/>
                    <a:pt x="261" y="51"/>
                  </a:cubicBezTo>
                  <a:cubicBezTo>
                    <a:pt x="261" y="52"/>
                    <a:pt x="262" y="54"/>
                    <a:pt x="261" y="55"/>
                  </a:cubicBezTo>
                  <a:cubicBezTo>
                    <a:pt x="261" y="55"/>
                    <a:pt x="262" y="56"/>
                    <a:pt x="262" y="57"/>
                  </a:cubicBezTo>
                  <a:cubicBezTo>
                    <a:pt x="262" y="56"/>
                    <a:pt x="261" y="56"/>
                    <a:pt x="261" y="56"/>
                  </a:cubicBezTo>
                  <a:cubicBezTo>
                    <a:pt x="261" y="56"/>
                    <a:pt x="260" y="55"/>
                    <a:pt x="260" y="55"/>
                  </a:cubicBezTo>
                  <a:cubicBezTo>
                    <a:pt x="260" y="55"/>
                    <a:pt x="259" y="55"/>
                    <a:pt x="259" y="55"/>
                  </a:cubicBezTo>
                  <a:cubicBezTo>
                    <a:pt x="258" y="54"/>
                    <a:pt x="257" y="54"/>
                    <a:pt x="255" y="54"/>
                  </a:cubicBezTo>
                  <a:cubicBezTo>
                    <a:pt x="254" y="54"/>
                    <a:pt x="252" y="52"/>
                    <a:pt x="252" y="53"/>
                  </a:cubicBezTo>
                  <a:cubicBezTo>
                    <a:pt x="252" y="55"/>
                    <a:pt x="254" y="55"/>
                    <a:pt x="254" y="56"/>
                  </a:cubicBezTo>
                  <a:cubicBezTo>
                    <a:pt x="253" y="57"/>
                    <a:pt x="252" y="57"/>
                    <a:pt x="251" y="57"/>
                  </a:cubicBezTo>
                  <a:cubicBezTo>
                    <a:pt x="249" y="57"/>
                    <a:pt x="248" y="57"/>
                    <a:pt x="247" y="57"/>
                  </a:cubicBezTo>
                  <a:cubicBezTo>
                    <a:pt x="246" y="57"/>
                    <a:pt x="245" y="58"/>
                    <a:pt x="244" y="58"/>
                  </a:cubicBezTo>
                  <a:cubicBezTo>
                    <a:pt x="244" y="58"/>
                    <a:pt x="243" y="58"/>
                    <a:pt x="242" y="59"/>
                  </a:cubicBezTo>
                  <a:cubicBezTo>
                    <a:pt x="242" y="59"/>
                    <a:pt x="241" y="59"/>
                    <a:pt x="241" y="60"/>
                  </a:cubicBezTo>
                  <a:cubicBezTo>
                    <a:pt x="241" y="60"/>
                    <a:pt x="240" y="60"/>
                    <a:pt x="240" y="60"/>
                  </a:cubicBezTo>
                  <a:cubicBezTo>
                    <a:pt x="240" y="60"/>
                    <a:pt x="240" y="60"/>
                    <a:pt x="240" y="60"/>
                  </a:cubicBezTo>
                  <a:cubicBezTo>
                    <a:pt x="240" y="60"/>
                    <a:pt x="239" y="60"/>
                    <a:pt x="239" y="60"/>
                  </a:cubicBezTo>
                  <a:cubicBezTo>
                    <a:pt x="238" y="61"/>
                    <a:pt x="238" y="63"/>
                    <a:pt x="236" y="63"/>
                  </a:cubicBezTo>
                  <a:cubicBezTo>
                    <a:pt x="235" y="62"/>
                    <a:pt x="236" y="59"/>
                    <a:pt x="234" y="59"/>
                  </a:cubicBezTo>
                  <a:cubicBezTo>
                    <a:pt x="232" y="60"/>
                    <a:pt x="234" y="63"/>
                    <a:pt x="232" y="63"/>
                  </a:cubicBezTo>
                  <a:cubicBezTo>
                    <a:pt x="232" y="63"/>
                    <a:pt x="231" y="63"/>
                    <a:pt x="230" y="63"/>
                  </a:cubicBezTo>
                  <a:cubicBezTo>
                    <a:pt x="229" y="64"/>
                    <a:pt x="228" y="65"/>
                    <a:pt x="228" y="65"/>
                  </a:cubicBezTo>
                  <a:cubicBezTo>
                    <a:pt x="228" y="66"/>
                    <a:pt x="228" y="66"/>
                    <a:pt x="228" y="66"/>
                  </a:cubicBezTo>
                  <a:cubicBezTo>
                    <a:pt x="227" y="67"/>
                    <a:pt x="227" y="67"/>
                    <a:pt x="227" y="67"/>
                  </a:cubicBezTo>
                  <a:cubicBezTo>
                    <a:pt x="226" y="68"/>
                    <a:pt x="226" y="69"/>
                    <a:pt x="225" y="69"/>
                  </a:cubicBezTo>
                  <a:cubicBezTo>
                    <a:pt x="224" y="69"/>
                    <a:pt x="221" y="67"/>
                    <a:pt x="222" y="65"/>
                  </a:cubicBezTo>
                  <a:cubicBezTo>
                    <a:pt x="221" y="64"/>
                    <a:pt x="221" y="64"/>
                    <a:pt x="221" y="64"/>
                  </a:cubicBezTo>
                  <a:cubicBezTo>
                    <a:pt x="220" y="63"/>
                    <a:pt x="219" y="63"/>
                    <a:pt x="220" y="62"/>
                  </a:cubicBezTo>
                  <a:cubicBezTo>
                    <a:pt x="221" y="62"/>
                    <a:pt x="223" y="63"/>
                    <a:pt x="224" y="63"/>
                  </a:cubicBezTo>
                  <a:cubicBezTo>
                    <a:pt x="227" y="64"/>
                    <a:pt x="229" y="63"/>
                    <a:pt x="229" y="61"/>
                  </a:cubicBezTo>
                  <a:cubicBezTo>
                    <a:pt x="229" y="60"/>
                    <a:pt x="228" y="59"/>
                    <a:pt x="227" y="58"/>
                  </a:cubicBezTo>
                  <a:cubicBezTo>
                    <a:pt x="227" y="58"/>
                    <a:pt x="227" y="58"/>
                    <a:pt x="227" y="58"/>
                  </a:cubicBezTo>
                  <a:cubicBezTo>
                    <a:pt x="227" y="58"/>
                    <a:pt x="226" y="57"/>
                    <a:pt x="226" y="57"/>
                  </a:cubicBezTo>
                  <a:cubicBezTo>
                    <a:pt x="225" y="56"/>
                    <a:pt x="223" y="55"/>
                    <a:pt x="221" y="55"/>
                  </a:cubicBezTo>
                  <a:cubicBezTo>
                    <a:pt x="221" y="55"/>
                    <a:pt x="221" y="54"/>
                    <a:pt x="220" y="54"/>
                  </a:cubicBezTo>
                  <a:cubicBezTo>
                    <a:pt x="220" y="54"/>
                    <a:pt x="219" y="54"/>
                    <a:pt x="218" y="54"/>
                  </a:cubicBezTo>
                  <a:cubicBezTo>
                    <a:pt x="218" y="54"/>
                    <a:pt x="218" y="53"/>
                    <a:pt x="218" y="53"/>
                  </a:cubicBezTo>
                  <a:cubicBezTo>
                    <a:pt x="217" y="53"/>
                    <a:pt x="217" y="53"/>
                    <a:pt x="217" y="53"/>
                  </a:cubicBezTo>
                  <a:cubicBezTo>
                    <a:pt x="217" y="53"/>
                    <a:pt x="216" y="52"/>
                    <a:pt x="216" y="52"/>
                  </a:cubicBezTo>
                  <a:cubicBezTo>
                    <a:pt x="216" y="52"/>
                    <a:pt x="216" y="52"/>
                    <a:pt x="216" y="52"/>
                  </a:cubicBezTo>
                  <a:cubicBezTo>
                    <a:pt x="215" y="52"/>
                    <a:pt x="215" y="51"/>
                    <a:pt x="215" y="51"/>
                  </a:cubicBezTo>
                  <a:cubicBezTo>
                    <a:pt x="214" y="50"/>
                    <a:pt x="213" y="49"/>
                    <a:pt x="212" y="48"/>
                  </a:cubicBezTo>
                  <a:cubicBezTo>
                    <a:pt x="209" y="48"/>
                    <a:pt x="205" y="48"/>
                    <a:pt x="204" y="49"/>
                  </a:cubicBezTo>
                  <a:cubicBezTo>
                    <a:pt x="203" y="50"/>
                    <a:pt x="201" y="49"/>
                    <a:pt x="200" y="50"/>
                  </a:cubicBezTo>
                  <a:cubicBezTo>
                    <a:pt x="199" y="51"/>
                    <a:pt x="198" y="53"/>
                    <a:pt x="197" y="54"/>
                  </a:cubicBezTo>
                  <a:cubicBezTo>
                    <a:pt x="195" y="55"/>
                    <a:pt x="193" y="55"/>
                    <a:pt x="193" y="58"/>
                  </a:cubicBezTo>
                  <a:cubicBezTo>
                    <a:pt x="193" y="59"/>
                    <a:pt x="195" y="58"/>
                    <a:pt x="195" y="60"/>
                  </a:cubicBezTo>
                  <a:cubicBezTo>
                    <a:pt x="193" y="62"/>
                    <a:pt x="191" y="65"/>
                    <a:pt x="188" y="68"/>
                  </a:cubicBezTo>
                  <a:cubicBezTo>
                    <a:pt x="186" y="68"/>
                    <a:pt x="185" y="70"/>
                    <a:pt x="183" y="72"/>
                  </a:cubicBezTo>
                  <a:cubicBezTo>
                    <a:pt x="182" y="73"/>
                    <a:pt x="181" y="73"/>
                    <a:pt x="180" y="74"/>
                  </a:cubicBezTo>
                  <a:cubicBezTo>
                    <a:pt x="180" y="78"/>
                    <a:pt x="180" y="82"/>
                    <a:pt x="183" y="84"/>
                  </a:cubicBezTo>
                  <a:cubicBezTo>
                    <a:pt x="183" y="84"/>
                    <a:pt x="183" y="84"/>
                    <a:pt x="184" y="84"/>
                  </a:cubicBezTo>
                  <a:cubicBezTo>
                    <a:pt x="184" y="84"/>
                    <a:pt x="185" y="83"/>
                    <a:pt x="185" y="83"/>
                  </a:cubicBezTo>
                  <a:cubicBezTo>
                    <a:pt x="186" y="83"/>
                    <a:pt x="186" y="83"/>
                    <a:pt x="187" y="83"/>
                  </a:cubicBezTo>
                  <a:cubicBezTo>
                    <a:pt x="187" y="83"/>
                    <a:pt x="187" y="83"/>
                    <a:pt x="187" y="83"/>
                  </a:cubicBezTo>
                  <a:cubicBezTo>
                    <a:pt x="188" y="82"/>
                    <a:pt x="188" y="83"/>
                    <a:pt x="188" y="83"/>
                  </a:cubicBezTo>
                  <a:cubicBezTo>
                    <a:pt x="189" y="83"/>
                    <a:pt x="189" y="84"/>
                    <a:pt x="189" y="84"/>
                  </a:cubicBezTo>
                  <a:cubicBezTo>
                    <a:pt x="190" y="85"/>
                    <a:pt x="190" y="85"/>
                    <a:pt x="190" y="86"/>
                  </a:cubicBezTo>
                  <a:cubicBezTo>
                    <a:pt x="191" y="87"/>
                    <a:pt x="191" y="89"/>
                    <a:pt x="192" y="90"/>
                  </a:cubicBezTo>
                  <a:cubicBezTo>
                    <a:pt x="193" y="90"/>
                    <a:pt x="194" y="89"/>
                    <a:pt x="195" y="88"/>
                  </a:cubicBezTo>
                  <a:cubicBezTo>
                    <a:pt x="195" y="88"/>
                    <a:pt x="196" y="88"/>
                    <a:pt x="196" y="88"/>
                  </a:cubicBezTo>
                  <a:cubicBezTo>
                    <a:pt x="197" y="86"/>
                    <a:pt x="196" y="85"/>
                    <a:pt x="197" y="83"/>
                  </a:cubicBezTo>
                  <a:cubicBezTo>
                    <a:pt x="197" y="82"/>
                    <a:pt x="199" y="82"/>
                    <a:pt x="199" y="81"/>
                  </a:cubicBezTo>
                  <a:cubicBezTo>
                    <a:pt x="198" y="79"/>
                    <a:pt x="197" y="79"/>
                    <a:pt x="197" y="77"/>
                  </a:cubicBezTo>
                  <a:cubicBezTo>
                    <a:pt x="197" y="77"/>
                    <a:pt x="197" y="76"/>
                    <a:pt x="197" y="74"/>
                  </a:cubicBezTo>
                  <a:cubicBezTo>
                    <a:pt x="198" y="72"/>
                    <a:pt x="199" y="70"/>
                    <a:pt x="201" y="70"/>
                  </a:cubicBezTo>
                  <a:cubicBezTo>
                    <a:pt x="202" y="69"/>
                    <a:pt x="202" y="69"/>
                    <a:pt x="203" y="68"/>
                  </a:cubicBezTo>
                  <a:cubicBezTo>
                    <a:pt x="203" y="67"/>
                    <a:pt x="203" y="65"/>
                    <a:pt x="203" y="65"/>
                  </a:cubicBezTo>
                  <a:cubicBezTo>
                    <a:pt x="203" y="65"/>
                    <a:pt x="203" y="65"/>
                    <a:pt x="203" y="65"/>
                  </a:cubicBezTo>
                  <a:cubicBezTo>
                    <a:pt x="204" y="63"/>
                    <a:pt x="207" y="63"/>
                    <a:pt x="208" y="65"/>
                  </a:cubicBezTo>
                  <a:cubicBezTo>
                    <a:pt x="208" y="65"/>
                    <a:pt x="207" y="66"/>
                    <a:pt x="207" y="67"/>
                  </a:cubicBezTo>
                  <a:cubicBezTo>
                    <a:pt x="206" y="69"/>
                    <a:pt x="204" y="70"/>
                    <a:pt x="203" y="72"/>
                  </a:cubicBezTo>
                  <a:cubicBezTo>
                    <a:pt x="204" y="73"/>
                    <a:pt x="204" y="74"/>
                    <a:pt x="204" y="76"/>
                  </a:cubicBezTo>
                  <a:cubicBezTo>
                    <a:pt x="205" y="77"/>
                    <a:pt x="205" y="79"/>
                    <a:pt x="207" y="79"/>
                  </a:cubicBezTo>
                  <a:cubicBezTo>
                    <a:pt x="208" y="79"/>
                    <a:pt x="208" y="78"/>
                    <a:pt x="210" y="78"/>
                  </a:cubicBezTo>
                  <a:cubicBezTo>
                    <a:pt x="210" y="77"/>
                    <a:pt x="211" y="77"/>
                    <a:pt x="211" y="77"/>
                  </a:cubicBezTo>
                  <a:cubicBezTo>
                    <a:pt x="211" y="77"/>
                    <a:pt x="212" y="77"/>
                    <a:pt x="212" y="77"/>
                  </a:cubicBezTo>
                  <a:cubicBezTo>
                    <a:pt x="212" y="77"/>
                    <a:pt x="212" y="77"/>
                    <a:pt x="213" y="77"/>
                  </a:cubicBezTo>
                  <a:cubicBezTo>
                    <a:pt x="214" y="76"/>
                    <a:pt x="214" y="76"/>
                    <a:pt x="215" y="75"/>
                  </a:cubicBezTo>
                  <a:cubicBezTo>
                    <a:pt x="216" y="75"/>
                    <a:pt x="216" y="75"/>
                    <a:pt x="217" y="76"/>
                  </a:cubicBezTo>
                  <a:cubicBezTo>
                    <a:pt x="217" y="76"/>
                    <a:pt x="218" y="76"/>
                    <a:pt x="217" y="77"/>
                  </a:cubicBezTo>
                  <a:cubicBezTo>
                    <a:pt x="217" y="78"/>
                    <a:pt x="216" y="78"/>
                    <a:pt x="215" y="79"/>
                  </a:cubicBezTo>
                  <a:cubicBezTo>
                    <a:pt x="215" y="79"/>
                    <a:pt x="214" y="80"/>
                    <a:pt x="214" y="80"/>
                  </a:cubicBezTo>
                  <a:cubicBezTo>
                    <a:pt x="214" y="80"/>
                    <a:pt x="213" y="80"/>
                    <a:pt x="213" y="80"/>
                  </a:cubicBezTo>
                  <a:cubicBezTo>
                    <a:pt x="212" y="80"/>
                    <a:pt x="211" y="80"/>
                    <a:pt x="211" y="81"/>
                  </a:cubicBezTo>
                  <a:cubicBezTo>
                    <a:pt x="210" y="81"/>
                    <a:pt x="210" y="82"/>
                    <a:pt x="209" y="82"/>
                  </a:cubicBezTo>
                  <a:cubicBezTo>
                    <a:pt x="208" y="82"/>
                    <a:pt x="207" y="82"/>
                    <a:pt x="207" y="82"/>
                  </a:cubicBezTo>
                  <a:cubicBezTo>
                    <a:pt x="206" y="83"/>
                    <a:pt x="207" y="85"/>
                    <a:pt x="206" y="86"/>
                  </a:cubicBezTo>
                  <a:cubicBezTo>
                    <a:pt x="205" y="87"/>
                    <a:pt x="205" y="85"/>
                    <a:pt x="204" y="86"/>
                  </a:cubicBezTo>
                  <a:cubicBezTo>
                    <a:pt x="203" y="87"/>
                    <a:pt x="203" y="88"/>
                    <a:pt x="202" y="89"/>
                  </a:cubicBezTo>
                  <a:cubicBezTo>
                    <a:pt x="202" y="90"/>
                    <a:pt x="200" y="91"/>
                    <a:pt x="200" y="92"/>
                  </a:cubicBezTo>
                  <a:cubicBezTo>
                    <a:pt x="198" y="93"/>
                    <a:pt x="197" y="93"/>
                    <a:pt x="196" y="93"/>
                  </a:cubicBezTo>
                  <a:cubicBezTo>
                    <a:pt x="195" y="94"/>
                    <a:pt x="195" y="94"/>
                    <a:pt x="195" y="94"/>
                  </a:cubicBezTo>
                  <a:cubicBezTo>
                    <a:pt x="194" y="94"/>
                    <a:pt x="193" y="94"/>
                    <a:pt x="192" y="94"/>
                  </a:cubicBezTo>
                  <a:cubicBezTo>
                    <a:pt x="191" y="94"/>
                    <a:pt x="191" y="95"/>
                    <a:pt x="190" y="95"/>
                  </a:cubicBezTo>
                  <a:cubicBezTo>
                    <a:pt x="189" y="95"/>
                    <a:pt x="188" y="95"/>
                    <a:pt x="186" y="95"/>
                  </a:cubicBezTo>
                  <a:cubicBezTo>
                    <a:pt x="186" y="95"/>
                    <a:pt x="185" y="96"/>
                    <a:pt x="184" y="96"/>
                  </a:cubicBezTo>
                  <a:cubicBezTo>
                    <a:pt x="183" y="96"/>
                    <a:pt x="181" y="96"/>
                    <a:pt x="181" y="96"/>
                  </a:cubicBezTo>
                  <a:cubicBezTo>
                    <a:pt x="180" y="96"/>
                    <a:pt x="180" y="97"/>
                    <a:pt x="179" y="97"/>
                  </a:cubicBezTo>
                  <a:cubicBezTo>
                    <a:pt x="179" y="98"/>
                    <a:pt x="179" y="99"/>
                    <a:pt x="179" y="99"/>
                  </a:cubicBezTo>
                  <a:cubicBezTo>
                    <a:pt x="178" y="100"/>
                    <a:pt x="177" y="100"/>
                    <a:pt x="177" y="101"/>
                  </a:cubicBezTo>
                  <a:cubicBezTo>
                    <a:pt x="175" y="102"/>
                    <a:pt x="174" y="103"/>
                    <a:pt x="173" y="105"/>
                  </a:cubicBezTo>
                  <a:cubicBezTo>
                    <a:pt x="172" y="105"/>
                    <a:pt x="170" y="106"/>
                    <a:pt x="169" y="106"/>
                  </a:cubicBezTo>
                  <a:cubicBezTo>
                    <a:pt x="168" y="106"/>
                    <a:pt x="166" y="106"/>
                    <a:pt x="166" y="107"/>
                  </a:cubicBezTo>
                  <a:cubicBezTo>
                    <a:pt x="166" y="108"/>
                    <a:pt x="168" y="109"/>
                    <a:pt x="169" y="110"/>
                  </a:cubicBezTo>
                  <a:cubicBezTo>
                    <a:pt x="169" y="111"/>
                    <a:pt x="170" y="111"/>
                    <a:pt x="170" y="112"/>
                  </a:cubicBezTo>
                  <a:cubicBezTo>
                    <a:pt x="171" y="113"/>
                    <a:pt x="171" y="113"/>
                    <a:pt x="171" y="114"/>
                  </a:cubicBezTo>
                  <a:cubicBezTo>
                    <a:pt x="171" y="115"/>
                    <a:pt x="171" y="117"/>
                    <a:pt x="170" y="118"/>
                  </a:cubicBezTo>
                  <a:cubicBezTo>
                    <a:pt x="167" y="118"/>
                    <a:pt x="163" y="117"/>
                    <a:pt x="160" y="118"/>
                  </a:cubicBezTo>
                  <a:cubicBezTo>
                    <a:pt x="160" y="118"/>
                    <a:pt x="160" y="119"/>
                    <a:pt x="159" y="119"/>
                  </a:cubicBezTo>
                  <a:cubicBezTo>
                    <a:pt x="159" y="121"/>
                    <a:pt x="160" y="122"/>
                    <a:pt x="160" y="124"/>
                  </a:cubicBezTo>
                  <a:cubicBezTo>
                    <a:pt x="160" y="125"/>
                    <a:pt x="159" y="126"/>
                    <a:pt x="159" y="127"/>
                  </a:cubicBezTo>
                  <a:cubicBezTo>
                    <a:pt x="159" y="128"/>
                    <a:pt x="159" y="130"/>
                    <a:pt x="160" y="131"/>
                  </a:cubicBezTo>
                  <a:cubicBezTo>
                    <a:pt x="161" y="131"/>
                    <a:pt x="161" y="132"/>
                    <a:pt x="162" y="132"/>
                  </a:cubicBezTo>
                  <a:cubicBezTo>
                    <a:pt x="163" y="132"/>
                    <a:pt x="164" y="133"/>
                    <a:pt x="165" y="134"/>
                  </a:cubicBezTo>
                  <a:cubicBezTo>
                    <a:pt x="166" y="133"/>
                    <a:pt x="166" y="132"/>
                    <a:pt x="168" y="132"/>
                  </a:cubicBezTo>
                  <a:cubicBezTo>
                    <a:pt x="169" y="132"/>
                    <a:pt x="169" y="131"/>
                    <a:pt x="170" y="131"/>
                  </a:cubicBezTo>
                  <a:cubicBezTo>
                    <a:pt x="170" y="131"/>
                    <a:pt x="170" y="131"/>
                    <a:pt x="170" y="131"/>
                  </a:cubicBezTo>
                  <a:cubicBezTo>
                    <a:pt x="171" y="130"/>
                    <a:pt x="172" y="130"/>
                    <a:pt x="172" y="129"/>
                  </a:cubicBezTo>
                  <a:cubicBezTo>
                    <a:pt x="172" y="129"/>
                    <a:pt x="172" y="129"/>
                    <a:pt x="172" y="129"/>
                  </a:cubicBezTo>
                  <a:cubicBezTo>
                    <a:pt x="173" y="128"/>
                    <a:pt x="173" y="127"/>
                    <a:pt x="173" y="125"/>
                  </a:cubicBezTo>
                  <a:cubicBezTo>
                    <a:pt x="174" y="124"/>
                    <a:pt x="174" y="123"/>
                    <a:pt x="175" y="123"/>
                  </a:cubicBezTo>
                  <a:cubicBezTo>
                    <a:pt x="175" y="123"/>
                    <a:pt x="176" y="122"/>
                    <a:pt x="176" y="122"/>
                  </a:cubicBezTo>
                  <a:cubicBezTo>
                    <a:pt x="177" y="122"/>
                    <a:pt x="177" y="121"/>
                    <a:pt x="177" y="121"/>
                  </a:cubicBezTo>
                  <a:cubicBezTo>
                    <a:pt x="177" y="119"/>
                    <a:pt x="178" y="118"/>
                    <a:pt x="179" y="118"/>
                  </a:cubicBezTo>
                  <a:cubicBezTo>
                    <a:pt x="180" y="118"/>
                    <a:pt x="181" y="119"/>
                    <a:pt x="182" y="119"/>
                  </a:cubicBezTo>
                  <a:cubicBezTo>
                    <a:pt x="183" y="118"/>
                    <a:pt x="184" y="117"/>
                    <a:pt x="186" y="116"/>
                  </a:cubicBezTo>
                  <a:cubicBezTo>
                    <a:pt x="187" y="117"/>
                    <a:pt x="188" y="118"/>
                    <a:pt x="188" y="119"/>
                  </a:cubicBezTo>
                  <a:cubicBezTo>
                    <a:pt x="189" y="121"/>
                    <a:pt x="190" y="122"/>
                    <a:pt x="191" y="123"/>
                  </a:cubicBezTo>
                  <a:cubicBezTo>
                    <a:pt x="193" y="124"/>
                    <a:pt x="195" y="125"/>
                    <a:pt x="195" y="128"/>
                  </a:cubicBezTo>
                  <a:cubicBezTo>
                    <a:pt x="195" y="128"/>
                    <a:pt x="195" y="129"/>
                    <a:pt x="194" y="129"/>
                  </a:cubicBezTo>
                  <a:cubicBezTo>
                    <a:pt x="194" y="130"/>
                    <a:pt x="193" y="129"/>
                    <a:pt x="193" y="130"/>
                  </a:cubicBezTo>
                  <a:cubicBezTo>
                    <a:pt x="193" y="131"/>
                    <a:pt x="194" y="131"/>
                    <a:pt x="194" y="132"/>
                  </a:cubicBezTo>
                  <a:cubicBezTo>
                    <a:pt x="195" y="131"/>
                    <a:pt x="195" y="131"/>
                    <a:pt x="195" y="130"/>
                  </a:cubicBezTo>
                  <a:cubicBezTo>
                    <a:pt x="196" y="130"/>
                    <a:pt x="197" y="130"/>
                    <a:pt x="197" y="129"/>
                  </a:cubicBezTo>
                  <a:cubicBezTo>
                    <a:pt x="197" y="128"/>
                    <a:pt x="197" y="127"/>
                    <a:pt x="197" y="126"/>
                  </a:cubicBezTo>
                  <a:cubicBezTo>
                    <a:pt x="197" y="126"/>
                    <a:pt x="199" y="126"/>
                    <a:pt x="199" y="125"/>
                  </a:cubicBezTo>
                  <a:cubicBezTo>
                    <a:pt x="198" y="123"/>
                    <a:pt x="196" y="123"/>
                    <a:pt x="195" y="122"/>
                  </a:cubicBezTo>
                  <a:cubicBezTo>
                    <a:pt x="195" y="122"/>
                    <a:pt x="195" y="122"/>
                    <a:pt x="195" y="122"/>
                  </a:cubicBezTo>
                  <a:cubicBezTo>
                    <a:pt x="195" y="121"/>
                    <a:pt x="195" y="122"/>
                    <a:pt x="194" y="121"/>
                  </a:cubicBezTo>
                  <a:cubicBezTo>
                    <a:pt x="193" y="121"/>
                    <a:pt x="193" y="120"/>
                    <a:pt x="193" y="119"/>
                  </a:cubicBezTo>
                  <a:cubicBezTo>
                    <a:pt x="192" y="118"/>
                    <a:pt x="189" y="116"/>
                    <a:pt x="191" y="114"/>
                  </a:cubicBezTo>
                  <a:cubicBezTo>
                    <a:pt x="193" y="115"/>
                    <a:pt x="194" y="117"/>
                    <a:pt x="196" y="118"/>
                  </a:cubicBezTo>
                  <a:cubicBezTo>
                    <a:pt x="197" y="119"/>
                    <a:pt x="197" y="119"/>
                    <a:pt x="198" y="120"/>
                  </a:cubicBezTo>
                  <a:cubicBezTo>
                    <a:pt x="199" y="120"/>
                    <a:pt x="200" y="121"/>
                    <a:pt x="201" y="122"/>
                  </a:cubicBezTo>
                  <a:cubicBezTo>
                    <a:pt x="201" y="123"/>
                    <a:pt x="201" y="124"/>
                    <a:pt x="201" y="125"/>
                  </a:cubicBezTo>
                  <a:cubicBezTo>
                    <a:pt x="201" y="126"/>
                    <a:pt x="202" y="127"/>
                    <a:pt x="202" y="128"/>
                  </a:cubicBezTo>
                  <a:cubicBezTo>
                    <a:pt x="203" y="129"/>
                    <a:pt x="203" y="132"/>
                    <a:pt x="205" y="132"/>
                  </a:cubicBezTo>
                  <a:cubicBezTo>
                    <a:pt x="206" y="131"/>
                    <a:pt x="208" y="132"/>
                    <a:pt x="208" y="130"/>
                  </a:cubicBezTo>
                  <a:cubicBezTo>
                    <a:pt x="209" y="128"/>
                    <a:pt x="206" y="128"/>
                    <a:pt x="206" y="126"/>
                  </a:cubicBezTo>
                  <a:cubicBezTo>
                    <a:pt x="207" y="125"/>
                    <a:pt x="208" y="124"/>
                    <a:pt x="209" y="124"/>
                  </a:cubicBezTo>
                  <a:cubicBezTo>
                    <a:pt x="210" y="124"/>
                    <a:pt x="211" y="125"/>
                    <a:pt x="211" y="126"/>
                  </a:cubicBezTo>
                  <a:cubicBezTo>
                    <a:pt x="212" y="128"/>
                    <a:pt x="212" y="130"/>
                    <a:pt x="212" y="131"/>
                  </a:cubicBezTo>
                  <a:cubicBezTo>
                    <a:pt x="213" y="131"/>
                    <a:pt x="213" y="131"/>
                    <a:pt x="213" y="132"/>
                  </a:cubicBezTo>
                  <a:cubicBezTo>
                    <a:pt x="214" y="132"/>
                    <a:pt x="214" y="132"/>
                    <a:pt x="214" y="133"/>
                  </a:cubicBezTo>
                  <a:cubicBezTo>
                    <a:pt x="214" y="133"/>
                    <a:pt x="215" y="133"/>
                    <a:pt x="215" y="133"/>
                  </a:cubicBezTo>
                  <a:cubicBezTo>
                    <a:pt x="216" y="134"/>
                    <a:pt x="217" y="133"/>
                    <a:pt x="218" y="133"/>
                  </a:cubicBezTo>
                  <a:cubicBezTo>
                    <a:pt x="219" y="133"/>
                    <a:pt x="220" y="134"/>
                    <a:pt x="221" y="134"/>
                  </a:cubicBezTo>
                  <a:cubicBezTo>
                    <a:pt x="222" y="134"/>
                    <a:pt x="223" y="133"/>
                    <a:pt x="224" y="133"/>
                  </a:cubicBezTo>
                  <a:cubicBezTo>
                    <a:pt x="225" y="133"/>
                    <a:pt x="224" y="134"/>
                    <a:pt x="224" y="135"/>
                  </a:cubicBezTo>
                  <a:cubicBezTo>
                    <a:pt x="225" y="138"/>
                    <a:pt x="224" y="140"/>
                    <a:pt x="224" y="142"/>
                  </a:cubicBezTo>
                  <a:cubicBezTo>
                    <a:pt x="223" y="143"/>
                    <a:pt x="222" y="143"/>
                    <a:pt x="222" y="143"/>
                  </a:cubicBezTo>
                  <a:cubicBezTo>
                    <a:pt x="220" y="144"/>
                    <a:pt x="219" y="143"/>
                    <a:pt x="218" y="143"/>
                  </a:cubicBezTo>
                  <a:cubicBezTo>
                    <a:pt x="217" y="143"/>
                    <a:pt x="217" y="144"/>
                    <a:pt x="216" y="144"/>
                  </a:cubicBezTo>
                  <a:cubicBezTo>
                    <a:pt x="214" y="144"/>
                    <a:pt x="213" y="144"/>
                    <a:pt x="212" y="143"/>
                  </a:cubicBezTo>
                  <a:cubicBezTo>
                    <a:pt x="212" y="143"/>
                    <a:pt x="212" y="143"/>
                    <a:pt x="211" y="143"/>
                  </a:cubicBezTo>
                  <a:cubicBezTo>
                    <a:pt x="211" y="143"/>
                    <a:pt x="210" y="143"/>
                    <a:pt x="210" y="143"/>
                  </a:cubicBezTo>
                  <a:cubicBezTo>
                    <a:pt x="209" y="142"/>
                    <a:pt x="209" y="142"/>
                    <a:pt x="209" y="142"/>
                  </a:cubicBezTo>
                  <a:cubicBezTo>
                    <a:pt x="206" y="141"/>
                    <a:pt x="204" y="140"/>
                    <a:pt x="203" y="140"/>
                  </a:cubicBezTo>
                  <a:cubicBezTo>
                    <a:pt x="202" y="141"/>
                    <a:pt x="202" y="142"/>
                    <a:pt x="201" y="142"/>
                  </a:cubicBezTo>
                  <a:cubicBezTo>
                    <a:pt x="202" y="145"/>
                    <a:pt x="200" y="145"/>
                    <a:pt x="198" y="144"/>
                  </a:cubicBezTo>
                  <a:cubicBezTo>
                    <a:pt x="196" y="144"/>
                    <a:pt x="196" y="143"/>
                    <a:pt x="195" y="142"/>
                  </a:cubicBezTo>
                  <a:cubicBezTo>
                    <a:pt x="194" y="142"/>
                    <a:pt x="194" y="141"/>
                    <a:pt x="193" y="141"/>
                  </a:cubicBezTo>
                  <a:cubicBezTo>
                    <a:pt x="193" y="141"/>
                    <a:pt x="190" y="140"/>
                    <a:pt x="190" y="140"/>
                  </a:cubicBezTo>
                  <a:cubicBezTo>
                    <a:pt x="189" y="139"/>
                    <a:pt x="188" y="139"/>
                    <a:pt x="188" y="138"/>
                  </a:cubicBezTo>
                  <a:cubicBezTo>
                    <a:pt x="188" y="136"/>
                    <a:pt x="189" y="133"/>
                    <a:pt x="188" y="132"/>
                  </a:cubicBezTo>
                  <a:cubicBezTo>
                    <a:pt x="187" y="131"/>
                    <a:pt x="186" y="131"/>
                    <a:pt x="185" y="131"/>
                  </a:cubicBezTo>
                  <a:cubicBezTo>
                    <a:pt x="182" y="132"/>
                    <a:pt x="180" y="132"/>
                    <a:pt x="178" y="132"/>
                  </a:cubicBezTo>
                  <a:cubicBezTo>
                    <a:pt x="177" y="132"/>
                    <a:pt x="176" y="132"/>
                    <a:pt x="175" y="132"/>
                  </a:cubicBezTo>
                  <a:cubicBezTo>
                    <a:pt x="174" y="132"/>
                    <a:pt x="174" y="133"/>
                    <a:pt x="174" y="133"/>
                  </a:cubicBezTo>
                  <a:cubicBezTo>
                    <a:pt x="173" y="133"/>
                    <a:pt x="172" y="134"/>
                    <a:pt x="171" y="134"/>
                  </a:cubicBezTo>
                  <a:cubicBezTo>
                    <a:pt x="170" y="134"/>
                    <a:pt x="170" y="135"/>
                    <a:pt x="169" y="135"/>
                  </a:cubicBezTo>
                  <a:cubicBezTo>
                    <a:pt x="168" y="135"/>
                    <a:pt x="167" y="135"/>
                    <a:pt x="166" y="135"/>
                  </a:cubicBezTo>
                  <a:cubicBezTo>
                    <a:pt x="166" y="135"/>
                    <a:pt x="165" y="134"/>
                    <a:pt x="164" y="134"/>
                  </a:cubicBezTo>
                  <a:cubicBezTo>
                    <a:pt x="163" y="135"/>
                    <a:pt x="163" y="137"/>
                    <a:pt x="162" y="138"/>
                  </a:cubicBezTo>
                  <a:cubicBezTo>
                    <a:pt x="162" y="138"/>
                    <a:pt x="161" y="139"/>
                    <a:pt x="160" y="139"/>
                  </a:cubicBezTo>
                  <a:cubicBezTo>
                    <a:pt x="159" y="140"/>
                    <a:pt x="159" y="140"/>
                    <a:pt x="158" y="142"/>
                  </a:cubicBezTo>
                  <a:cubicBezTo>
                    <a:pt x="158" y="142"/>
                    <a:pt x="158" y="143"/>
                    <a:pt x="158" y="143"/>
                  </a:cubicBezTo>
                  <a:cubicBezTo>
                    <a:pt x="158" y="144"/>
                    <a:pt x="158" y="145"/>
                    <a:pt x="158" y="146"/>
                  </a:cubicBezTo>
                  <a:cubicBezTo>
                    <a:pt x="158" y="147"/>
                    <a:pt x="155" y="149"/>
                    <a:pt x="155" y="150"/>
                  </a:cubicBezTo>
                  <a:cubicBezTo>
                    <a:pt x="154" y="151"/>
                    <a:pt x="154" y="151"/>
                    <a:pt x="154" y="151"/>
                  </a:cubicBezTo>
                  <a:cubicBezTo>
                    <a:pt x="153" y="152"/>
                    <a:pt x="152" y="152"/>
                    <a:pt x="151" y="153"/>
                  </a:cubicBezTo>
                  <a:cubicBezTo>
                    <a:pt x="151" y="154"/>
                    <a:pt x="151" y="154"/>
                    <a:pt x="150" y="155"/>
                  </a:cubicBezTo>
                  <a:cubicBezTo>
                    <a:pt x="149" y="156"/>
                    <a:pt x="149" y="157"/>
                    <a:pt x="148" y="158"/>
                  </a:cubicBezTo>
                  <a:cubicBezTo>
                    <a:pt x="148" y="160"/>
                    <a:pt x="147" y="160"/>
                    <a:pt x="147" y="162"/>
                  </a:cubicBezTo>
                  <a:cubicBezTo>
                    <a:pt x="147" y="164"/>
                    <a:pt x="147" y="164"/>
                    <a:pt x="147" y="166"/>
                  </a:cubicBezTo>
                  <a:cubicBezTo>
                    <a:pt x="148" y="167"/>
                    <a:pt x="148" y="169"/>
                    <a:pt x="148" y="172"/>
                  </a:cubicBezTo>
                  <a:cubicBezTo>
                    <a:pt x="148" y="173"/>
                    <a:pt x="147" y="175"/>
                    <a:pt x="147" y="176"/>
                  </a:cubicBezTo>
                  <a:cubicBezTo>
                    <a:pt x="147" y="176"/>
                    <a:pt x="148" y="179"/>
                    <a:pt x="148" y="180"/>
                  </a:cubicBezTo>
                  <a:cubicBezTo>
                    <a:pt x="148" y="180"/>
                    <a:pt x="149" y="181"/>
                    <a:pt x="149" y="181"/>
                  </a:cubicBezTo>
                  <a:cubicBezTo>
                    <a:pt x="149" y="181"/>
                    <a:pt x="149" y="181"/>
                    <a:pt x="149" y="182"/>
                  </a:cubicBezTo>
                  <a:cubicBezTo>
                    <a:pt x="149" y="182"/>
                    <a:pt x="150" y="182"/>
                    <a:pt x="150" y="182"/>
                  </a:cubicBezTo>
                  <a:cubicBezTo>
                    <a:pt x="150" y="182"/>
                    <a:pt x="150" y="182"/>
                    <a:pt x="150" y="183"/>
                  </a:cubicBezTo>
                  <a:cubicBezTo>
                    <a:pt x="150" y="183"/>
                    <a:pt x="150" y="183"/>
                    <a:pt x="150" y="183"/>
                  </a:cubicBezTo>
                  <a:cubicBezTo>
                    <a:pt x="151" y="183"/>
                    <a:pt x="151" y="184"/>
                    <a:pt x="151" y="185"/>
                  </a:cubicBezTo>
                  <a:cubicBezTo>
                    <a:pt x="152" y="186"/>
                    <a:pt x="152" y="187"/>
                    <a:pt x="153" y="188"/>
                  </a:cubicBezTo>
                  <a:cubicBezTo>
                    <a:pt x="154" y="190"/>
                    <a:pt x="156" y="191"/>
                    <a:pt x="157" y="192"/>
                  </a:cubicBezTo>
                  <a:cubicBezTo>
                    <a:pt x="158" y="194"/>
                    <a:pt x="159" y="195"/>
                    <a:pt x="161" y="195"/>
                  </a:cubicBezTo>
                  <a:cubicBezTo>
                    <a:pt x="162" y="195"/>
                    <a:pt x="163" y="194"/>
                    <a:pt x="165" y="194"/>
                  </a:cubicBezTo>
                  <a:cubicBezTo>
                    <a:pt x="166" y="194"/>
                    <a:pt x="166" y="194"/>
                    <a:pt x="168" y="195"/>
                  </a:cubicBezTo>
                  <a:cubicBezTo>
                    <a:pt x="169" y="194"/>
                    <a:pt x="172" y="193"/>
                    <a:pt x="174" y="193"/>
                  </a:cubicBezTo>
                  <a:cubicBezTo>
                    <a:pt x="175" y="192"/>
                    <a:pt x="176" y="191"/>
                    <a:pt x="178" y="191"/>
                  </a:cubicBezTo>
                  <a:cubicBezTo>
                    <a:pt x="180" y="192"/>
                    <a:pt x="180" y="194"/>
                    <a:pt x="181" y="195"/>
                  </a:cubicBezTo>
                  <a:cubicBezTo>
                    <a:pt x="183" y="196"/>
                    <a:pt x="183" y="195"/>
                    <a:pt x="184" y="195"/>
                  </a:cubicBezTo>
                  <a:cubicBezTo>
                    <a:pt x="187" y="196"/>
                    <a:pt x="187" y="198"/>
                    <a:pt x="186" y="200"/>
                  </a:cubicBezTo>
                  <a:cubicBezTo>
                    <a:pt x="186" y="201"/>
                    <a:pt x="186" y="201"/>
                    <a:pt x="186" y="202"/>
                  </a:cubicBezTo>
                  <a:cubicBezTo>
                    <a:pt x="186" y="203"/>
                    <a:pt x="185" y="204"/>
                    <a:pt x="185" y="206"/>
                  </a:cubicBezTo>
                  <a:cubicBezTo>
                    <a:pt x="186" y="207"/>
                    <a:pt x="187" y="208"/>
                    <a:pt x="188" y="209"/>
                  </a:cubicBezTo>
                  <a:cubicBezTo>
                    <a:pt x="189" y="212"/>
                    <a:pt x="190" y="214"/>
                    <a:pt x="191" y="217"/>
                  </a:cubicBezTo>
                  <a:cubicBezTo>
                    <a:pt x="192" y="219"/>
                    <a:pt x="191" y="220"/>
                    <a:pt x="192" y="222"/>
                  </a:cubicBezTo>
                  <a:cubicBezTo>
                    <a:pt x="192" y="223"/>
                    <a:pt x="192" y="224"/>
                    <a:pt x="192" y="226"/>
                  </a:cubicBezTo>
                  <a:cubicBezTo>
                    <a:pt x="192" y="227"/>
                    <a:pt x="191" y="228"/>
                    <a:pt x="191" y="230"/>
                  </a:cubicBezTo>
                  <a:cubicBezTo>
                    <a:pt x="190" y="230"/>
                    <a:pt x="191" y="231"/>
                    <a:pt x="190" y="231"/>
                  </a:cubicBezTo>
                  <a:cubicBezTo>
                    <a:pt x="190" y="232"/>
                    <a:pt x="190" y="233"/>
                    <a:pt x="189" y="233"/>
                  </a:cubicBezTo>
                  <a:cubicBezTo>
                    <a:pt x="189" y="235"/>
                    <a:pt x="190" y="236"/>
                    <a:pt x="189" y="238"/>
                  </a:cubicBezTo>
                  <a:cubicBezTo>
                    <a:pt x="191" y="239"/>
                    <a:pt x="191" y="241"/>
                    <a:pt x="191" y="243"/>
                  </a:cubicBezTo>
                  <a:cubicBezTo>
                    <a:pt x="192" y="244"/>
                    <a:pt x="192" y="244"/>
                    <a:pt x="193" y="245"/>
                  </a:cubicBezTo>
                  <a:cubicBezTo>
                    <a:pt x="193" y="248"/>
                    <a:pt x="193" y="251"/>
                    <a:pt x="194" y="254"/>
                  </a:cubicBezTo>
                  <a:cubicBezTo>
                    <a:pt x="194" y="256"/>
                    <a:pt x="194" y="257"/>
                    <a:pt x="195" y="258"/>
                  </a:cubicBezTo>
                  <a:cubicBezTo>
                    <a:pt x="196" y="258"/>
                    <a:pt x="196" y="259"/>
                    <a:pt x="196" y="260"/>
                  </a:cubicBezTo>
                  <a:cubicBezTo>
                    <a:pt x="197" y="261"/>
                    <a:pt x="197" y="262"/>
                    <a:pt x="197" y="262"/>
                  </a:cubicBezTo>
                  <a:cubicBezTo>
                    <a:pt x="197" y="263"/>
                    <a:pt x="198" y="264"/>
                    <a:pt x="198" y="265"/>
                  </a:cubicBezTo>
                  <a:cubicBezTo>
                    <a:pt x="198" y="266"/>
                    <a:pt x="197" y="267"/>
                    <a:pt x="197" y="268"/>
                  </a:cubicBezTo>
                  <a:cubicBezTo>
                    <a:pt x="197" y="269"/>
                    <a:pt x="198" y="270"/>
                    <a:pt x="199" y="270"/>
                  </a:cubicBezTo>
                  <a:cubicBezTo>
                    <a:pt x="200" y="271"/>
                    <a:pt x="202" y="269"/>
                    <a:pt x="204" y="269"/>
                  </a:cubicBezTo>
                  <a:cubicBezTo>
                    <a:pt x="207" y="269"/>
                    <a:pt x="207" y="269"/>
                    <a:pt x="209" y="269"/>
                  </a:cubicBezTo>
                  <a:cubicBezTo>
                    <a:pt x="210" y="268"/>
                    <a:pt x="210" y="268"/>
                    <a:pt x="211" y="267"/>
                  </a:cubicBezTo>
                  <a:cubicBezTo>
                    <a:pt x="212" y="266"/>
                    <a:pt x="213" y="265"/>
                    <a:pt x="214" y="263"/>
                  </a:cubicBezTo>
                  <a:cubicBezTo>
                    <a:pt x="214" y="263"/>
                    <a:pt x="215" y="263"/>
                    <a:pt x="215" y="262"/>
                  </a:cubicBezTo>
                  <a:cubicBezTo>
                    <a:pt x="215" y="262"/>
                    <a:pt x="215" y="261"/>
                    <a:pt x="216" y="261"/>
                  </a:cubicBezTo>
                  <a:cubicBezTo>
                    <a:pt x="217" y="259"/>
                    <a:pt x="217" y="259"/>
                    <a:pt x="218" y="257"/>
                  </a:cubicBezTo>
                  <a:cubicBezTo>
                    <a:pt x="218" y="256"/>
                    <a:pt x="218" y="254"/>
                    <a:pt x="218" y="253"/>
                  </a:cubicBezTo>
                  <a:cubicBezTo>
                    <a:pt x="219" y="251"/>
                    <a:pt x="221" y="251"/>
                    <a:pt x="222" y="250"/>
                  </a:cubicBezTo>
                  <a:cubicBezTo>
                    <a:pt x="222" y="246"/>
                    <a:pt x="222" y="244"/>
                    <a:pt x="221" y="242"/>
                  </a:cubicBezTo>
                  <a:cubicBezTo>
                    <a:pt x="222" y="240"/>
                    <a:pt x="223" y="239"/>
                    <a:pt x="224" y="238"/>
                  </a:cubicBezTo>
                  <a:cubicBezTo>
                    <a:pt x="225" y="237"/>
                    <a:pt x="226" y="237"/>
                    <a:pt x="227" y="236"/>
                  </a:cubicBezTo>
                  <a:cubicBezTo>
                    <a:pt x="227" y="236"/>
                    <a:pt x="227" y="236"/>
                    <a:pt x="228" y="236"/>
                  </a:cubicBezTo>
                  <a:cubicBezTo>
                    <a:pt x="228" y="236"/>
                    <a:pt x="228" y="236"/>
                    <a:pt x="228" y="236"/>
                  </a:cubicBezTo>
                  <a:cubicBezTo>
                    <a:pt x="229" y="235"/>
                    <a:pt x="229" y="234"/>
                    <a:pt x="230" y="234"/>
                  </a:cubicBezTo>
                  <a:cubicBezTo>
                    <a:pt x="230" y="233"/>
                    <a:pt x="230" y="232"/>
                    <a:pt x="230" y="230"/>
                  </a:cubicBezTo>
                  <a:cubicBezTo>
                    <a:pt x="230" y="228"/>
                    <a:pt x="230" y="226"/>
                    <a:pt x="230" y="223"/>
                  </a:cubicBezTo>
                  <a:cubicBezTo>
                    <a:pt x="230" y="223"/>
                    <a:pt x="229" y="222"/>
                    <a:pt x="229" y="220"/>
                  </a:cubicBezTo>
                  <a:cubicBezTo>
                    <a:pt x="229" y="220"/>
                    <a:pt x="229" y="218"/>
                    <a:pt x="229" y="217"/>
                  </a:cubicBezTo>
                  <a:cubicBezTo>
                    <a:pt x="229" y="216"/>
                    <a:pt x="229" y="215"/>
                    <a:pt x="229" y="214"/>
                  </a:cubicBezTo>
                  <a:cubicBezTo>
                    <a:pt x="229" y="213"/>
                    <a:pt x="229" y="212"/>
                    <a:pt x="230" y="211"/>
                  </a:cubicBezTo>
                  <a:cubicBezTo>
                    <a:pt x="230" y="210"/>
                    <a:pt x="231" y="209"/>
                    <a:pt x="232" y="208"/>
                  </a:cubicBezTo>
                  <a:cubicBezTo>
                    <a:pt x="232" y="208"/>
                    <a:pt x="233" y="207"/>
                    <a:pt x="233" y="206"/>
                  </a:cubicBezTo>
                  <a:cubicBezTo>
                    <a:pt x="233" y="206"/>
                    <a:pt x="233" y="205"/>
                    <a:pt x="234" y="205"/>
                  </a:cubicBezTo>
                  <a:cubicBezTo>
                    <a:pt x="234" y="204"/>
                    <a:pt x="234" y="204"/>
                    <a:pt x="235" y="204"/>
                  </a:cubicBezTo>
                  <a:cubicBezTo>
                    <a:pt x="235" y="203"/>
                    <a:pt x="236" y="202"/>
                    <a:pt x="236" y="201"/>
                  </a:cubicBezTo>
                  <a:cubicBezTo>
                    <a:pt x="236" y="201"/>
                    <a:pt x="237" y="201"/>
                    <a:pt x="237" y="201"/>
                  </a:cubicBezTo>
                  <a:cubicBezTo>
                    <a:pt x="237" y="201"/>
                    <a:pt x="237" y="201"/>
                    <a:pt x="237" y="200"/>
                  </a:cubicBezTo>
                  <a:cubicBezTo>
                    <a:pt x="238" y="200"/>
                    <a:pt x="238" y="200"/>
                    <a:pt x="238" y="200"/>
                  </a:cubicBezTo>
                  <a:cubicBezTo>
                    <a:pt x="240" y="199"/>
                    <a:pt x="241" y="197"/>
                    <a:pt x="242" y="195"/>
                  </a:cubicBezTo>
                  <a:cubicBezTo>
                    <a:pt x="243" y="195"/>
                    <a:pt x="243" y="194"/>
                    <a:pt x="243" y="194"/>
                  </a:cubicBezTo>
                  <a:cubicBezTo>
                    <a:pt x="243" y="193"/>
                    <a:pt x="244" y="193"/>
                    <a:pt x="244" y="192"/>
                  </a:cubicBezTo>
                  <a:cubicBezTo>
                    <a:pt x="244" y="192"/>
                    <a:pt x="244" y="191"/>
                    <a:pt x="244" y="190"/>
                  </a:cubicBezTo>
                  <a:cubicBezTo>
                    <a:pt x="245" y="188"/>
                    <a:pt x="246" y="187"/>
                    <a:pt x="246" y="186"/>
                  </a:cubicBezTo>
                  <a:cubicBezTo>
                    <a:pt x="247" y="185"/>
                    <a:pt x="247" y="183"/>
                    <a:pt x="247" y="182"/>
                  </a:cubicBezTo>
                  <a:cubicBezTo>
                    <a:pt x="246" y="181"/>
                    <a:pt x="245" y="182"/>
                    <a:pt x="245" y="182"/>
                  </a:cubicBezTo>
                  <a:cubicBezTo>
                    <a:pt x="244" y="182"/>
                    <a:pt x="243" y="182"/>
                    <a:pt x="243" y="182"/>
                  </a:cubicBezTo>
                  <a:cubicBezTo>
                    <a:pt x="242" y="183"/>
                    <a:pt x="241" y="183"/>
                    <a:pt x="240" y="183"/>
                  </a:cubicBezTo>
                  <a:cubicBezTo>
                    <a:pt x="239" y="184"/>
                    <a:pt x="238" y="183"/>
                    <a:pt x="237" y="183"/>
                  </a:cubicBezTo>
                  <a:cubicBezTo>
                    <a:pt x="236" y="183"/>
                    <a:pt x="236" y="182"/>
                    <a:pt x="236" y="181"/>
                  </a:cubicBezTo>
                  <a:cubicBezTo>
                    <a:pt x="236" y="180"/>
                    <a:pt x="237" y="180"/>
                    <a:pt x="238" y="179"/>
                  </a:cubicBezTo>
                  <a:cubicBezTo>
                    <a:pt x="239" y="179"/>
                    <a:pt x="240" y="178"/>
                    <a:pt x="241" y="177"/>
                  </a:cubicBezTo>
                  <a:cubicBezTo>
                    <a:pt x="241" y="177"/>
                    <a:pt x="242" y="177"/>
                    <a:pt x="242" y="177"/>
                  </a:cubicBezTo>
                  <a:cubicBezTo>
                    <a:pt x="244" y="176"/>
                    <a:pt x="245" y="176"/>
                    <a:pt x="245" y="176"/>
                  </a:cubicBezTo>
                  <a:cubicBezTo>
                    <a:pt x="247" y="175"/>
                    <a:pt x="248" y="174"/>
                    <a:pt x="249" y="173"/>
                  </a:cubicBezTo>
                  <a:cubicBezTo>
                    <a:pt x="250" y="172"/>
                    <a:pt x="250" y="172"/>
                    <a:pt x="251" y="171"/>
                  </a:cubicBezTo>
                  <a:cubicBezTo>
                    <a:pt x="251" y="171"/>
                    <a:pt x="252" y="170"/>
                    <a:pt x="252" y="170"/>
                  </a:cubicBezTo>
                  <a:cubicBezTo>
                    <a:pt x="252" y="170"/>
                    <a:pt x="253" y="170"/>
                    <a:pt x="254" y="169"/>
                  </a:cubicBezTo>
                  <a:cubicBezTo>
                    <a:pt x="254" y="169"/>
                    <a:pt x="255" y="168"/>
                    <a:pt x="255" y="167"/>
                  </a:cubicBezTo>
                  <a:cubicBezTo>
                    <a:pt x="256" y="167"/>
                    <a:pt x="256" y="166"/>
                    <a:pt x="257" y="165"/>
                  </a:cubicBezTo>
                  <a:cubicBezTo>
                    <a:pt x="260" y="163"/>
                    <a:pt x="261" y="161"/>
                    <a:pt x="258" y="158"/>
                  </a:cubicBezTo>
                  <a:cubicBezTo>
                    <a:pt x="257" y="158"/>
                    <a:pt x="256" y="158"/>
                    <a:pt x="255" y="157"/>
                  </a:cubicBezTo>
                  <a:cubicBezTo>
                    <a:pt x="255" y="157"/>
                    <a:pt x="254" y="156"/>
                    <a:pt x="253" y="156"/>
                  </a:cubicBezTo>
                  <a:cubicBezTo>
                    <a:pt x="252" y="157"/>
                    <a:pt x="251" y="157"/>
                    <a:pt x="250" y="157"/>
                  </a:cubicBezTo>
                  <a:cubicBezTo>
                    <a:pt x="248" y="157"/>
                    <a:pt x="247" y="156"/>
                    <a:pt x="246" y="155"/>
                  </a:cubicBezTo>
                  <a:cubicBezTo>
                    <a:pt x="246" y="154"/>
                    <a:pt x="245" y="152"/>
                    <a:pt x="244" y="151"/>
                  </a:cubicBezTo>
                  <a:cubicBezTo>
                    <a:pt x="244" y="150"/>
                    <a:pt x="243" y="150"/>
                    <a:pt x="243" y="149"/>
                  </a:cubicBezTo>
                  <a:cubicBezTo>
                    <a:pt x="243" y="148"/>
                    <a:pt x="242" y="148"/>
                    <a:pt x="243" y="147"/>
                  </a:cubicBezTo>
                  <a:cubicBezTo>
                    <a:pt x="243" y="146"/>
                    <a:pt x="244" y="146"/>
                    <a:pt x="244" y="146"/>
                  </a:cubicBezTo>
                  <a:cubicBezTo>
                    <a:pt x="246" y="146"/>
                    <a:pt x="246" y="148"/>
                    <a:pt x="247" y="148"/>
                  </a:cubicBezTo>
                  <a:cubicBezTo>
                    <a:pt x="247" y="149"/>
                    <a:pt x="247" y="150"/>
                    <a:pt x="248" y="150"/>
                  </a:cubicBezTo>
                  <a:cubicBezTo>
                    <a:pt x="248" y="151"/>
                    <a:pt x="249" y="151"/>
                    <a:pt x="249" y="152"/>
                  </a:cubicBezTo>
                  <a:cubicBezTo>
                    <a:pt x="250" y="153"/>
                    <a:pt x="250" y="153"/>
                    <a:pt x="251" y="153"/>
                  </a:cubicBezTo>
                  <a:cubicBezTo>
                    <a:pt x="252" y="153"/>
                    <a:pt x="254" y="152"/>
                    <a:pt x="255" y="152"/>
                  </a:cubicBezTo>
                  <a:cubicBezTo>
                    <a:pt x="256" y="153"/>
                    <a:pt x="257" y="154"/>
                    <a:pt x="257" y="154"/>
                  </a:cubicBezTo>
                  <a:cubicBezTo>
                    <a:pt x="258" y="154"/>
                    <a:pt x="259" y="155"/>
                    <a:pt x="259" y="155"/>
                  </a:cubicBezTo>
                  <a:cubicBezTo>
                    <a:pt x="260" y="155"/>
                    <a:pt x="261" y="155"/>
                    <a:pt x="262" y="155"/>
                  </a:cubicBezTo>
                  <a:cubicBezTo>
                    <a:pt x="262" y="155"/>
                    <a:pt x="262" y="155"/>
                    <a:pt x="262" y="155"/>
                  </a:cubicBezTo>
                  <a:cubicBezTo>
                    <a:pt x="262" y="156"/>
                    <a:pt x="262" y="156"/>
                    <a:pt x="262" y="157"/>
                  </a:cubicBezTo>
                  <a:cubicBezTo>
                    <a:pt x="262" y="157"/>
                    <a:pt x="263" y="159"/>
                    <a:pt x="264" y="160"/>
                  </a:cubicBezTo>
                  <a:cubicBezTo>
                    <a:pt x="264" y="160"/>
                    <a:pt x="265" y="160"/>
                    <a:pt x="265" y="161"/>
                  </a:cubicBezTo>
                  <a:cubicBezTo>
                    <a:pt x="265" y="162"/>
                    <a:pt x="265" y="163"/>
                    <a:pt x="265" y="163"/>
                  </a:cubicBezTo>
                  <a:cubicBezTo>
                    <a:pt x="265" y="164"/>
                    <a:pt x="265" y="165"/>
                    <a:pt x="266" y="165"/>
                  </a:cubicBezTo>
                  <a:cubicBezTo>
                    <a:pt x="267" y="165"/>
                    <a:pt x="268" y="164"/>
                    <a:pt x="269" y="165"/>
                  </a:cubicBezTo>
                  <a:cubicBezTo>
                    <a:pt x="269" y="166"/>
                    <a:pt x="269" y="166"/>
                    <a:pt x="269" y="167"/>
                  </a:cubicBezTo>
                  <a:cubicBezTo>
                    <a:pt x="269" y="168"/>
                    <a:pt x="269" y="168"/>
                    <a:pt x="269" y="168"/>
                  </a:cubicBezTo>
                  <a:cubicBezTo>
                    <a:pt x="269" y="170"/>
                    <a:pt x="269" y="171"/>
                    <a:pt x="269" y="172"/>
                  </a:cubicBezTo>
                  <a:cubicBezTo>
                    <a:pt x="269" y="174"/>
                    <a:pt x="270" y="175"/>
                    <a:pt x="270" y="177"/>
                  </a:cubicBezTo>
                  <a:cubicBezTo>
                    <a:pt x="270" y="179"/>
                    <a:pt x="270" y="181"/>
                    <a:pt x="271" y="182"/>
                  </a:cubicBezTo>
                  <a:cubicBezTo>
                    <a:pt x="271" y="183"/>
                    <a:pt x="272" y="184"/>
                    <a:pt x="272" y="186"/>
                  </a:cubicBezTo>
                  <a:cubicBezTo>
                    <a:pt x="272" y="187"/>
                    <a:pt x="272" y="188"/>
                    <a:pt x="273" y="188"/>
                  </a:cubicBezTo>
                  <a:cubicBezTo>
                    <a:pt x="274" y="188"/>
                    <a:pt x="274" y="188"/>
                    <a:pt x="275" y="187"/>
                  </a:cubicBezTo>
                  <a:cubicBezTo>
                    <a:pt x="275" y="187"/>
                    <a:pt x="276" y="187"/>
                    <a:pt x="276" y="186"/>
                  </a:cubicBezTo>
                  <a:cubicBezTo>
                    <a:pt x="276" y="185"/>
                    <a:pt x="276" y="185"/>
                    <a:pt x="277" y="185"/>
                  </a:cubicBezTo>
                  <a:cubicBezTo>
                    <a:pt x="277" y="184"/>
                    <a:pt x="276" y="184"/>
                    <a:pt x="276" y="184"/>
                  </a:cubicBezTo>
                  <a:cubicBezTo>
                    <a:pt x="276" y="184"/>
                    <a:pt x="277" y="182"/>
                    <a:pt x="277" y="181"/>
                  </a:cubicBezTo>
                  <a:cubicBezTo>
                    <a:pt x="278" y="179"/>
                    <a:pt x="277" y="178"/>
                    <a:pt x="278" y="176"/>
                  </a:cubicBezTo>
                  <a:cubicBezTo>
                    <a:pt x="279" y="175"/>
                    <a:pt x="280" y="174"/>
                    <a:pt x="281" y="173"/>
                  </a:cubicBezTo>
                  <a:cubicBezTo>
                    <a:pt x="281" y="172"/>
                    <a:pt x="282" y="172"/>
                    <a:pt x="282" y="172"/>
                  </a:cubicBezTo>
                  <a:cubicBezTo>
                    <a:pt x="284" y="170"/>
                    <a:pt x="285" y="168"/>
                    <a:pt x="287" y="167"/>
                  </a:cubicBezTo>
                  <a:cubicBezTo>
                    <a:pt x="287" y="166"/>
                    <a:pt x="288" y="165"/>
                    <a:pt x="289" y="165"/>
                  </a:cubicBezTo>
                  <a:cubicBezTo>
                    <a:pt x="291" y="165"/>
                    <a:pt x="292" y="164"/>
                    <a:pt x="293" y="163"/>
                  </a:cubicBezTo>
                  <a:cubicBezTo>
                    <a:pt x="294" y="164"/>
                    <a:pt x="294" y="165"/>
                    <a:pt x="294" y="167"/>
                  </a:cubicBezTo>
                  <a:cubicBezTo>
                    <a:pt x="295" y="168"/>
                    <a:pt x="296" y="169"/>
                    <a:pt x="297" y="171"/>
                  </a:cubicBezTo>
                  <a:cubicBezTo>
                    <a:pt x="297" y="172"/>
                    <a:pt x="298" y="172"/>
                    <a:pt x="299" y="172"/>
                  </a:cubicBezTo>
                  <a:cubicBezTo>
                    <a:pt x="299" y="172"/>
                    <a:pt x="299" y="173"/>
                    <a:pt x="300" y="173"/>
                  </a:cubicBezTo>
                  <a:cubicBezTo>
                    <a:pt x="300" y="174"/>
                    <a:pt x="300" y="174"/>
                    <a:pt x="300" y="175"/>
                  </a:cubicBezTo>
                  <a:cubicBezTo>
                    <a:pt x="300" y="176"/>
                    <a:pt x="301" y="176"/>
                    <a:pt x="301" y="177"/>
                  </a:cubicBezTo>
                  <a:cubicBezTo>
                    <a:pt x="301" y="177"/>
                    <a:pt x="301" y="178"/>
                    <a:pt x="301" y="179"/>
                  </a:cubicBezTo>
                  <a:cubicBezTo>
                    <a:pt x="301" y="179"/>
                    <a:pt x="301" y="180"/>
                    <a:pt x="301" y="180"/>
                  </a:cubicBezTo>
                  <a:cubicBezTo>
                    <a:pt x="301" y="181"/>
                    <a:pt x="301" y="182"/>
                    <a:pt x="301" y="183"/>
                  </a:cubicBezTo>
                  <a:cubicBezTo>
                    <a:pt x="301" y="184"/>
                    <a:pt x="302" y="184"/>
                    <a:pt x="302" y="185"/>
                  </a:cubicBezTo>
                  <a:cubicBezTo>
                    <a:pt x="301" y="186"/>
                    <a:pt x="301" y="188"/>
                    <a:pt x="301" y="189"/>
                  </a:cubicBezTo>
                  <a:cubicBezTo>
                    <a:pt x="301" y="190"/>
                    <a:pt x="302" y="191"/>
                    <a:pt x="302" y="193"/>
                  </a:cubicBezTo>
                  <a:cubicBezTo>
                    <a:pt x="303" y="193"/>
                    <a:pt x="302" y="194"/>
                    <a:pt x="303" y="195"/>
                  </a:cubicBezTo>
                  <a:cubicBezTo>
                    <a:pt x="303" y="196"/>
                    <a:pt x="303" y="196"/>
                    <a:pt x="303" y="197"/>
                  </a:cubicBezTo>
                  <a:cubicBezTo>
                    <a:pt x="303" y="198"/>
                    <a:pt x="303" y="198"/>
                    <a:pt x="303" y="199"/>
                  </a:cubicBezTo>
                  <a:cubicBezTo>
                    <a:pt x="303" y="199"/>
                    <a:pt x="303" y="199"/>
                    <a:pt x="303" y="199"/>
                  </a:cubicBezTo>
                  <a:cubicBezTo>
                    <a:pt x="304" y="200"/>
                    <a:pt x="305" y="201"/>
                    <a:pt x="306" y="201"/>
                  </a:cubicBezTo>
                  <a:cubicBezTo>
                    <a:pt x="307" y="200"/>
                    <a:pt x="306" y="199"/>
                    <a:pt x="306" y="198"/>
                  </a:cubicBezTo>
                  <a:cubicBezTo>
                    <a:pt x="306" y="197"/>
                    <a:pt x="306" y="197"/>
                    <a:pt x="306" y="196"/>
                  </a:cubicBezTo>
                  <a:cubicBezTo>
                    <a:pt x="306" y="195"/>
                    <a:pt x="305" y="194"/>
                    <a:pt x="305" y="193"/>
                  </a:cubicBezTo>
                  <a:cubicBezTo>
                    <a:pt x="304" y="192"/>
                    <a:pt x="304" y="192"/>
                    <a:pt x="304" y="191"/>
                  </a:cubicBezTo>
                  <a:cubicBezTo>
                    <a:pt x="303" y="191"/>
                    <a:pt x="303" y="191"/>
                    <a:pt x="303" y="190"/>
                  </a:cubicBezTo>
                  <a:cubicBezTo>
                    <a:pt x="303" y="190"/>
                    <a:pt x="303" y="189"/>
                    <a:pt x="303" y="189"/>
                  </a:cubicBezTo>
                  <a:cubicBezTo>
                    <a:pt x="302" y="187"/>
                    <a:pt x="302" y="186"/>
                    <a:pt x="303" y="184"/>
                  </a:cubicBezTo>
                  <a:cubicBezTo>
                    <a:pt x="303" y="183"/>
                    <a:pt x="303" y="182"/>
                    <a:pt x="304" y="181"/>
                  </a:cubicBezTo>
                  <a:cubicBezTo>
                    <a:pt x="305" y="182"/>
                    <a:pt x="306" y="183"/>
                    <a:pt x="306" y="184"/>
                  </a:cubicBezTo>
                  <a:cubicBezTo>
                    <a:pt x="307" y="185"/>
                    <a:pt x="307" y="186"/>
                    <a:pt x="308" y="186"/>
                  </a:cubicBezTo>
                  <a:cubicBezTo>
                    <a:pt x="309" y="187"/>
                    <a:pt x="308" y="187"/>
                    <a:pt x="308" y="187"/>
                  </a:cubicBezTo>
                  <a:cubicBezTo>
                    <a:pt x="309" y="188"/>
                    <a:pt x="311" y="187"/>
                    <a:pt x="312" y="187"/>
                  </a:cubicBezTo>
                  <a:cubicBezTo>
                    <a:pt x="310" y="196"/>
                    <a:pt x="308" y="206"/>
                    <a:pt x="304" y="215"/>
                  </a:cubicBezTo>
                  <a:cubicBezTo>
                    <a:pt x="304" y="215"/>
                    <a:pt x="303" y="214"/>
                    <a:pt x="303" y="214"/>
                  </a:cubicBezTo>
                  <a:cubicBezTo>
                    <a:pt x="303" y="213"/>
                    <a:pt x="303" y="212"/>
                    <a:pt x="303" y="211"/>
                  </a:cubicBezTo>
                  <a:cubicBezTo>
                    <a:pt x="304" y="209"/>
                    <a:pt x="303" y="209"/>
                    <a:pt x="302" y="208"/>
                  </a:cubicBezTo>
                  <a:cubicBezTo>
                    <a:pt x="302" y="207"/>
                    <a:pt x="302" y="207"/>
                    <a:pt x="302" y="206"/>
                  </a:cubicBezTo>
                  <a:cubicBezTo>
                    <a:pt x="301" y="205"/>
                    <a:pt x="301" y="205"/>
                    <a:pt x="300" y="204"/>
                  </a:cubicBezTo>
                  <a:cubicBezTo>
                    <a:pt x="300" y="204"/>
                    <a:pt x="299" y="203"/>
                    <a:pt x="299" y="202"/>
                  </a:cubicBezTo>
                  <a:cubicBezTo>
                    <a:pt x="299" y="202"/>
                    <a:pt x="299" y="202"/>
                    <a:pt x="299" y="202"/>
                  </a:cubicBezTo>
                  <a:cubicBezTo>
                    <a:pt x="298" y="202"/>
                    <a:pt x="299" y="201"/>
                    <a:pt x="299" y="201"/>
                  </a:cubicBezTo>
                  <a:cubicBezTo>
                    <a:pt x="298" y="200"/>
                    <a:pt x="298" y="199"/>
                    <a:pt x="297" y="199"/>
                  </a:cubicBezTo>
                  <a:cubicBezTo>
                    <a:pt x="296" y="198"/>
                    <a:pt x="296" y="198"/>
                    <a:pt x="295" y="198"/>
                  </a:cubicBezTo>
                  <a:cubicBezTo>
                    <a:pt x="295" y="198"/>
                    <a:pt x="295" y="198"/>
                    <a:pt x="295" y="198"/>
                  </a:cubicBezTo>
                  <a:cubicBezTo>
                    <a:pt x="295" y="198"/>
                    <a:pt x="295" y="198"/>
                    <a:pt x="295" y="198"/>
                  </a:cubicBezTo>
                  <a:cubicBezTo>
                    <a:pt x="295" y="200"/>
                    <a:pt x="296" y="201"/>
                    <a:pt x="296" y="203"/>
                  </a:cubicBezTo>
                  <a:cubicBezTo>
                    <a:pt x="296" y="204"/>
                    <a:pt x="296" y="204"/>
                    <a:pt x="296" y="205"/>
                  </a:cubicBezTo>
                  <a:cubicBezTo>
                    <a:pt x="297" y="206"/>
                    <a:pt x="298" y="207"/>
                    <a:pt x="298" y="208"/>
                  </a:cubicBezTo>
                  <a:cubicBezTo>
                    <a:pt x="299" y="209"/>
                    <a:pt x="299" y="209"/>
                    <a:pt x="299" y="210"/>
                  </a:cubicBezTo>
                  <a:cubicBezTo>
                    <a:pt x="299" y="211"/>
                    <a:pt x="300" y="212"/>
                    <a:pt x="300" y="213"/>
                  </a:cubicBezTo>
                  <a:cubicBezTo>
                    <a:pt x="300" y="213"/>
                    <a:pt x="301" y="214"/>
                    <a:pt x="301" y="214"/>
                  </a:cubicBezTo>
                  <a:cubicBezTo>
                    <a:pt x="301" y="214"/>
                    <a:pt x="301" y="215"/>
                    <a:pt x="301" y="215"/>
                  </a:cubicBezTo>
                  <a:cubicBezTo>
                    <a:pt x="301" y="215"/>
                    <a:pt x="301" y="215"/>
                    <a:pt x="301" y="215"/>
                  </a:cubicBezTo>
                  <a:cubicBezTo>
                    <a:pt x="301" y="215"/>
                    <a:pt x="301" y="216"/>
                    <a:pt x="301" y="216"/>
                  </a:cubicBezTo>
                  <a:cubicBezTo>
                    <a:pt x="301" y="216"/>
                    <a:pt x="302" y="216"/>
                    <a:pt x="302" y="216"/>
                  </a:cubicBezTo>
                  <a:cubicBezTo>
                    <a:pt x="303" y="217"/>
                    <a:pt x="303" y="217"/>
                    <a:pt x="303" y="217"/>
                  </a:cubicBezTo>
                  <a:cubicBezTo>
                    <a:pt x="298" y="232"/>
                    <a:pt x="290" y="246"/>
                    <a:pt x="280" y="258"/>
                  </a:cubicBezTo>
                  <a:cubicBezTo>
                    <a:pt x="279" y="257"/>
                    <a:pt x="279" y="257"/>
                    <a:pt x="278" y="256"/>
                  </a:cubicBezTo>
                  <a:cubicBezTo>
                    <a:pt x="278" y="254"/>
                    <a:pt x="278" y="252"/>
                    <a:pt x="277" y="252"/>
                  </a:cubicBezTo>
                  <a:cubicBezTo>
                    <a:pt x="276" y="253"/>
                    <a:pt x="276" y="254"/>
                    <a:pt x="276" y="255"/>
                  </a:cubicBezTo>
                  <a:cubicBezTo>
                    <a:pt x="275" y="255"/>
                    <a:pt x="275" y="256"/>
                    <a:pt x="275" y="257"/>
                  </a:cubicBezTo>
                  <a:cubicBezTo>
                    <a:pt x="275" y="258"/>
                    <a:pt x="275" y="258"/>
                    <a:pt x="275" y="259"/>
                  </a:cubicBezTo>
                  <a:cubicBezTo>
                    <a:pt x="275" y="259"/>
                    <a:pt x="274" y="260"/>
                    <a:pt x="274" y="261"/>
                  </a:cubicBezTo>
                  <a:cubicBezTo>
                    <a:pt x="273" y="262"/>
                    <a:pt x="273" y="263"/>
                    <a:pt x="272" y="263"/>
                  </a:cubicBezTo>
                  <a:cubicBezTo>
                    <a:pt x="271" y="263"/>
                    <a:pt x="270" y="261"/>
                    <a:pt x="269" y="260"/>
                  </a:cubicBezTo>
                  <a:cubicBezTo>
                    <a:pt x="269" y="260"/>
                    <a:pt x="268" y="260"/>
                    <a:pt x="267" y="260"/>
                  </a:cubicBezTo>
                  <a:cubicBezTo>
                    <a:pt x="266" y="259"/>
                    <a:pt x="267" y="257"/>
                    <a:pt x="268" y="256"/>
                  </a:cubicBezTo>
                  <a:cubicBezTo>
                    <a:pt x="268" y="255"/>
                    <a:pt x="269" y="255"/>
                    <a:pt x="269" y="254"/>
                  </a:cubicBezTo>
                  <a:cubicBezTo>
                    <a:pt x="269" y="253"/>
                    <a:pt x="267" y="253"/>
                    <a:pt x="266" y="253"/>
                  </a:cubicBezTo>
                  <a:cubicBezTo>
                    <a:pt x="265" y="253"/>
                    <a:pt x="263" y="252"/>
                    <a:pt x="262" y="253"/>
                  </a:cubicBezTo>
                  <a:cubicBezTo>
                    <a:pt x="261" y="253"/>
                    <a:pt x="261" y="254"/>
                    <a:pt x="260" y="254"/>
                  </a:cubicBezTo>
                  <a:cubicBezTo>
                    <a:pt x="259" y="256"/>
                    <a:pt x="259" y="257"/>
                    <a:pt x="257" y="258"/>
                  </a:cubicBezTo>
                  <a:cubicBezTo>
                    <a:pt x="256" y="258"/>
                    <a:pt x="255" y="257"/>
                    <a:pt x="254" y="257"/>
                  </a:cubicBezTo>
                  <a:cubicBezTo>
                    <a:pt x="253" y="257"/>
                    <a:pt x="249" y="261"/>
                    <a:pt x="248" y="262"/>
                  </a:cubicBezTo>
                  <a:cubicBezTo>
                    <a:pt x="248" y="262"/>
                    <a:pt x="247" y="262"/>
                    <a:pt x="247" y="263"/>
                  </a:cubicBezTo>
                  <a:cubicBezTo>
                    <a:pt x="247" y="263"/>
                    <a:pt x="247" y="263"/>
                    <a:pt x="246" y="264"/>
                  </a:cubicBezTo>
                  <a:cubicBezTo>
                    <a:pt x="246" y="265"/>
                    <a:pt x="246" y="265"/>
                    <a:pt x="246" y="266"/>
                  </a:cubicBezTo>
                  <a:cubicBezTo>
                    <a:pt x="245" y="267"/>
                    <a:pt x="245" y="268"/>
                    <a:pt x="244" y="268"/>
                  </a:cubicBezTo>
                  <a:cubicBezTo>
                    <a:pt x="242" y="268"/>
                    <a:pt x="242" y="268"/>
                    <a:pt x="241" y="268"/>
                  </a:cubicBezTo>
                  <a:cubicBezTo>
                    <a:pt x="239" y="269"/>
                    <a:pt x="238" y="270"/>
                    <a:pt x="236" y="271"/>
                  </a:cubicBezTo>
                  <a:cubicBezTo>
                    <a:pt x="235" y="272"/>
                    <a:pt x="234" y="273"/>
                    <a:pt x="233" y="274"/>
                  </a:cubicBezTo>
                  <a:cubicBezTo>
                    <a:pt x="232" y="277"/>
                    <a:pt x="231" y="280"/>
                    <a:pt x="232" y="282"/>
                  </a:cubicBezTo>
                  <a:cubicBezTo>
                    <a:pt x="232" y="283"/>
                    <a:pt x="232" y="283"/>
                    <a:pt x="232" y="284"/>
                  </a:cubicBezTo>
                  <a:cubicBezTo>
                    <a:pt x="232" y="285"/>
                    <a:pt x="232" y="285"/>
                    <a:pt x="232" y="285"/>
                  </a:cubicBezTo>
                  <a:cubicBezTo>
                    <a:pt x="232" y="286"/>
                    <a:pt x="233" y="286"/>
                    <a:pt x="233" y="286"/>
                  </a:cubicBezTo>
                  <a:cubicBezTo>
                    <a:pt x="233" y="287"/>
                    <a:pt x="232" y="288"/>
                    <a:pt x="232" y="288"/>
                  </a:cubicBezTo>
                  <a:cubicBezTo>
                    <a:pt x="232" y="289"/>
                    <a:pt x="232" y="290"/>
                    <a:pt x="232" y="291"/>
                  </a:cubicBezTo>
                  <a:cubicBezTo>
                    <a:pt x="232" y="293"/>
                    <a:pt x="231" y="294"/>
                    <a:pt x="231" y="295"/>
                  </a:cubicBezTo>
                  <a:cubicBezTo>
                    <a:pt x="231" y="296"/>
                    <a:pt x="232" y="296"/>
                    <a:pt x="232" y="297"/>
                  </a:cubicBezTo>
                  <a:cubicBezTo>
                    <a:pt x="211" y="308"/>
                    <a:pt x="188" y="314"/>
                    <a:pt x="162" y="314"/>
                  </a:cubicBezTo>
                  <a:cubicBezTo>
                    <a:pt x="134" y="314"/>
                    <a:pt x="108" y="306"/>
                    <a:pt x="86" y="293"/>
                  </a:cubicBezTo>
                  <a:close/>
                  <a:moveTo>
                    <a:pt x="226" y="161"/>
                  </a:moveTo>
                  <a:cubicBezTo>
                    <a:pt x="226" y="160"/>
                    <a:pt x="225" y="160"/>
                    <a:pt x="225" y="159"/>
                  </a:cubicBezTo>
                  <a:cubicBezTo>
                    <a:pt x="225" y="158"/>
                    <a:pt x="225" y="157"/>
                    <a:pt x="224" y="157"/>
                  </a:cubicBezTo>
                  <a:cubicBezTo>
                    <a:pt x="224" y="156"/>
                    <a:pt x="224" y="155"/>
                    <a:pt x="223" y="154"/>
                  </a:cubicBezTo>
                  <a:cubicBezTo>
                    <a:pt x="222" y="154"/>
                    <a:pt x="222" y="151"/>
                    <a:pt x="221" y="150"/>
                  </a:cubicBezTo>
                  <a:cubicBezTo>
                    <a:pt x="221" y="150"/>
                    <a:pt x="222" y="149"/>
                    <a:pt x="221" y="149"/>
                  </a:cubicBezTo>
                  <a:cubicBezTo>
                    <a:pt x="222" y="149"/>
                    <a:pt x="222" y="149"/>
                    <a:pt x="222" y="149"/>
                  </a:cubicBezTo>
                  <a:cubicBezTo>
                    <a:pt x="223" y="149"/>
                    <a:pt x="224" y="150"/>
                    <a:pt x="224" y="151"/>
                  </a:cubicBezTo>
                  <a:cubicBezTo>
                    <a:pt x="224" y="151"/>
                    <a:pt x="225" y="151"/>
                    <a:pt x="225" y="151"/>
                  </a:cubicBezTo>
                  <a:cubicBezTo>
                    <a:pt x="225" y="152"/>
                    <a:pt x="226" y="153"/>
                    <a:pt x="226" y="154"/>
                  </a:cubicBezTo>
                  <a:cubicBezTo>
                    <a:pt x="227" y="154"/>
                    <a:pt x="227" y="155"/>
                    <a:pt x="227" y="156"/>
                  </a:cubicBezTo>
                  <a:cubicBezTo>
                    <a:pt x="228" y="157"/>
                    <a:pt x="229" y="158"/>
                    <a:pt x="230" y="160"/>
                  </a:cubicBezTo>
                  <a:cubicBezTo>
                    <a:pt x="230" y="161"/>
                    <a:pt x="229" y="162"/>
                    <a:pt x="229" y="162"/>
                  </a:cubicBezTo>
                  <a:cubicBezTo>
                    <a:pt x="229" y="163"/>
                    <a:pt x="230" y="164"/>
                    <a:pt x="230" y="164"/>
                  </a:cubicBezTo>
                  <a:cubicBezTo>
                    <a:pt x="230" y="166"/>
                    <a:pt x="232" y="166"/>
                    <a:pt x="233" y="167"/>
                  </a:cubicBezTo>
                  <a:cubicBezTo>
                    <a:pt x="233" y="168"/>
                    <a:pt x="233" y="169"/>
                    <a:pt x="233" y="169"/>
                  </a:cubicBezTo>
                  <a:cubicBezTo>
                    <a:pt x="233" y="170"/>
                    <a:pt x="234" y="170"/>
                    <a:pt x="234" y="171"/>
                  </a:cubicBezTo>
                  <a:cubicBezTo>
                    <a:pt x="235" y="172"/>
                    <a:pt x="235" y="173"/>
                    <a:pt x="235" y="174"/>
                  </a:cubicBezTo>
                  <a:cubicBezTo>
                    <a:pt x="236" y="175"/>
                    <a:pt x="237" y="177"/>
                    <a:pt x="235" y="178"/>
                  </a:cubicBezTo>
                  <a:cubicBezTo>
                    <a:pt x="234" y="178"/>
                    <a:pt x="233" y="176"/>
                    <a:pt x="232" y="175"/>
                  </a:cubicBezTo>
                  <a:cubicBezTo>
                    <a:pt x="231" y="174"/>
                    <a:pt x="229" y="173"/>
                    <a:pt x="230" y="170"/>
                  </a:cubicBezTo>
                  <a:cubicBezTo>
                    <a:pt x="229" y="169"/>
                    <a:pt x="228" y="168"/>
                    <a:pt x="227" y="166"/>
                  </a:cubicBezTo>
                  <a:cubicBezTo>
                    <a:pt x="227" y="164"/>
                    <a:pt x="227" y="162"/>
                    <a:pt x="226" y="161"/>
                  </a:cubicBezTo>
                  <a:close/>
                  <a:moveTo>
                    <a:pt x="223" y="113"/>
                  </a:moveTo>
                  <a:cubicBezTo>
                    <a:pt x="223" y="112"/>
                    <a:pt x="224" y="112"/>
                    <a:pt x="225" y="111"/>
                  </a:cubicBezTo>
                  <a:cubicBezTo>
                    <a:pt x="226" y="111"/>
                    <a:pt x="227" y="110"/>
                    <a:pt x="227" y="110"/>
                  </a:cubicBezTo>
                  <a:cubicBezTo>
                    <a:pt x="228" y="110"/>
                    <a:pt x="229" y="110"/>
                    <a:pt x="229" y="110"/>
                  </a:cubicBezTo>
                  <a:cubicBezTo>
                    <a:pt x="229" y="113"/>
                    <a:pt x="227" y="113"/>
                    <a:pt x="226" y="115"/>
                  </a:cubicBezTo>
                  <a:cubicBezTo>
                    <a:pt x="227" y="115"/>
                    <a:pt x="228" y="116"/>
                    <a:pt x="228" y="117"/>
                  </a:cubicBezTo>
                  <a:cubicBezTo>
                    <a:pt x="229" y="117"/>
                    <a:pt x="230" y="118"/>
                    <a:pt x="230" y="119"/>
                  </a:cubicBezTo>
                  <a:cubicBezTo>
                    <a:pt x="231" y="119"/>
                    <a:pt x="231" y="119"/>
                    <a:pt x="232" y="120"/>
                  </a:cubicBezTo>
                  <a:cubicBezTo>
                    <a:pt x="232" y="120"/>
                    <a:pt x="233" y="121"/>
                    <a:pt x="233" y="121"/>
                  </a:cubicBezTo>
                  <a:cubicBezTo>
                    <a:pt x="233" y="123"/>
                    <a:pt x="229" y="124"/>
                    <a:pt x="227" y="123"/>
                  </a:cubicBezTo>
                  <a:cubicBezTo>
                    <a:pt x="227" y="123"/>
                    <a:pt x="227" y="123"/>
                    <a:pt x="227" y="123"/>
                  </a:cubicBezTo>
                  <a:cubicBezTo>
                    <a:pt x="227" y="123"/>
                    <a:pt x="226" y="123"/>
                    <a:pt x="226" y="123"/>
                  </a:cubicBezTo>
                  <a:cubicBezTo>
                    <a:pt x="225" y="122"/>
                    <a:pt x="224" y="122"/>
                    <a:pt x="224" y="122"/>
                  </a:cubicBezTo>
                  <a:cubicBezTo>
                    <a:pt x="222" y="122"/>
                    <a:pt x="221" y="122"/>
                    <a:pt x="220" y="122"/>
                  </a:cubicBezTo>
                  <a:cubicBezTo>
                    <a:pt x="220" y="122"/>
                    <a:pt x="219" y="123"/>
                    <a:pt x="218" y="123"/>
                  </a:cubicBezTo>
                  <a:cubicBezTo>
                    <a:pt x="217" y="123"/>
                    <a:pt x="216" y="123"/>
                    <a:pt x="215" y="123"/>
                  </a:cubicBezTo>
                  <a:cubicBezTo>
                    <a:pt x="214" y="122"/>
                    <a:pt x="213" y="122"/>
                    <a:pt x="213" y="121"/>
                  </a:cubicBezTo>
                  <a:cubicBezTo>
                    <a:pt x="213" y="120"/>
                    <a:pt x="214" y="118"/>
                    <a:pt x="215" y="116"/>
                  </a:cubicBezTo>
                  <a:cubicBezTo>
                    <a:pt x="216" y="113"/>
                    <a:pt x="217" y="111"/>
                    <a:pt x="219" y="113"/>
                  </a:cubicBezTo>
                  <a:cubicBezTo>
                    <a:pt x="220" y="114"/>
                    <a:pt x="220" y="114"/>
                    <a:pt x="220" y="115"/>
                  </a:cubicBezTo>
                  <a:cubicBezTo>
                    <a:pt x="221" y="116"/>
                    <a:pt x="221" y="116"/>
                    <a:pt x="221" y="117"/>
                  </a:cubicBezTo>
                  <a:cubicBezTo>
                    <a:pt x="223" y="117"/>
                    <a:pt x="224" y="116"/>
                    <a:pt x="224" y="115"/>
                  </a:cubicBezTo>
                  <a:cubicBezTo>
                    <a:pt x="225" y="114"/>
                    <a:pt x="223" y="114"/>
                    <a:pt x="223" y="11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13"/>
            <p:cNvSpPr/>
            <p:nvPr/>
          </p:nvSpPr>
          <p:spPr bwMode="auto">
            <a:xfrm>
              <a:off x="8635153" y="4221989"/>
              <a:ext cx="18603" cy="36565"/>
            </a:xfrm>
            <a:custGeom>
              <a:avLst/>
              <a:gdLst>
                <a:gd name="T0" fmla="*/ 1 w 12"/>
                <a:gd name="T1" fmla="*/ 23 h 24"/>
                <a:gd name="T2" fmla="*/ 3 w 12"/>
                <a:gd name="T3" fmla="*/ 24 h 24"/>
                <a:gd name="T4" fmla="*/ 6 w 12"/>
                <a:gd name="T5" fmla="*/ 21 h 24"/>
                <a:gd name="T6" fmla="*/ 8 w 12"/>
                <a:gd name="T7" fmla="*/ 15 h 24"/>
                <a:gd name="T8" fmla="*/ 9 w 12"/>
                <a:gd name="T9" fmla="*/ 12 h 24"/>
                <a:gd name="T10" fmla="*/ 10 w 12"/>
                <a:gd name="T11" fmla="*/ 10 h 24"/>
                <a:gd name="T12" fmla="*/ 10 w 12"/>
                <a:gd name="T13" fmla="*/ 9 h 24"/>
                <a:gd name="T14" fmla="*/ 12 w 12"/>
                <a:gd name="T15" fmla="*/ 5 h 24"/>
                <a:gd name="T16" fmla="*/ 10 w 12"/>
                <a:gd name="T17" fmla="*/ 0 h 24"/>
                <a:gd name="T18" fmla="*/ 10 w 12"/>
                <a:gd name="T19" fmla="*/ 0 h 24"/>
                <a:gd name="T20" fmla="*/ 9 w 12"/>
                <a:gd name="T21" fmla="*/ 1 h 24"/>
                <a:gd name="T22" fmla="*/ 7 w 12"/>
                <a:gd name="T23" fmla="*/ 3 h 24"/>
                <a:gd name="T24" fmla="*/ 7 w 12"/>
                <a:gd name="T25" fmla="*/ 4 h 24"/>
                <a:gd name="T26" fmla="*/ 4 w 12"/>
                <a:gd name="T27" fmla="*/ 6 h 24"/>
                <a:gd name="T28" fmla="*/ 2 w 12"/>
                <a:gd name="T29" fmla="*/ 7 h 24"/>
                <a:gd name="T30" fmla="*/ 2 w 12"/>
                <a:gd name="T31" fmla="*/ 8 h 24"/>
                <a:gd name="T32" fmla="*/ 2 w 12"/>
                <a:gd name="T33" fmla="*/ 13 h 24"/>
                <a:gd name="T34" fmla="*/ 0 w 12"/>
                <a:gd name="T35" fmla="*/ 18 h 24"/>
                <a:gd name="T36" fmla="*/ 1 w 12"/>
                <a:gd name="T37" fmla="*/ 22 h 24"/>
                <a:gd name="T38" fmla="*/ 1 w 12"/>
                <a:gd name="T39"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24">
                  <a:moveTo>
                    <a:pt x="1" y="23"/>
                  </a:moveTo>
                  <a:cubicBezTo>
                    <a:pt x="2" y="24"/>
                    <a:pt x="2" y="24"/>
                    <a:pt x="3" y="24"/>
                  </a:cubicBezTo>
                  <a:cubicBezTo>
                    <a:pt x="5" y="24"/>
                    <a:pt x="6" y="23"/>
                    <a:pt x="6" y="21"/>
                  </a:cubicBezTo>
                  <a:cubicBezTo>
                    <a:pt x="7" y="19"/>
                    <a:pt x="8" y="17"/>
                    <a:pt x="8" y="15"/>
                  </a:cubicBezTo>
                  <a:cubicBezTo>
                    <a:pt x="8" y="14"/>
                    <a:pt x="8" y="13"/>
                    <a:pt x="9" y="12"/>
                  </a:cubicBezTo>
                  <a:cubicBezTo>
                    <a:pt x="9" y="11"/>
                    <a:pt x="9" y="11"/>
                    <a:pt x="10" y="10"/>
                  </a:cubicBezTo>
                  <a:cubicBezTo>
                    <a:pt x="10" y="10"/>
                    <a:pt x="10" y="9"/>
                    <a:pt x="10" y="9"/>
                  </a:cubicBezTo>
                  <a:cubicBezTo>
                    <a:pt x="11" y="7"/>
                    <a:pt x="11" y="6"/>
                    <a:pt x="12" y="5"/>
                  </a:cubicBezTo>
                  <a:cubicBezTo>
                    <a:pt x="11" y="3"/>
                    <a:pt x="12" y="1"/>
                    <a:pt x="10" y="0"/>
                  </a:cubicBezTo>
                  <a:cubicBezTo>
                    <a:pt x="10" y="0"/>
                    <a:pt x="10" y="0"/>
                    <a:pt x="10" y="0"/>
                  </a:cubicBezTo>
                  <a:cubicBezTo>
                    <a:pt x="10" y="0"/>
                    <a:pt x="9" y="0"/>
                    <a:pt x="9" y="1"/>
                  </a:cubicBezTo>
                  <a:cubicBezTo>
                    <a:pt x="9" y="2"/>
                    <a:pt x="8" y="3"/>
                    <a:pt x="7" y="3"/>
                  </a:cubicBezTo>
                  <a:cubicBezTo>
                    <a:pt x="7" y="4"/>
                    <a:pt x="7" y="4"/>
                    <a:pt x="7" y="4"/>
                  </a:cubicBezTo>
                  <a:cubicBezTo>
                    <a:pt x="6" y="5"/>
                    <a:pt x="5" y="6"/>
                    <a:pt x="4" y="6"/>
                  </a:cubicBezTo>
                  <a:cubicBezTo>
                    <a:pt x="4" y="7"/>
                    <a:pt x="3" y="7"/>
                    <a:pt x="2" y="7"/>
                  </a:cubicBezTo>
                  <a:cubicBezTo>
                    <a:pt x="2" y="7"/>
                    <a:pt x="2" y="8"/>
                    <a:pt x="2" y="8"/>
                  </a:cubicBezTo>
                  <a:cubicBezTo>
                    <a:pt x="1" y="9"/>
                    <a:pt x="2" y="11"/>
                    <a:pt x="2" y="13"/>
                  </a:cubicBezTo>
                  <a:cubicBezTo>
                    <a:pt x="2" y="15"/>
                    <a:pt x="0" y="16"/>
                    <a:pt x="0" y="18"/>
                  </a:cubicBezTo>
                  <a:cubicBezTo>
                    <a:pt x="0" y="20"/>
                    <a:pt x="0" y="21"/>
                    <a:pt x="1" y="22"/>
                  </a:cubicBezTo>
                  <a:cubicBezTo>
                    <a:pt x="1" y="23"/>
                    <a:pt x="1" y="23"/>
                    <a:pt x="1" y="2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0" name="Freeform 114"/>
            <p:cNvSpPr/>
            <p:nvPr/>
          </p:nvSpPr>
          <p:spPr bwMode="auto">
            <a:xfrm>
              <a:off x="8465159" y="3905093"/>
              <a:ext cx="86601" cy="84677"/>
            </a:xfrm>
            <a:custGeom>
              <a:avLst/>
              <a:gdLst>
                <a:gd name="T0" fmla="*/ 29 w 57"/>
                <a:gd name="T1" fmla="*/ 44 h 56"/>
                <a:gd name="T2" fmla="*/ 33 w 57"/>
                <a:gd name="T3" fmla="*/ 43 h 56"/>
                <a:gd name="T4" fmla="*/ 37 w 57"/>
                <a:gd name="T5" fmla="*/ 40 h 56"/>
                <a:gd name="T6" fmla="*/ 40 w 57"/>
                <a:gd name="T7" fmla="*/ 37 h 56"/>
                <a:gd name="T8" fmla="*/ 42 w 57"/>
                <a:gd name="T9" fmla="*/ 37 h 56"/>
                <a:gd name="T10" fmla="*/ 46 w 57"/>
                <a:gd name="T11" fmla="*/ 36 h 56"/>
                <a:gd name="T12" fmla="*/ 50 w 57"/>
                <a:gd name="T13" fmla="*/ 31 h 56"/>
                <a:gd name="T14" fmla="*/ 51 w 57"/>
                <a:gd name="T15" fmla="*/ 27 h 56"/>
                <a:gd name="T16" fmla="*/ 52 w 57"/>
                <a:gd name="T17" fmla="*/ 20 h 56"/>
                <a:gd name="T18" fmla="*/ 53 w 57"/>
                <a:gd name="T19" fmla="*/ 14 h 56"/>
                <a:gd name="T20" fmla="*/ 55 w 57"/>
                <a:gd name="T21" fmla="*/ 11 h 56"/>
                <a:gd name="T22" fmla="*/ 57 w 57"/>
                <a:gd name="T23" fmla="*/ 8 h 56"/>
                <a:gd name="T24" fmla="*/ 55 w 57"/>
                <a:gd name="T25" fmla="*/ 5 h 56"/>
                <a:gd name="T26" fmla="*/ 53 w 57"/>
                <a:gd name="T27" fmla="*/ 6 h 56"/>
                <a:gd name="T28" fmla="*/ 52 w 57"/>
                <a:gd name="T29" fmla="*/ 3 h 56"/>
                <a:gd name="T30" fmla="*/ 48 w 57"/>
                <a:gd name="T31" fmla="*/ 0 h 56"/>
                <a:gd name="T32" fmla="*/ 45 w 57"/>
                <a:gd name="T33" fmla="*/ 0 h 56"/>
                <a:gd name="T34" fmla="*/ 37 w 57"/>
                <a:gd name="T35" fmla="*/ 0 h 56"/>
                <a:gd name="T36" fmla="*/ 32 w 57"/>
                <a:gd name="T37" fmla="*/ 2 h 56"/>
                <a:gd name="T38" fmla="*/ 29 w 57"/>
                <a:gd name="T39" fmla="*/ 4 h 56"/>
                <a:gd name="T40" fmla="*/ 27 w 57"/>
                <a:gd name="T41" fmla="*/ 6 h 56"/>
                <a:gd name="T42" fmla="*/ 25 w 57"/>
                <a:gd name="T43" fmla="*/ 5 h 56"/>
                <a:gd name="T44" fmla="*/ 20 w 57"/>
                <a:gd name="T45" fmla="*/ 5 h 56"/>
                <a:gd name="T46" fmla="*/ 17 w 57"/>
                <a:gd name="T47" fmla="*/ 6 h 56"/>
                <a:gd name="T48" fmla="*/ 13 w 57"/>
                <a:gd name="T49" fmla="*/ 8 h 56"/>
                <a:gd name="T50" fmla="*/ 11 w 57"/>
                <a:gd name="T51" fmla="*/ 9 h 56"/>
                <a:gd name="T52" fmla="*/ 9 w 57"/>
                <a:gd name="T53" fmla="*/ 10 h 56"/>
                <a:gd name="T54" fmla="*/ 8 w 57"/>
                <a:gd name="T55" fmla="*/ 13 h 56"/>
                <a:gd name="T56" fmla="*/ 2 w 57"/>
                <a:gd name="T57" fmla="*/ 16 h 56"/>
                <a:gd name="T58" fmla="*/ 1 w 57"/>
                <a:gd name="T59" fmla="*/ 19 h 56"/>
                <a:gd name="T60" fmla="*/ 2 w 57"/>
                <a:gd name="T61" fmla="*/ 23 h 56"/>
                <a:gd name="T62" fmla="*/ 8 w 57"/>
                <a:gd name="T63" fmla="*/ 22 h 56"/>
                <a:gd name="T64" fmla="*/ 11 w 57"/>
                <a:gd name="T65" fmla="*/ 22 h 56"/>
                <a:gd name="T66" fmla="*/ 13 w 57"/>
                <a:gd name="T67" fmla="*/ 25 h 56"/>
                <a:gd name="T68" fmla="*/ 14 w 57"/>
                <a:gd name="T69" fmla="*/ 26 h 56"/>
                <a:gd name="T70" fmla="*/ 14 w 57"/>
                <a:gd name="T71" fmla="*/ 27 h 56"/>
                <a:gd name="T72" fmla="*/ 17 w 57"/>
                <a:gd name="T73" fmla="*/ 32 h 56"/>
                <a:gd name="T74" fmla="*/ 18 w 57"/>
                <a:gd name="T75" fmla="*/ 37 h 56"/>
                <a:gd name="T76" fmla="*/ 16 w 57"/>
                <a:gd name="T77" fmla="*/ 39 h 56"/>
                <a:gd name="T78" fmla="*/ 14 w 57"/>
                <a:gd name="T79" fmla="*/ 43 h 56"/>
                <a:gd name="T80" fmla="*/ 15 w 57"/>
                <a:gd name="T81" fmla="*/ 46 h 56"/>
                <a:gd name="T82" fmla="*/ 16 w 57"/>
                <a:gd name="T83" fmla="*/ 50 h 56"/>
                <a:gd name="T84" fmla="*/ 18 w 57"/>
                <a:gd name="T85" fmla="*/ 52 h 56"/>
                <a:gd name="T86" fmla="*/ 21 w 57"/>
                <a:gd name="T87" fmla="*/ 54 h 56"/>
                <a:gd name="T88" fmla="*/ 25 w 57"/>
                <a:gd name="T89" fmla="*/ 53 h 56"/>
                <a:gd name="T90" fmla="*/ 26 w 57"/>
                <a:gd name="T91" fmla="*/ 50 h 56"/>
                <a:gd name="T92" fmla="*/ 28 w 57"/>
                <a:gd name="T93"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 h="56">
                  <a:moveTo>
                    <a:pt x="28" y="47"/>
                  </a:moveTo>
                  <a:cubicBezTo>
                    <a:pt x="28" y="47"/>
                    <a:pt x="28" y="46"/>
                    <a:pt x="29" y="44"/>
                  </a:cubicBezTo>
                  <a:cubicBezTo>
                    <a:pt x="29" y="44"/>
                    <a:pt x="29" y="44"/>
                    <a:pt x="30" y="44"/>
                  </a:cubicBezTo>
                  <a:cubicBezTo>
                    <a:pt x="31" y="43"/>
                    <a:pt x="32" y="44"/>
                    <a:pt x="33" y="43"/>
                  </a:cubicBezTo>
                  <a:cubicBezTo>
                    <a:pt x="34" y="43"/>
                    <a:pt x="34" y="42"/>
                    <a:pt x="35" y="42"/>
                  </a:cubicBezTo>
                  <a:cubicBezTo>
                    <a:pt x="35" y="41"/>
                    <a:pt x="36" y="41"/>
                    <a:pt x="37" y="40"/>
                  </a:cubicBezTo>
                  <a:cubicBezTo>
                    <a:pt x="37" y="40"/>
                    <a:pt x="38" y="39"/>
                    <a:pt x="38" y="39"/>
                  </a:cubicBezTo>
                  <a:cubicBezTo>
                    <a:pt x="39" y="38"/>
                    <a:pt x="39" y="38"/>
                    <a:pt x="40" y="37"/>
                  </a:cubicBezTo>
                  <a:cubicBezTo>
                    <a:pt x="40" y="37"/>
                    <a:pt x="41" y="37"/>
                    <a:pt x="41" y="37"/>
                  </a:cubicBezTo>
                  <a:cubicBezTo>
                    <a:pt x="41" y="37"/>
                    <a:pt x="42" y="37"/>
                    <a:pt x="42" y="37"/>
                  </a:cubicBezTo>
                  <a:cubicBezTo>
                    <a:pt x="43" y="37"/>
                    <a:pt x="44" y="37"/>
                    <a:pt x="45" y="36"/>
                  </a:cubicBezTo>
                  <a:cubicBezTo>
                    <a:pt x="45" y="36"/>
                    <a:pt x="45" y="36"/>
                    <a:pt x="46" y="36"/>
                  </a:cubicBezTo>
                  <a:cubicBezTo>
                    <a:pt x="47" y="35"/>
                    <a:pt x="47" y="35"/>
                    <a:pt x="48" y="34"/>
                  </a:cubicBezTo>
                  <a:cubicBezTo>
                    <a:pt x="49" y="33"/>
                    <a:pt x="50" y="32"/>
                    <a:pt x="50" y="31"/>
                  </a:cubicBezTo>
                  <a:cubicBezTo>
                    <a:pt x="50" y="31"/>
                    <a:pt x="49" y="30"/>
                    <a:pt x="49" y="30"/>
                  </a:cubicBezTo>
                  <a:cubicBezTo>
                    <a:pt x="50" y="29"/>
                    <a:pt x="51" y="29"/>
                    <a:pt x="51" y="27"/>
                  </a:cubicBezTo>
                  <a:cubicBezTo>
                    <a:pt x="51" y="26"/>
                    <a:pt x="51" y="25"/>
                    <a:pt x="51" y="23"/>
                  </a:cubicBezTo>
                  <a:cubicBezTo>
                    <a:pt x="52" y="22"/>
                    <a:pt x="52" y="21"/>
                    <a:pt x="52" y="20"/>
                  </a:cubicBezTo>
                  <a:cubicBezTo>
                    <a:pt x="52" y="19"/>
                    <a:pt x="51" y="19"/>
                    <a:pt x="51" y="18"/>
                  </a:cubicBezTo>
                  <a:cubicBezTo>
                    <a:pt x="52" y="16"/>
                    <a:pt x="52" y="15"/>
                    <a:pt x="53" y="14"/>
                  </a:cubicBezTo>
                  <a:cubicBezTo>
                    <a:pt x="53" y="13"/>
                    <a:pt x="54" y="12"/>
                    <a:pt x="54" y="12"/>
                  </a:cubicBezTo>
                  <a:cubicBezTo>
                    <a:pt x="54" y="12"/>
                    <a:pt x="55" y="12"/>
                    <a:pt x="55" y="11"/>
                  </a:cubicBezTo>
                  <a:cubicBezTo>
                    <a:pt x="55" y="11"/>
                    <a:pt x="55" y="11"/>
                    <a:pt x="55" y="11"/>
                  </a:cubicBezTo>
                  <a:cubicBezTo>
                    <a:pt x="56" y="10"/>
                    <a:pt x="57" y="9"/>
                    <a:pt x="57" y="8"/>
                  </a:cubicBezTo>
                  <a:cubicBezTo>
                    <a:pt x="57" y="7"/>
                    <a:pt x="57" y="6"/>
                    <a:pt x="57" y="5"/>
                  </a:cubicBezTo>
                  <a:cubicBezTo>
                    <a:pt x="56" y="5"/>
                    <a:pt x="56" y="5"/>
                    <a:pt x="55" y="5"/>
                  </a:cubicBezTo>
                  <a:cubicBezTo>
                    <a:pt x="55" y="6"/>
                    <a:pt x="54" y="6"/>
                    <a:pt x="54" y="6"/>
                  </a:cubicBezTo>
                  <a:cubicBezTo>
                    <a:pt x="54" y="6"/>
                    <a:pt x="53" y="6"/>
                    <a:pt x="53" y="6"/>
                  </a:cubicBezTo>
                  <a:cubicBezTo>
                    <a:pt x="52" y="6"/>
                    <a:pt x="51" y="7"/>
                    <a:pt x="51" y="6"/>
                  </a:cubicBezTo>
                  <a:cubicBezTo>
                    <a:pt x="51" y="4"/>
                    <a:pt x="52" y="4"/>
                    <a:pt x="52" y="3"/>
                  </a:cubicBezTo>
                  <a:cubicBezTo>
                    <a:pt x="52" y="2"/>
                    <a:pt x="51" y="2"/>
                    <a:pt x="50" y="1"/>
                  </a:cubicBezTo>
                  <a:cubicBezTo>
                    <a:pt x="49" y="1"/>
                    <a:pt x="48" y="0"/>
                    <a:pt x="48" y="0"/>
                  </a:cubicBezTo>
                  <a:cubicBezTo>
                    <a:pt x="47" y="0"/>
                    <a:pt x="47" y="0"/>
                    <a:pt x="47" y="0"/>
                  </a:cubicBezTo>
                  <a:cubicBezTo>
                    <a:pt x="46" y="0"/>
                    <a:pt x="45" y="0"/>
                    <a:pt x="45" y="0"/>
                  </a:cubicBezTo>
                  <a:cubicBezTo>
                    <a:pt x="44" y="0"/>
                    <a:pt x="42" y="0"/>
                    <a:pt x="41" y="0"/>
                  </a:cubicBezTo>
                  <a:cubicBezTo>
                    <a:pt x="40" y="0"/>
                    <a:pt x="38" y="0"/>
                    <a:pt x="37" y="0"/>
                  </a:cubicBezTo>
                  <a:cubicBezTo>
                    <a:pt x="36" y="1"/>
                    <a:pt x="34" y="2"/>
                    <a:pt x="33" y="3"/>
                  </a:cubicBezTo>
                  <a:cubicBezTo>
                    <a:pt x="33" y="3"/>
                    <a:pt x="32" y="2"/>
                    <a:pt x="32" y="2"/>
                  </a:cubicBezTo>
                  <a:cubicBezTo>
                    <a:pt x="31" y="2"/>
                    <a:pt x="30" y="2"/>
                    <a:pt x="29" y="3"/>
                  </a:cubicBezTo>
                  <a:cubicBezTo>
                    <a:pt x="29" y="3"/>
                    <a:pt x="29" y="4"/>
                    <a:pt x="29" y="4"/>
                  </a:cubicBezTo>
                  <a:cubicBezTo>
                    <a:pt x="28" y="4"/>
                    <a:pt x="27" y="4"/>
                    <a:pt x="27" y="5"/>
                  </a:cubicBezTo>
                  <a:cubicBezTo>
                    <a:pt x="27" y="6"/>
                    <a:pt x="28" y="6"/>
                    <a:pt x="27" y="6"/>
                  </a:cubicBezTo>
                  <a:cubicBezTo>
                    <a:pt x="28" y="6"/>
                    <a:pt x="27" y="7"/>
                    <a:pt x="27" y="7"/>
                  </a:cubicBezTo>
                  <a:cubicBezTo>
                    <a:pt x="26" y="7"/>
                    <a:pt x="26" y="5"/>
                    <a:pt x="25" y="5"/>
                  </a:cubicBezTo>
                  <a:cubicBezTo>
                    <a:pt x="25" y="5"/>
                    <a:pt x="24" y="5"/>
                    <a:pt x="23" y="5"/>
                  </a:cubicBezTo>
                  <a:cubicBezTo>
                    <a:pt x="22" y="5"/>
                    <a:pt x="21" y="5"/>
                    <a:pt x="20" y="5"/>
                  </a:cubicBezTo>
                  <a:cubicBezTo>
                    <a:pt x="20" y="6"/>
                    <a:pt x="19" y="6"/>
                    <a:pt x="18" y="6"/>
                  </a:cubicBezTo>
                  <a:cubicBezTo>
                    <a:pt x="18" y="6"/>
                    <a:pt x="17" y="6"/>
                    <a:pt x="17" y="6"/>
                  </a:cubicBezTo>
                  <a:cubicBezTo>
                    <a:pt x="16" y="6"/>
                    <a:pt x="16" y="7"/>
                    <a:pt x="15" y="7"/>
                  </a:cubicBezTo>
                  <a:cubicBezTo>
                    <a:pt x="14" y="7"/>
                    <a:pt x="13" y="8"/>
                    <a:pt x="13" y="8"/>
                  </a:cubicBezTo>
                  <a:cubicBezTo>
                    <a:pt x="12" y="8"/>
                    <a:pt x="12" y="9"/>
                    <a:pt x="11" y="9"/>
                  </a:cubicBezTo>
                  <a:cubicBezTo>
                    <a:pt x="11" y="9"/>
                    <a:pt x="11" y="9"/>
                    <a:pt x="11" y="9"/>
                  </a:cubicBezTo>
                  <a:cubicBezTo>
                    <a:pt x="11" y="10"/>
                    <a:pt x="10" y="9"/>
                    <a:pt x="10" y="10"/>
                  </a:cubicBezTo>
                  <a:cubicBezTo>
                    <a:pt x="10" y="10"/>
                    <a:pt x="9" y="10"/>
                    <a:pt x="9" y="10"/>
                  </a:cubicBezTo>
                  <a:cubicBezTo>
                    <a:pt x="8" y="11"/>
                    <a:pt x="7" y="11"/>
                    <a:pt x="7" y="12"/>
                  </a:cubicBezTo>
                  <a:cubicBezTo>
                    <a:pt x="7" y="13"/>
                    <a:pt x="9" y="12"/>
                    <a:pt x="8" y="13"/>
                  </a:cubicBezTo>
                  <a:cubicBezTo>
                    <a:pt x="8" y="15"/>
                    <a:pt x="7" y="15"/>
                    <a:pt x="5" y="15"/>
                  </a:cubicBezTo>
                  <a:cubicBezTo>
                    <a:pt x="4" y="15"/>
                    <a:pt x="3" y="16"/>
                    <a:pt x="2" y="16"/>
                  </a:cubicBezTo>
                  <a:cubicBezTo>
                    <a:pt x="2" y="17"/>
                    <a:pt x="1" y="17"/>
                    <a:pt x="1" y="17"/>
                  </a:cubicBezTo>
                  <a:cubicBezTo>
                    <a:pt x="1" y="18"/>
                    <a:pt x="2" y="18"/>
                    <a:pt x="1" y="19"/>
                  </a:cubicBezTo>
                  <a:cubicBezTo>
                    <a:pt x="1" y="20"/>
                    <a:pt x="0" y="20"/>
                    <a:pt x="0" y="21"/>
                  </a:cubicBezTo>
                  <a:cubicBezTo>
                    <a:pt x="1" y="22"/>
                    <a:pt x="1" y="22"/>
                    <a:pt x="2" y="23"/>
                  </a:cubicBezTo>
                  <a:cubicBezTo>
                    <a:pt x="2" y="23"/>
                    <a:pt x="3" y="22"/>
                    <a:pt x="4" y="22"/>
                  </a:cubicBezTo>
                  <a:cubicBezTo>
                    <a:pt x="5" y="22"/>
                    <a:pt x="6" y="22"/>
                    <a:pt x="8" y="22"/>
                  </a:cubicBezTo>
                  <a:cubicBezTo>
                    <a:pt x="9" y="22"/>
                    <a:pt x="10" y="21"/>
                    <a:pt x="11" y="22"/>
                  </a:cubicBezTo>
                  <a:cubicBezTo>
                    <a:pt x="11" y="22"/>
                    <a:pt x="11" y="22"/>
                    <a:pt x="11" y="22"/>
                  </a:cubicBezTo>
                  <a:cubicBezTo>
                    <a:pt x="12" y="22"/>
                    <a:pt x="12" y="22"/>
                    <a:pt x="12" y="23"/>
                  </a:cubicBezTo>
                  <a:cubicBezTo>
                    <a:pt x="13" y="23"/>
                    <a:pt x="13" y="24"/>
                    <a:pt x="13" y="25"/>
                  </a:cubicBezTo>
                  <a:cubicBezTo>
                    <a:pt x="14" y="25"/>
                    <a:pt x="13" y="25"/>
                    <a:pt x="13" y="25"/>
                  </a:cubicBezTo>
                  <a:cubicBezTo>
                    <a:pt x="14" y="25"/>
                    <a:pt x="14" y="26"/>
                    <a:pt x="14" y="26"/>
                  </a:cubicBezTo>
                  <a:cubicBezTo>
                    <a:pt x="14" y="26"/>
                    <a:pt x="14" y="26"/>
                    <a:pt x="14" y="26"/>
                  </a:cubicBezTo>
                  <a:cubicBezTo>
                    <a:pt x="14" y="27"/>
                    <a:pt x="14" y="27"/>
                    <a:pt x="14" y="27"/>
                  </a:cubicBezTo>
                  <a:cubicBezTo>
                    <a:pt x="14" y="28"/>
                    <a:pt x="14" y="30"/>
                    <a:pt x="14" y="31"/>
                  </a:cubicBezTo>
                  <a:cubicBezTo>
                    <a:pt x="15" y="31"/>
                    <a:pt x="16" y="31"/>
                    <a:pt x="17" y="32"/>
                  </a:cubicBezTo>
                  <a:cubicBezTo>
                    <a:pt x="18" y="32"/>
                    <a:pt x="18" y="32"/>
                    <a:pt x="18" y="32"/>
                  </a:cubicBezTo>
                  <a:cubicBezTo>
                    <a:pt x="19" y="33"/>
                    <a:pt x="18" y="35"/>
                    <a:pt x="18" y="37"/>
                  </a:cubicBezTo>
                  <a:cubicBezTo>
                    <a:pt x="18" y="37"/>
                    <a:pt x="18" y="37"/>
                    <a:pt x="17" y="38"/>
                  </a:cubicBezTo>
                  <a:cubicBezTo>
                    <a:pt x="17" y="38"/>
                    <a:pt x="16" y="39"/>
                    <a:pt x="16" y="39"/>
                  </a:cubicBezTo>
                  <a:cubicBezTo>
                    <a:pt x="16" y="39"/>
                    <a:pt x="15" y="39"/>
                    <a:pt x="15" y="39"/>
                  </a:cubicBezTo>
                  <a:cubicBezTo>
                    <a:pt x="14" y="41"/>
                    <a:pt x="14" y="41"/>
                    <a:pt x="14" y="43"/>
                  </a:cubicBezTo>
                  <a:cubicBezTo>
                    <a:pt x="14" y="43"/>
                    <a:pt x="14" y="44"/>
                    <a:pt x="14" y="45"/>
                  </a:cubicBezTo>
                  <a:cubicBezTo>
                    <a:pt x="14" y="45"/>
                    <a:pt x="14" y="46"/>
                    <a:pt x="15" y="46"/>
                  </a:cubicBezTo>
                  <a:cubicBezTo>
                    <a:pt x="15" y="47"/>
                    <a:pt x="15" y="48"/>
                    <a:pt x="16" y="48"/>
                  </a:cubicBezTo>
                  <a:cubicBezTo>
                    <a:pt x="16" y="49"/>
                    <a:pt x="16" y="49"/>
                    <a:pt x="16" y="50"/>
                  </a:cubicBezTo>
                  <a:cubicBezTo>
                    <a:pt x="16" y="50"/>
                    <a:pt x="16" y="50"/>
                    <a:pt x="16" y="50"/>
                  </a:cubicBezTo>
                  <a:cubicBezTo>
                    <a:pt x="17" y="51"/>
                    <a:pt x="18" y="52"/>
                    <a:pt x="18" y="52"/>
                  </a:cubicBezTo>
                  <a:cubicBezTo>
                    <a:pt x="18" y="53"/>
                    <a:pt x="19" y="54"/>
                    <a:pt x="19" y="54"/>
                  </a:cubicBezTo>
                  <a:cubicBezTo>
                    <a:pt x="20" y="54"/>
                    <a:pt x="20" y="54"/>
                    <a:pt x="21" y="54"/>
                  </a:cubicBezTo>
                  <a:cubicBezTo>
                    <a:pt x="22" y="54"/>
                    <a:pt x="22" y="56"/>
                    <a:pt x="24" y="56"/>
                  </a:cubicBezTo>
                  <a:cubicBezTo>
                    <a:pt x="25" y="55"/>
                    <a:pt x="25" y="54"/>
                    <a:pt x="25" y="53"/>
                  </a:cubicBezTo>
                  <a:cubicBezTo>
                    <a:pt x="25" y="52"/>
                    <a:pt x="26" y="51"/>
                    <a:pt x="26" y="51"/>
                  </a:cubicBezTo>
                  <a:cubicBezTo>
                    <a:pt x="26" y="51"/>
                    <a:pt x="26" y="50"/>
                    <a:pt x="26" y="50"/>
                  </a:cubicBezTo>
                  <a:cubicBezTo>
                    <a:pt x="26" y="50"/>
                    <a:pt x="27" y="49"/>
                    <a:pt x="27" y="49"/>
                  </a:cubicBezTo>
                  <a:cubicBezTo>
                    <a:pt x="27" y="49"/>
                    <a:pt x="27" y="48"/>
                    <a:pt x="28"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1" name="Freeform 115"/>
            <p:cNvSpPr/>
            <p:nvPr/>
          </p:nvSpPr>
          <p:spPr bwMode="auto">
            <a:xfrm>
              <a:off x="8404859" y="3937168"/>
              <a:ext cx="13471" cy="10264"/>
            </a:xfrm>
            <a:custGeom>
              <a:avLst/>
              <a:gdLst>
                <a:gd name="T0" fmla="*/ 7 w 9"/>
                <a:gd name="T1" fmla="*/ 1 h 7"/>
                <a:gd name="T2" fmla="*/ 5 w 9"/>
                <a:gd name="T3" fmla="*/ 1 h 7"/>
                <a:gd name="T4" fmla="*/ 4 w 9"/>
                <a:gd name="T5" fmla="*/ 0 h 7"/>
                <a:gd name="T6" fmla="*/ 0 w 9"/>
                <a:gd name="T7" fmla="*/ 2 h 7"/>
                <a:gd name="T8" fmla="*/ 1 w 9"/>
                <a:gd name="T9" fmla="*/ 5 h 7"/>
                <a:gd name="T10" fmla="*/ 3 w 9"/>
                <a:gd name="T11" fmla="*/ 6 h 7"/>
                <a:gd name="T12" fmla="*/ 6 w 9"/>
                <a:gd name="T13" fmla="*/ 6 h 7"/>
                <a:gd name="T14" fmla="*/ 7 w 9"/>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1"/>
                  </a:moveTo>
                  <a:cubicBezTo>
                    <a:pt x="7" y="1"/>
                    <a:pt x="6" y="1"/>
                    <a:pt x="5" y="1"/>
                  </a:cubicBezTo>
                  <a:cubicBezTo>
                    <a:pt x="5" y="1"/>
                    <a:pt x="4" y="0"/>
                    <a:pt x="4" y="0"/>
                  </a:cubicBezTo>
                  <a:cubicBezTo>
                    <a:pt x="3" y="0"/>
                    <a:pt x="1" y="1"/>
                    <a:pt x="0" y="2"/>
                  </a:cubicBezTo>
                  <a:cubicBezTo>
                    <a:pt x="0" y="3"/>
                    <a:pt x="1" y="4"/>
                    <a:pt x="1" y="5"/>
                  </a:cubicBezTo>
                  <a:cubicBezTo>
                    <a:pt x="2" y="4"/>
                    <a:pt x="2" y="6"/>
                    <a:pt x="3" y="6"/>
                  </a:cubicBezTo>
                  <a:cubicBezTo>
                    <a:pt x="4" y="7"/>
                    <a:pt x="5" y="6"/>
                    <a:pt x="6" y="6"/>
                  </a:cubicBezTo>
                  <a:cubicBezTo>
                    <a:pt x="8" y="4"/>
                    <a:pt x="9" y="1"/>
                    <a:pt x="7" y="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2" name="Freeform 116"/>
            <p:cNvSpPr/>
            <p:nvPr/>
          </p:nvSpPr>
          <p:spPr bwMode="auto">
            <a:xfrm>
              <a:off x="8522893" y="4016071"/>
              <a:ext cx="9622" cy="14754"/>
            </a:xfrm>
            <a:custGeom>
              <a:avLst/>
              <a:gdLst>
                <a:gd name="T0" fmla="*/ 6 w 6"/>
                <a:gd name="T1" fmla="*/ 2 h 10"/>
                <a:gd name="T2" fmla="*/ 4 w 6"/>
                <a:gd name="T3" fmla="*/ 0 h 10"/>
                <a:gd name="T4" fmla="*/ 3 w 6"/>
                <a:gd name="T5" fmla="*/ 1 h 10"/>
                <a:gd name="T6" fmla="*/ 2 w 6"/>
                <a:gd name="T7" fmla="*/ 2 h 10"/>
                <a:gd name="T8" fmla="*/ 2 w 6"/>
                <a:gd name="T9" fmla="*/ 2 h 10"/>
                <a:gd name="T10" fmla="*/ 1 w 6"/>
                <a:gd name="T11" fmla="*/ 4 h 10"/>
                <a:gd name="T12" fmla="*/ 1 w 6"/>
                <a:gd name="T13" fmla="*/ 5 h 10"/>
                <a:gd name="T14" fmla="*/ 0 w 6"/>
                <a:gd name="T15" fmla="*/ 7 h 10"/>
                <a:gd name="T16" fmla="*/ 4 w 6"/>
                <a:gd name="T17" fmla="*/ 8 h 10"/>
                <a:gd name="T18" fmla="*/ 5 w 6"/>
                <a:gd name="T19" fmla="*/ 7 h 10"/>
                <a:gd name="T20" fmla="*/ 6 w 6"/>
                <a:gd name="T21" fmla="*/ 6 h 10"/>
                <a:gd name="T22" fmla="*/ 5 w 6"/>
                <a:gd name="T23" fmla="*/ 4 h 10"/>
                <a:gd name="T24" fmla="*/ 6 w 6"/>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0">
                  <a:moveTo>
                    <a:pt x="6" y="2"/>
                  </a:moveTo>
                  <a:cubicBezTo>
                    <a:pt x="5" y="1"/>
                    <a:pt x="5" y="0"/>
                    <a:pt x="4" y="0"/>
                  </a:cubicBezTo>
                  <a:cubicBezTo>
                    <a:pt x="4" y="0"/>
                    <a:pt x="3" y="1"/>
                    <a:pt x="3" y="1"/>
                  </a:cubicBezTo>
                  <a:cubicBezTo>
                    <a:pt x="2" y="1"/>
                    <a:pt x="3" y="1"/>
                    <a:pt x="2" y="2"/>
                  </a:cubicBezTo>
                  <a:cubicBezTo>
                    <a:pt x="2" y="2"/>
                    <a:pt x="2" y="2"/>
                    <a:pt x="2" y="2"/>
                  </a:cubicBezTo>
                  <a:cubicBezTo>
                    <a:pt x="1" y="2"/>
                    <a:pt x="2" y="3"/>
                    <a:pt x="1" y="4"/>
                  </a:cubicBezTo>
                  <a:cubicBezTo>
                    <a:pt x="1" y="4"/>
                    <a:pt x="1" y="5"/>
                    <a:pt x="1" y="5"/>
                  </a:cubicBezTo>
                  <a:cubicBezTo>
                    <a:pt x="0" y="6"/>
                    <a:pt x="0" y="7"/>
                    <a:pt x="0" y="7"/>
                  </a:cubicBezTo>
                  <a:cubicBezTo>
                    <a:pt x="1" y="10"/>
                    <a:pt x="3" y="9"/>
                    <a:pt x="4" y="8"/>
                  </a:cubicBezTo>
                  <a:cubicBezTo>
                    <a:pt x="5" y="8"/>
                    <a:pt x="5" y="8"/>
                    <a:pt x="5" y="7"/>
                  </a:cubicBezTo>
                  <a:cubicBezTo>
                    <a:pt x="5" y="7"/>
                    <a:pt x="6" y="6"/>
                    <a:pt x="6" y="6"/>
                  </a:cubicBezTo>
                  <a:cubicBezTo>
                    <a:pt x="5" y="5"/>
                    <a:pt x="5" y="4"/>
                    <a:pt x="5" y="4"/>
                  </a:cubicBezTo>
                  <a:cubicBezTo>
                    <a:pt x="5" y="3"/>
                    <a:pt x="6" y="2"/>
                    <a:pt x="6" y="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3" name="Freeform 117"/>
            <p:cNvSpPr/>
            <p:nvPr/>
          </p:nvSpPr>
          <p:spPr bwMode="auto">
            <a:xfrm>
              <a:off x="8441424" y="4051994"/>
              <a:ext cx="14754" cy="16679"/>
            </a:xfrm>
            <a:custGeom>
              <a:avLst/>
              <a:gdLst>
                <a:gd name="T0" fmla="*/ 8 w 10"/>
                <a:gd name="T1" fmla="*/ 6 h 11"/>
                <a:gd name="T2" fmla="*/ 7 w 10"/>
                <a:gd name="T3" fmla="*/ 3 h 11"/>
                <a:gd name="T4" fmla="*/ 6 w 10"/>
                <a:gd name="T5" fmla="*/ 1 h 11"/>
                <a:gd name="T6" fmla="*/ 5 w 10"/>
                <a:gd name="T7" fmla="*/ 0 h 11"/>
                <a:gd name="T8" fmla="*/ 3 w 10"/>
                <a:gd name="T9" fmla="*/ 3 h 11"/>
                <a:gd name="T10" fmla="*/ 0 w 10"/>
                <a:gd name="T11" fmla="*/ 6 h 11"/>
                <a:gd name="T12" fmla="*/ 4 w 10"/>
                <a:gd name="T13" fmla="*/ 8 h 11"/>
                <a:gd name="T14" fmla="*/ 9 w 10"/>
                <a:gd name="T15" fmla="*/ 10 h 11"/>
                <a:gd name="T16" fmla="*/ 9 w 10"/>
                <a:gd name="T17" fmla="*/ 7 h 11"/>
                <a:gd name="T18" fmla="*/ 8 w 10"/>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8" y="6"/>
                  </a:moveTo>
                  <a:cubicBezTo>
                    <a:pt x="8" y="5"/>
                    <a:pt x="8" y="4"/>
                    <a:pt x="7" y="3"/>
                  </a:cubicBezTo>
                  <a:cubicBezTo>
                    <a:pt x="6" y="2"/>
                    <a:pt x="7" y="1"/>
                    <a:pt x="6" y="1"/>
                  </a:cubicBezTo>
                  <a:cubicBezTo>
                    <a:pt x="6" y="1"/>
                    <a:pt x="5" y="1"/>
                    <a:pt x="5" y="0"/>
                  </a:cubicBezTo>
                  <a:cubicBezTo>
                    <a:pt x="5" y="1"/>
                    <a:pt x="4" y="2"/>
                    <a:pt x="3" y="3"/>
                  </a:cubicBezTo>
                  <a:cubicBezTo>
                    <a:pt x="2" y="4"/>
                    <a:pt x="1" y="5"/>
                    <a:pt x="0" y="6"/>
                  </a:cubicBezTo>
                  <a:cubicBezTo>
                    <a:pt x="0" y="8"/>
                    <a:pt x="3" y="7"/>
                    <a:pt x="4" y="8"/>
                  </a:cubicBezTo>
                  <a:cubicBezTo>
                    <a:pt x="6" y="9"/>
                    <a:pt x="8" y="11"/>
                    <a:pt x="9" y="10"/>
                  </a:cubicBezTo>
                  <a:cubicBezTo>
                    <a:pt x="10" y="9"/>
                    <a:pt x="9" y="8"/>
                    <a:pt x="9" y="7"/>
                  </a:cubicBezTo>
                  <a:cubicBezTo>
                    <a:pt x="9" y="7"/>
                    <a:pt x="8" y="7"/>
                    <a:pt x="8" y="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4" name="Freeform 118"/>
            <p:cNvSpPr/>
            <p:nvPr/>
          </p:nvSpPr>
          <p:spPr bwMode="auto">
            <a:xfrm>
              <a:off x="8520327" y="3971808"/>
              <a:ext cx="22452" cy="13471"/>
            </a:xfrm>
            <a:custGeom>
              <a:avLst/>
              <a:gdLst>
                <a:gd name="T0" fmla="*/ 8 w 15"/>
                <a:gd name="T1" fmla="*/ 8 h 9"/>
                <a:gd name="T2" fmla="*/ 10 w 15"/>
                <a:gd name="T3" fmla="*/ 7 h 9"/>
                <a:gd name="T4" fmla="*/ 13 w 15"/>
                <a:gd name="T5" fmla="*/ 5 h 9"/>
                <a:gd name="T6" fmla="*/ 15 w 15"/>
                <a:gd name="T7" fmla="*/ 3 h 9"/>
                <a:gd name="T8" fmla="*/ 13 w 15"/>
                <a:gd name="T9" fmla="*/ 0 h 9"/>
                <a:gd name="T10" fmla="*/ 7 w 15"/>
                <a:gd name="T11" fmla="*/ 0 h 9"/>
                <a:gd name="T12" fmla="*/ 4 w 15"/>
                <a:gd name="T13" fmla="*/ 2 h 9"/>
                <a:gd name="T14" fmla="*/ 3 w 15"/>
                <a:gd name="T15" fmla="*/ 1 h 9"/>
                <a:gd name="T16" fmla="*/ 2 w 15"/>
                <a:gd name="T17" fmla="*/ 0 h 9"/>
                <a:gd name="T18" fmla="*/ 0 w 15"/>
                <a:gd name="T19" fmla="*/ 4 h 9"/>
                <a:gd name="T20" fmla="*/ 3 w 15"/>
                <a:gd name="T21" fmla="*/ 8 h 9"/>
                <a:gd name="T22" fmla="*/ 8 w 15"/>
                <a:gd name="T23"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9">
                  <a:moveTo>
                    <a:pt x="8" y="8"/>
                  </a:moveTo>
                  <a:cubicBezTo>
                    <a:pt x="8" y="8"/>
                    <a:pt x="9" y="7"/>
                    <a:pt x="10" y="7"/>
                  </a:cubicBezTo>
                  <a:cubicBezTo>
                    <a:pt x="12" y="6"/>
                    <a:pt x="13" y="6"/>
                    <a:pt x="13" y="5"/>
                  </a:cubicBezTo>
                  <a:cubicBezTo>
                    <a:pt x="14" y="4"/>
                    <a:pt x="15" y="4"/>
                    <a:pt x="15" y="3"/>
                  </a:cubicBezTo>
                  <a:cubicBezTo>
                    <a:pt x="15" y="2"/>
                    <a:pt x="13" y="0"/>
                    <a:pt x="13" y="0"/>
                  </a:cubicBezTo>
                  <a:cubicBezTo>
                    <a:pt x="11" y="0"/>
                    <a:pt x="9" y="1"/>
                    <a:pt x="7" y="0"/>
                  </a:cubicBezTo>
                  <a:cubicBezTo>
                    <a:pt x="6" y="1"/>
                    <a:pt x="6" y="2"/>
                    <a:pt x="4" y="2"/>
                  </a:cubicBezTo>
                  <a:cubicBezTo>
                    <a:pt x="3" y="2"/>
                    <a:pt x="4" y="1"/>
                    <a:pt x="3" y="1"/>
                  </a:cubicBezTo>
                  <a:cubicBezTo>
                    <a:pt x="3" y="1"/>
                    <a:pt x="3" y="0"/>
                    <a:pt x="2" y="0"/>
                  </a:cubicBezTo>
                  <a:cubicBezTo>
                    <a:pt x="1" y="1"/>
                    <a:pt x="0" y="2"/>
                    <a:pt x="0" y="4"/>
                  </a:cubicBezTo>
                  <a:cubicBezTo>
                    <a:pt x="0" y="6"/>
                    <a:pt x="2" y="7"/>
                    <a:pt x="3" y="8"/>
                  </a:cubicBezTo>
                  <a:cubicBezTo>
                    <a:pt x="5" y="7"/>
                    <a:pt x="6" y="9"/>
                    <a:pt x="8" y="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5" name="Freeform 119"/>
            <p:cNvSpPr/>
            <p:nvPr/>
          </p:nvSpPr>
          <p:spPr bwMode="auto">
            <a:xfrm>
              <a:off x="8529308" y="4001958"/>
              <a:ext cx="22452" cy="33357"/>
            </a:xfrm>
            <a:custGeom>
              <a:avLst/>
              <a:gdLst>
                <a:gd name="T0" fmla="*/ 11 w 15"/>
                <a:gd name="T1" fmla="*/ 13 h 22"/>
                <a:gd name="T2" fmla="*/ 11 w 15"/>
                <a:gd name="T3" fmla="*/ 12 h 22"/>
                <a:gd name="T4" fmla="*/ 9 w 15"/>
                <a:gd name="T5" fmla="*/ 9 h 22"/>
                <a:gd name="T6" fmla="*/ 8 w 15"/>
                <a:gd name="T7" fmla="*/ 4 h 22"/>
                <a:gd name="T8" fmla="*/ 6 w 15"/>
                <a:gd name="T9" fmla="*/ 2 h 22"/>
                <a:gd name="T10" fmla="*/ 6 w 15"/>
                <a:gd name="T11" fmla="*/ 0 h 22"/>
                <a:gd name="T12" fmla="*/ 2 w 15"/>
                <a:gd name="T13" fmla="*/ 1 h 22"/>
                <a:gd name="T14" fmla="*/ 0 w 15"/>
                <a:gd name="T15" fmla="*/ 5 h 22"/>
                <a:gd name="T16" fmla="*/ 3 w 15"/>
                <a:gd name="T17" fmla="*/ 10 h 22"/>
                <a:gd name="T18" fmla="*/ 6 w 15"/>
                <a:gd name="T19" fmla="*/ 12 h 22"/>
                <a:gd name="T20" fmla="*/ 4 w 15"/>
                <a:gd name="T21" fmla="*/ 14 h 22"/>
                <a:gd name="T22" fmla="*/ 3 w 15"/>
                <a:gd name="T23" fmla="*/ 16 h 22"/>
                <a:gd name="T24" fmla="*/ 3 w 15"/>
                <a:gd name="T25" fmla="*/ 17 h 22"/>
                <a:gd name="T26" fmla="*/ 2 w 15"/>
                <a:gd name="T27" fmla="*/ 20 h 22"/>
                <a:gd name="T28" fmla="*/ 3 w 15"/>
                <a:gd name="T29" fmla="*/ 21 h 22"/>
                <a:gd name="T30" fmla="*/ 7 w 15"/>
                <a:gd name="T31" fmla="*/ 20 h 22"/>
                <a:gd name="T32" fmla="*/ 9 w 15"/>
                <a:gd name="T33" fmla="*/ 20 h 22"/>
                <a:gd name="T34" fmla="*/ 11 w 15"/>
                <a:gd name="T35" fmla="*/ 19 h 22"/>
                <a:gd name="T36" fmla="*/ 12 w 15"/>
                <a:gd name="T37" fmla="*/ 19 h 22"/>
                <a:gd name="T38" fmla="*/ 11 w 15"/>
                <a:gd name="T3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2">
                  <a:moveTo>
                    <a:pt x="11" y="13"/>
                  </a:moveTo>
                  <a:cubicBezTo>
                    <a:pt x="12" y="13"/>
                    <a:pt x="11" y="13"/>
                    <a:pt x="11" y="12"/>
                  </a:cubicBezTo>
                  <a:cubicBezTo>
                    <a:pt x="10" y="12"/>
                    <a:pt x="10" y="10"/>
                    <a:pt x="9" y="9"/>
                  </a:cubicBezTo>
                  <a:cubicBezTo>
                    <a:pt x="8" y="8"/>
                    <a:pt x="7" y="6"/>
                    <a:pt x="8" y="4"/>
                  </a:cubicBezTo>
                  <a:cubicBezTo>
                    <a:pt x="8" y="3"/>
                    <a:pt x="7" y="3"/>
                    <a:pt x="6" y="2"/>
                  </a:cubicBezTo>
                  <a:cubicBezTo>
                    <a:pt x="6" y="1"/>
                    <a:pt x="7" y="1"/>
                    <a:pt x="6" y="0"/>
                  </a:cubicBezTo>
                  <a:cubicBezTo>
                    <a:pt x="5" y="0"/>
                    <a:pt x="3" y="1"/>
                    <a:pt x="2" y="1"/>
                  </a:cubicBezTo>
                  <a:cubicBezTo>
                    <a:pt x="1" y="2"/>
                    <a:pt x="0" y="3"/>
                    <a:pt x="0" y="5"/>
                  </a:cubicBezTo>
                  <a:cubicBezTo>
                    <a:pt x="0" y="7"/>
                    <a:pt x="2" y="8"/>
                    <a:pt x="3" y="10"/>
                  </a:cubicBezTo>
                  <a:cubicBezTo>
                    <a:pt x="5" y="10"/>
                    <a:pt x="7" y="10"/>
                    <a:pt x="6" y="12"/>
                  </a:cubicBezTo>
                  <a:cubicBezTo>
                    <a:pt x="6" y="13"/>
                    <a:pt x="5" y="13"/>
                    <a:pt x="4" y="14"/>
                  </a:cubicBezTo>
                  <a:cubicBezTo>
                    <a:pt x="4" y="15"/>
                    <a:pt x="3" y="15"/>
                    <a:pt x="3" y="16"/>
                  </a:cubicBezTo>
                  <a:cubicBezTo>
                    <a:pt x="3" y="16"/>
                    <a:pt x="3" y="17"/>
                    <a:pt x="3" y="17"/>
                  </a:cubicBezTo>
                  <a:cubicBezTo>
                    <a:pt x="3" y="18"/>
                    <a:pt x="2" y="19"/>
                    <a:pt x="2" y="20"/>
                  </a:cubicBezTo>
                  <a:cubicBezTo>
                    <a:pt x="3" y="21"/>
                    <a:pt x="3" y="21"/>
                    <a:pt x="3" y="21"/>
                  </a:cubicBezTo>
                  <a:cubicBezTo>
                    <a:pt x="5" y="22"/>
                    <a:pt x="6" y="20"/>
                    <a:pt x="7" y="20"/>
                  </a:cubicBezTo>
                  <a:cubicBezTo>
                    <a:pt x="8" y="20"/>
                    <a:pt x="9" y="20"/>
                    <a:pt x="9" y="20"/>
                  </a:cubicBezTo>
                  <a:cubicBezTo>
                    <a:pt x="10" y="20"/>
                    <a:pt x="10" y="19"/>
                    <a:pt x="11" y="19"/>
                  </a:cubicBezTo>
                  <a:cubicBezTo>
                    <a:pt x="11" y="19"/>
                    <a:pt x="12" y="19"/>
                    <a:pt x="12" y="19"/>
                  </a:cubicBezTo>
                  <a:cubicBezTo>
                    <a:pt x="15" y="16"/>
                    <a:pt x="13" y="15"/>
                    <a:pt x="11"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6" name="Freeform 120"/>
            <p:cNvSpPr/>
            <p:nvPr/>
          </p:nvSpPr>
          <p:spPr bwMode="auto">
            <a:xfrm>
              <a:off x="8368294" y="4123841"/>
              <a:ext cx="16679" cy="14754"/>
            </a:xfrm>
            <a:custGeom>
              <a:avLst/>
              <a:gdLst>
                <a:gd name="T0" fmla="*/ 8 w 11"/>
                <a:gd name="T1" fmla="*/ 4 h 10"/>
                <a:gd name="T2" fmla="*/ 7 w 11"/>
                <a:gd name="T3" fmla="*/ 4 h 10"/>
                <a:gd name="T4" fmla="*/ 6 w 11"/>
                <a:gd name="T5" fmla="*/ 3 h 10"/>
                <a:gd name="T6" fmla="*/ 6 w 11"/>
                <a:gd name="T7" fmla="*/ 2 h 10"/>
                <a:gd name="T8" fmla="*/ 3 w 11"/>
                <a:gd name="T9" fmla="*/ 0 h 10"/>
                <a:gd name="T10" fmla="*/ 0 w 11"/>
                <a:gd name="T11" fmla="*/ 2 h 10"/>
                <a:gd name="T12" fmla="*/ 5 w 11"/>
                <a:gd name="T13" fmla="*/ 5 h 10"/>
                <a:gd name="T14" fmla="*/ 7 w 11"/>
                <a:gd name="T15" fmla="*/ 8 h 10"/>
                <a:gd name="T16" fmla="*/ 8 w 11"/>
                <a:gd name="T17" fmla="*/ 9 h 10"/>
                <a:gd name="T18" fmla="*/ 11 w 11"/>
                <a:gd name="T19" fmla="*/ 9 h 10"/>
                <a:gd name="T20" fmla="*/ 8 w 11"/>
                <a:gd name="T21" fmla="*/ 5 h 10"/>
                <a:gd name="T22" fmla="*/ 8 w 11"/>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8" y="4"/>
                  </a:moveTo>
                  <a:cubicBezTo>
                    <a:pt x="8" y="4"/>
                    <a:pt x="7" y="4"/>
                    <a:pt x="7" y="4"/>
                  </a:cubicBezTo>
                  <a:cubicBezTo>
                    <a:pt x="7" y="3"/>
                    <a:pt x="7" y="3"/>
                    <a:pt x="6" y="3"/>
                  </a:cubicBezTo>
                  <a:cubicBezTo>
                    <a:pt x="6" y="3"/>
                    <a:pt x="6" y="2"/>
                    <a:pt x="6" y="2"/>
                  </a:cubicBezTo>
                  <a:cubicBezTo>
                    <a:pt x="5" y="2"/>
                    <a:pt x="4" y="1"/>
                    <a:pt x="3" y="0"/>
                  </a:cubicBezTo>
                  <a:cubicBezTo>
                    <a:pt x="2" y="0"/>
                    <a:pt x="0" y="1"/>
                    <a:pt x="0" y="2"/>
                  </a:cubicBezTo>
                  <a:cubicBezTo>
                    <a:pt x="1" y="4"/>
                    <a:pt x="4" y="4"/>
                    <a:pt x="5" y="5"/>
                  </a:cubicBezTo>
                  <a:cubicBezTo>
                    <a:pt x="6" y="6"/>
                    <a:pt x="7" y="7"/>
                    <a:pt x="7" y="8"/>
                  </a:cubicBezTo>
                  <a:cubicBezTo>
                    <a:pt x="7" y="8"/>
                    <a:pt x="8" y="9"/>
                    <a:pt x="8" y="9"/>
                  </a:cubicBezTo>
                  <a:cubicBezTo>
                    <a:pt x="9" y="10"/>
                    <a:pt x="10" y="10"/>
                    <a:pt x="11" y="9"/>
                  </a:cubicBezTo>
                  <a:cubicBezTo>
                    <a:pt x="11" y="8"/>
                    <a:pt x="9" y="7"/>
                    <a:pt x="8" y="5"/>
                  </a:cubicBezTo>
                  <a:cubicBezTo>
                    <a:pt x="8" y="5"/>
                    <a:pt x="8" y="5"/>
                    <a:pt x="8"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7" name="Freeform 121"/>
            <p:cNvSpPr/>
            <p:nvPr/>
          </p:nvSpPr>
          <p:spPr bwMode="auto">
            <a:xfrm>
              <a:off x="8594740" y="3920489"/>
              <a:ext cx="30150" cy="22452"/>
            </a:xfrm>
            <a:custGeom>
              <a:avLst/>
              <a:gdLst>
                <a:gd name="T0" fmla="*/ 3 w 20"/>
                <a:gd name="T1" fmla="*/ 13 h 15"/>
                <a:gd name="T2" fmla="*/ 4 w 20"/>
                <a:gd name="T3" fmla="*/ 14 h 15"/>
                <a:gd name="T4" fmla="*/ 8 w 20"/>
                <a:gd name="T5" fmla="*/ 14 h 15"/>
                <a:gd name="T6" fmla="*/ 10 w 20"/>
                <a:gd name="T7" fmla="*/ 12 h 15"/>
                <a:gd name="T8" fmla="*/ 11 w 20"/>
                <a:gd name="T9" fmla="*/ 10 h 15"/>
                <a:gd name="T10" fmla="*/ 12 w 20"/>
                <a:gd name="T11" fmla="*/ 13 h 15"/>
                <a:gd name="T12" fmla="*/ 16 w 20"/>
                <a:gd name="T13" fmla="*/ 12 h 15"/>
                <a:gd name="T14" fmla="*/ 13 w 20"/>
                <a:gd name="T15" fmla="*/ 9 h 15"/>
                <a:gd name="T16" fmla="*/ 10 w 20"/>
                <a:gd name="T17" fmla="*/ 6 h 15"/>
                <a:gd name="T18" fmla="*/ 17 w 20"/>
                <a:gd name="T19" fmla="*/ 7 h 15"/>
                <a:gd name="T20" fmla="*/ 20 w 20"/>
                <a:gd name="T21" fmla="*/ 4 h 15"/>
                <a:gd name="T22" fmla="*/ 9 w 20"/>
                <a:gd name="T23" fmla="*/ 2 h 15"/>
                <a:gd name="T24" fmla="*/ 7 w 20"/>
                <a:gd name="T25" fmla="*/ 3 h 15"/>
                <a:gd name="T26" fmla="*/ 6 w 20"/>
                <a:gd name="T27" fmla="*/ 3 h 15"/>
                <a:gd name="T28" fmla="*/ 4 w 20"/>
                <a:gd name="T29" fmla="*/ 4 h 15"/>
                <a:gd name="T30" fmla="*/ 1 w 20"/>
                <a:gd name="T31" fmla="*/ 4 h 15"/>
                <a:gd name="T32" fmla="*/ 0 w 20"/>
                <a:gd name="T33" fmla="*/ 6 h 15"/>
                <a:gd name="T34" fmla="*/ 2 w 20"/>
                <a:gd name="T35" fmla="*/ 10 h 15"/>
                <a:gd name="T36" fmla="*/ 3 w 20"/>
                <a:gd name="T3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5">
                  <a:moveTo>
                    <a:pt x="3" y="13"/>
                  </a:moveTo>
                  <a:cubicBezTo>
                    <a:pt x="3" y="14"/>
                    <a:pt x="4" y="14"/>
                    <a:pt x="4" y="14"/>
                  </a:cubicBezTo>
                  <a:cubicBezTo>
                    <a:pt x="6" y="15"/>
                    <a:pt x="7" y="15"/>
                    <a:pt x="8" y="14"/>
                  </a:cubicBezTo>
                  <a:cubicBezTo>
                    <a:pt x="9" y="13"/>
                    <a:pt x="9" y="13"/>
                    <a:pt x="10" y="12"/>
                  </a:cubicBezTo>
                  <a:cubicBezTo>
                    <a:pt x="10" y="11"/>
                    <a:pt x="10" y="10"/>
                    <a:pt x="11" y="10"/>
                  </a:cubicBezTo>
                  <a:cubicBezTo>
                    <a:pt x="12" y="11"/>
                    <a:pt x="12" y="12"/>
                    <a:pt x="12" y="13"/>
                  </a:cubicBezTo>
                  <a:cubicBezTo>
                    <a:pt x="14" y="13"/>
                    <a:pt x="16" y="13"/>
                    <a:pt x="16" y="12"/>
                  </a:cubicBezTo>
                  <a:cubicBezTo>
                    <a:pt x="15" y="10"/>
                    <a:pt x="14" y="10"/>
                    <a:pt x="13" y="9"/>
                  </a:cubicBezTo>
                  <a:cubicBezTo>
                    <a:pt x="12" y="9"/>
                    <a:pt x="10" y="8"/>
                    <a:pt x="10" y="6"/>
                  </a:cubicBezTo>
                  <a:cubicBezTo>
                    <a:pt x="13" y="6"/>
                    <a:pt x="15" y="8"/>
                    <a:pt x="17" y="7"/>
                  </a:cubicBezTo>
                  <a:cubicBezTo>
                    <a:pt x="18" y="6"/>
                    <a:pt x="20" y="5"/>
                    <a:pt x="20" y="4"/>
                  </a:cubicBezTo>
                  <a:cubicBezTo>
                    <a:pt x="19" y="0"/>
                    <a:pt x="11" y="1"/>
                    <a:pt x="9" y="2"/>
                  </a:cubicBezTo>
                  <a:cubicBezTo>
                    <a:pt x="8" y="2"/>
                    <a:pt x="8" y="3"/>
                    <a:pt x="7" y="3"/>
                  </a:cubicBezTo>
                  <a:cubicBezTo>
                    <a:pt x="7" y="3"/>
                    <a:pt x="6" y="3"/>
                    <a:pt x="6" y="3"/>
                  </a:cubicBezTo>
                  <a:cubicBezTo>
                    <a:pt x="5" y="3"/>
                    <a:pt x="5" y="4"/>
                    <a:pt x="4" y="4"/>
                  </a:cubicBezTo>
                  <a:cubicBezTo>
                    <a:pt x="3" y="4"/>
                    <a:pt x="2" y="3"/>
                    <a:pt x="1" y="4"/>
                  </a:cubicBezTo>
                  <a:cubicBezTo>
                    <a:pt x="1" y="4"/>
                    <a:pt x="0" y="5"/>
                    <a:pt x="0" y="6"/>
                  </a:cubicBezTo>
                  <a:cubicBezTo>
                    <a:pt x="0" y="7"/>
                    <a:pt x="1" y="8"/>
                    <a:pt x="2" y="10"/>
                  </a:cubicBezTo>
                  <a:cubicBezTo>
                    <a:pt x="2" y="11"/>
                    <a:pt x="2" y="13"/>
                    <a:pt x="3"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8" name="Freeform 122"/>
            <p:cNvSpPr/>
            <p:nvPr/>
          </p:nvSpPr>
          <p:spPr bwMode="auto">
            <a:xfrm>
              <a:off x="8384973" y="4137312"/>
              <a:ext cx="10905" cy="10264"/>
            </a:xfrm>
            <a:custGeom>
              <a:avLst/>
              <a:gdLst>
                <a:gd name="T0" fmla="*/ 0 w 7"/>
                <a:gd name="T1" fmla="*/ 4 h 7"/>
                <a:gd name="T2" fmla="*/ 5 w 7"/>
                <a:gd name="T3" fmla="*/ 6 h 7"/>
                <a:gd name="T4" fmla="*/ 7 w 7"/>
                <a:gd name="T5" fmla="*/ 5 h 7"/>
                <a:gd name="T6" fmla="*/ 0 w 7"/>
                <a:gd name="T7" fmla="*/ 4 h 7"/>
              </a:gdLst>
              <a:ahLst/>
              <a:cxnLst>
                <a:cxn ang="0">
                  <a:pos x="T0" y="T1"/>
                </a:cxn>
                <a:cxn ang="0">
                  <a:pos x="T2" y="T3"/>
                </a:cxn>
                <a:cxn ang="0">
                  <a:pos x="T4" y="T5"/>
                </a:cxn>
                <a:cxn ang="0">
                  <a:pos x="T6" y="T7"/>
                </a:cxn>
              </a:cxnLst>
              <a:rect l="0" t="0" r="r" b="b"/>
              <a:pathLst>
                <a:path w="7" h="7">
                  <a:moveTo>
                    <a:pt x="0" y="4"/>
                  </a:moveTo>
                  <a:cubicBezTo>
                    <a:pt x="1" y="5"/>
                    <a:pt x="3" y="6"/>
                    <a:pt x="5" y="6"/>
                  </a:cubicBezTo>
                  <a:cubicBezTo>
                    <a:pt x="6" y="6"/>
                    <a:pt x="7" y="7"/>
                    <a:pt x="7" y="5"/>
                  </a:cubicBezTo>
                  <a:cubicBezTo>
                    <a:pt x="6" y="3"/>
                    <a:pt x="1" y="0"/>
                    <a:pt x="0"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9" name="Freeform 123"/>
            <p:cNvSpPr>
              <a:spLocks noEditPoints="1"/>
            </p:cNvSpPr>
            <p:nvPr/>
          </p:nvSpPr>
          <p:spPr bwMode="auto">
            <a:xfrm>
              <a:off x="8533798" y="2652265"/>
              <a:ext cx="92374" cy="92374"/>
            </a:xfrm>
            <a:custGeom>
              <a:avLst/>
              <a:gdLst>
                <a:gd name="T0" fmla="*/ 31 w 61"/>
                <a:gd name="T1" fmla="*/ 0 h 61"/>
                <a:gd name="T2" fmla="*/ 0 w 61"/>
                <a:gd name="T3" fmla="*/ 31 h 61"/>
                <a:gd name="T4" fmla="*/ 31 w 61"/>
                <a:gd name="T5" fmla="*/ 61 h 61"/>
                <a:gd name="T6" fmla="*/ 61 w 61"/>
                <a:gd name="T7" fmla="*/ 31 h 61"/>
                <a:gd name="T8" fmla="*/ 31 w 61"/>
                <a:gd name="T9" fmla="*/ 0 h 61"/>
                <a:gd name="T10" fmla="*/ 31 w 61"/>
                <a:gd name="T11" fmla="*/ 50 h 61"/>
                <a:gd name="T12" fmla="*/ 11 w 61"/>
                <a:gd name="T13" fmla="*/ 31 h 61"/>
                <a:gd name="T14" fmla="*/ 31 w 61"/>
                <a:gd name="T15" fmla="*/ 11 h 61"/>
                <a:gd name="T16" fmla="*/ 50 w 61"/>
                <a:gd name="T17" fmla="*/ 31 h 61"/>
                <a:gd name="T18" fmla="*/ 31 w 61"/>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0"/>
                  </a:moveTo>
                  <a:cubicBezTo>
                    <a:pt x="14" y="0"/>
                    <a:pt x="0" y="14"/>
                    <a:pt x="0" y="31"/>
                  </a:cubicBezTo>
                  <a:cubicBezTo>
                    <a:pt x="0" y="47"/>
                    <a:pt x="14" y="61"/>
                    <a:pt x="31" y="61"/>
                  </a:cubicBezTo>
                  <a:cubicBezTo>
                    <a:pt x="47" y="61"/>
                    <a:pt x="61" y="47"/>
                    <a:pt x="61" y="31"/>
                  </a:cubicBezTo>
                  <a:cubicBezTo>
                    <a:pt x="61" y="14"/>
                    <a:pt x="47" y="0"/>
                    <a:pt x="31" y="0"/>
                  </a:cubicBezTo>
                  <a:close/>
                  <a:moveTo>
                    <a:pt x="31" y="50"/>
                  </a:moveTo>
                  <a:cubicBezTo>
                    <a:pt x="20" y="50"/>
                    <a:pt x="11" y="41"/>
                    <a:pt x="11" y="31"/>
                  </a:cubicBezTo>
                  <a:cubicBezTo>
                    <a:pt x="11" y="20"/>
                    <a:pt x="20" y="11"/>
                    <a:pt x="31" y="11"/>
                  </a:cubicBezTo>
                  <a:cubicBezTo>
                    <a:pt x="41" y="11"/>
                    <a:pt x="50" y="20"/>
                    <a:pt x="50" y="31"/>
                  </a:cubicBezTo>
                  <a:cubicBezTo>
                    <a:pt x="50" y="41"/>
                    <a:pt x="41" y="50"/>
                    <a:pt x="31"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0" name="Freeform 124"/>
            <p:cNvSpPr>
              <a:spLocks noEditPoints="1"/>
            </p:cNvSpPr>
            <p:nvPr/>
          </p:nvSpPr>
          <p:spPr bwMode="auto">
            <a:xfrm>
              <a:off x="7823670" y="3454768"/>
              <a:ext cx="91091" cy="92374"/>
            </a:xfrm>
            <a:custGeom>
              <a:avLst/>
              <a:gdLst>
                <a:gd name="T0" fmla="*/ 30 w 60"/>
                <a:gd name="T1" fmla="*/ 0 h 61"/>
                <a:gd name="T2" fmla="*/ 0 w 60"/>
                <a:gd name="T3" fmla="*/ 30 h 61"/>
                <a:gd name="T4" fmla="*/ 30 w 60"/>
                <a:gd name="T5" fmla="*/ 61 h 61"/>
                <a:gd name="T6" fmla="*/ 60 w 60"/>
                <a:gd name="T7" fmla="*/ 30 h 61"/>
                <a:gd name="T8" fmla="*/ 30 w 60"/>
                <a:gd name="T9" fmla="*/ 0 h 61"/>
                <a:gd name="T10" fmla="*/ 30 w 60"/>
                <a:gd name="T11" fmla="*/ 50 h 61"/>
                <a:gd name="T12" fmla="*/ 10 w 60"/>
                <a:gd name="T13" fmla="*/ 30 h 61"/>
                <a:gd name="T14" fmla="*/ 30 w 60"/>
                <a:gd name="T15" fmla="*/ 11 h 61"/>
                <a:gd name="T16" fmla="*/ 50 w 60"/>
                <a:gd name="T17" fmla="*/ 30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3" y="0"/>
                    <a:pt x="0" y="14"/>
                    <a:pt x="0" y="30"/>
                  </a:cubicBezTo>
                  <a:cubicBezTo>
                    <a:pt x="0" y="47"/>
                    <a:pt x="13" y="61"/>
                    <a:pt x="30" y="61"/>
                  </a:cubicBezTo>
                  <a:cubicBezTo>
                    <a:pt x="47" y="61"/>
                    <a:pt x="60" y="47"/>
                    <a:pt x="60" y="30"/>
                  </a:cubicBezTo>
                  <a:cubicBezTo>
                    <a:pt x="60" y="14"/>
                    <a:pt x="47" y="0"/>
                    <a:pt x="30" y="0"/>
                  </a:cubicBezTo>
                  <a:close/>
                  <a:moveTo>
                    <a:pt x="30" y="50"/>
                  </a:moveTo>
                  <a:cubicBezTo>
                    <a:pt x="19" y="50"/>
                    <a:pt x="10" y="41"/>
                    <a:pt x="10" y="30"/>
                  </a:cubicBezTo>
                  <a:cubicBezTo>
                    <a:pt x="10" y="20"/>
                    <a:pt x="19" y="11"/>
                    <a:pt x="30" y="11"/>
                  </a:cubicBezTo>
                  <a:cubicBezTo>
                    <a:pt x="41" y="11"/>
                    <a:pt x="50" y="20"/>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1" name="Freeform 125"/>
            <p:cNvSpPr>
              <a:spLocks noEditPoints="1"/>
            </p:cNvSpPr>
            <p:nvPr/>
          </p:nvSpPr>
          <p:spPr bwMode="auto">
            <a:xfrm>
              <a:off x="8934087" y="5195769"/>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0 w 60"/>
                <a:gd name="T13" fmla="*/ 30 h 60"/>
                <a:gd name="T14" fmla="*/ 30 w 60"/>
                <a:gd name="T15" fmla="*/ 11 h 60"/>
                <a:gd name="T16" fmla="*/ 49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0"/>
                  </a:moveTo>
                  <a:cubicBezTo>
                    <a:pt x="19" y="50"/>
                    <a:pt x="10" y="41"/>
                    <a:pt x="10" y="30"/>
                  </a:cubicBezTo>
                  <a:cubicBezTo>
                    <a:pt x="10" y="19"/>
                    <a:pt x="19" y="11"/>
                    <a:pt x="30" y="11"/>
                  </a:cubicBezTo>
                  <a:cubicBezTo>
                    <a:pt x="41" y="11"/>
                    <a:pt x="49" y="19"/>
                    <a:pt x="49" y="30"/>
                  </a:cubicBezTo>
                  <a:cubicBezTo>
                    <a:pt x="49"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2" name="Freeform 126"/>
            <p:cNvSpPr>
              <a:spLocks noEditPoints="1"/>
            </p:cNvSpPr>
            <p:nvPr/>
          </p:nvSpPr>
          <p:spPr bwMode="auto">
            <a:xfrm>
              <a:off x="8656964" y="5633906"/>
              <a:ext cx="92374" cy="91091"/>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49 h 60"/>
                <a:gd name="T12" fmla="*/ 11 w 61"/>
                <a:gd name="T13" fmla="*/ 30 h 60"/>
                <a:gd name="T14" fmla="*/ 30 w 61"/>
                <a:gd name="T15" fmla="*/ 10 h 60"/>
                <a:gd name="T16" fmla="*/ 50 w 61"/>
                <a:gd name="T17" fmla="*/ 30 h 60"/>
                <a:gd name="T18" fmla="*/ 30 w 61"/>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7"/>
                    <a:pt x="14" y="60"/>
                    <a:pt x="30" y="60"/>
                  </a:cubicBezTo>
                  <a:cubicBezTo>
                    <a:pt x="47" y="60"/>
                    <a:pt x="61" y="47"/>
                    <a:pt x="61" y="30"/>
                  </a:cubicBezTo>
                  <a:cubicBezTo>
                    <a:pt x="61" y="13"/>
                    <a:pt x="47" y="0"/>
                    <a:pt x="30" y="0"/>
                  </a:cubicBezTo>
                  <a:close/>
                  <a:moveTo>
                    <a:pt x="30" y="49"/>
                  </a:moveTo>
                  <a:cubicBezTo>
                    <a:pt x="20" y="49"/>
                    <a:pt x="11" y="41"/>
                    <a:pt x="11" y="30"/>
                  </a:cubicBezTo>
                  <a:cubicBezTo>
                    <a:pt x="11" y="19"/>
                    <a:pt x="20" y="10"/>
                    <a:pt x="30" y="10"/>
                  </a:cubicBezTo>
                  <a:cubicBezTo>
                    <a:pt x="41" y="10"/>
                    <a:pt x="50" y="19"/>
                    <a:pt x="50" y="30"/>
                  </a:cubicBezTo>
                  <a:cubicBezTo>
                    <a:pt x="50" y="41"/>
                    <a:pt x="41" y="49"/>
                    <a:pt x="30"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3" name="Freeform 127"/>
            <p:cNvSpPr>
              <a:spLocks noEditPoints="1"/>
            </p:cNvSpPr>
            <p:nvPr/>
          </p:nvSpPr>
          <p:spPr bwMode="auto">
            <a:xfrm>
              <a:off x="9905943" y="4615221"/>
              <a:ext cx="91091" cy="9045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49 h 60"/>
                <a:gd name="T12" fmla="*/ 11 w 60"/>
                <a:gd name="T13" fmla="*/ 30 h 60"/>
                <a:gd name="T14" fmla="*/ 30 w 60"/>
                <a:gd name="T15" fmla="*/ 10 h 60"/>
                <a:gd name="T16" fmla="*/ 50 w 60"/>
                <a:gd name="T17" fmla="*/ 30 h 60"/>
                <a:gd name="T18" fmla="*/ 30 w 60"/>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6"/>
                    <a:pt x="13" y="60"/>
                    <a:pt x="30" y="60"/>
                  </a:cubicBezTo>
                  <a:cubicBezTo>
                    <a:pt x="47" y="60"/>
                    <a:pt x="60" y="46"/>
                    <a:pt x="60" y="30"/>
                  </a:cubicBezTo>
                  <a:cubicBezTo>
                    <a:pt x="60" y="13"/>
                    <a:pt x="47" y="0"/>
                    <a:pt x="30" y="0"/>
                  </a:cubicBezTo>
                  <a:close/>
                  <a:moveTo>
                    <a:pt x="30" y="49"/>
                  </a:moveTo>
                  <a:cubicBezTo>
                    <a:pt x="19" y="49"/>
                    <a:pt x="11" y="41"/>
                    <a:pt x="11" y="30"/>
                  </a:cubicBezTo>
                  <a:cubicBezTo>
                    <a:pt x="11" y="19"/>
                    <a:pt x="19" y="10"/>
                    <a:pt x="30" y="10"/>
                  </a:cubicBezTo>
                  <a:cubicBezTo>
                    <a:pt x="41" y="10"/>
                    <a:pt x="50" y="19"/>
                    <a:pt x="50" y="30"/>
                  </a:cubicBezTo>
                  <a:cubicBezTo>
                    <a:pt x="50" y="41"/>
                    <a:pt x="41" y="49"/>
                    <a:pt x="30"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4" name="Freeform 128"/>
            <p:cNvSpPr>
              <a:spLocks noEditPoints="1"/>
            </p:cNvSpPr>
            <p:nvPr/>
          </p:nvSpPr>
          <p:spPr bwMode="auto">
            <a:xfrm>
              <a:off x="10122766" y="5861634"/>
              <a:ext cx="92374" cy="91091"/>
            </a:xfrm>
            <a:custGeom>
              <a:avLst/>
              <a:gdLst>
                <a:gd name="T0" fmla="*/ 31 w 61"/>
                <a:gd name="T1" fmla="*/ 0 h 60"/>
                <a:gd name="T2" fmla="*/ 0 w 61"/>
                <a:gd name="T3" fmla="*/ 30 h 60"/>
                <a:gd name="T4" fmla="*/ 31 w 61"/>
                <a:gd name="T5" fmla="*/ 60 h 60"/>
                <a:gd name="T6" fmla="*/ 61 w 61"/>
                <a:gd name="T7" fmla="*/ 30 h 60"/>
                <a:gd name="T8" fmla="*/ 31 w 61"/>
                <a:gd name="T9" fmla="*/ 0 h 60"/>
                <a:gd name="T10" fmla="*/ 31 w 61"/>
                <a:gd name="T11" fmla="*/ 50 h 60"/>
                <a:gd name="T12" fmla="*/ 11 w 61"/>
                <a:gd name="T13" fmla="*/ 30 h 60"/>
                <a:gd name="T14" fmla="*/ 31 w 61"/>
                <a:gd name="T15" fmla="*/ 11 h 60"/>
                <a:gd name="T16" fmla="*/ 50 w 61"/>
                <a:gd name="T17" fmla="*/ 30 h 60"/>
                <a:gd name="T18" fmla="*/ 31 w 61"/>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1" y="0"/>
                  </a:moveTo>
                  <a:cubicBezTo>
                    <a:pt x="14" y="0"/>
                    <a:pt x="0" y="14"/>
                    <a:pt x="0" y="30"/>
                  </a:cubicBezTo>
                  <a:cubicBezTo>
                    <a:pt x="0" y="47"/>
                    <a:pt x="14" y="60"/>
                    <a:pt x="31" y="60"/>
                  </a:cubicBezTo>
                  <a:cubicBezTo>
                    <a:pt x="47" y="60"/>
                    <a:pt x="61" y="47"/>
                    <a:pt x="61" y="30"/>
                  </a:cubicBezTo>
                  <a:cubicBezTo>
                    <a:pt x="61" y="14"/>
                    <a:pt x="47" y="0"/>
                    <a:pt x="31" y="0"/>
                  </a:cubicBezTo>
                  <a:close/>
                  <a:moveTo>
                    <a:pt x="31" y="50"/>
                  </a:moveTo>
                  <a:cubicBezTo>
                    <a:pt x="20" y="50"/>
                    <a:pt x="11" y="41"/>
                    <a:pt x="11" y="30"/>
                  </a:cubicBezTo>
                  <a:cubicBezTo>
                    <a:pt x="11" y="19"/>
                    <a:pt x="20" y="11"/>
                    <a:pt x="31" y="11"/>
                  </a:cubicBezTo>
                  <a:cubicBezTo>
                    <a:pt x="41" y="11"/>
                    <a:pt x="50" y="19"/>
                    <a:pt x="50" y="30"/>
                  </a:cubicBezTo>
                  <a:cubicBezTo>
                    <a:pt x="50" y="41"/>
                    <a:pt x="41" y="50"/>
                    <a:pt x="31"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5" name="Freeform 129"/>
            <p:cNvSpPr>
              <a:spLocks noEditPoints="1"/>
            </p:cNvSpPr>
            <p:nvPr/>
          </p:nvSpPr>
          <p:spPr bwMode="auto">
            <a:xfrm>
              <a:off x="8972577" y="3443863"/>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4"/>
                    <a:pt x="0" y="30"/>
                  </a:cubicBezTo>
                  <a:cubicBezTo>
                    <a:pt x="0" y="47"/>
                    <a:pt x="14" y="60"/>
                    <a:pt x="30" y="60"/>
                  </a:cubicBezTo>
                  <a:cubicBezTo>
                    <a:pt x="47" y="60"/>
                    <a:pt x="60" y="47"/>
                    <a:pt x="60" y="30"/>
                  </a:cubicBezTo>
                  <a:cubicBezTo>
                    <a:pt x="60" y="14"/>
                    <a:pt x="47" y="0"/>
                    <a:pt x="30" y="0"/>
                  </a:cubicBezTo>
                  <a:close/>
                  <a:moveTo>
                    <a:pt x="30" y="50"/>
                  </a:moveTo>
                  <a:cubicBezTo>
                    <a:pt x="19" y="50"/>
                    <a:pt x="11" y="41"/>
                    <a:pt x="11" y="30"/>
                  </a:cubicBezTo>
                  <a:cubicBezTo>
                    <a:pt x="11" y="20"/>
                    <a:pt x="19" y="11"/>
                    <a:pt x="30" y="11"/>
                  </a:cubicBezTo>
                  <a:cubicBezTo>
                    <a:pt x="41" y="11"/>
                    <a:pt x="50" y="20"/>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6" name="Freeform 130"/>
            <p:cNvSpPr>
              <a:spLocks noEditPoints="1"/>
            </p:cNvSpPr>
            <p:nvPr/>
          </p:nvSpPr>
          <p:spPr bwMode="auto">
            <a:xfrm>
              <a:off x="8127094" y="3751777"/>
              <a:ext cx="92374" cy="91091"/>
            </a:xfrm>
            <a:custGeom>
              <a:avLst/>
              <a:gdLst>
                <a:gd name="T0" fmla="*/ 31 w 61"/>
                <a:gd name="T1" fmla="*/ 0 h 60"/>
                <a:gd name="T2" fmla="*/ 0 w 61"/>
                <a:gd name="T3" fmla="*/ 30 h 60"/>
                <a:gd name="T4" fmla="*/ 31 w 61"/>
                <a:gd name="T5" fmla="*/ 60 h 60"/>
                <a:gd name="T6" fmla="*/ 61 w 61"/>
                <a:gd name="T7" fmla="*/ 30 h 60"/>
                <a:gd name="T8" fmla="*/ 31 w 61"/>
                <a:gd name="T9" fmla="*/ 0 h 60"/>
                <a:gd name="T10" fmla="*/ 31 w 61"/>
                <a:gd name="T11" fmla="*/ 49 h 60"/>
                <a:gd name="T12" fmla="*/ 11 w 61"/>
                <a:gd name="T13" fmla="*/ 30 h 60"/>
                <a:gd name="T14" fmla="*/ 31 w 61"/>
                <a:gd name="T15" fmla="*/ 10 h 60"/>
                <a:gd name="T16" fmla="*/ 50 w 61"/>
                <a:gd name="T17" fmla="*/ 30 h 60"/>
                <a:gd name="T18" fmla="*/ 31 w 61"/>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1" y="0"/>
                  </a:moveTo>
                  <a:cubicBezTo>
                    <a:pt x="14" y="0"/>
                    <a:pt x="0" y="13"/>
                    <a:pt x="0" y="30"/>
                  </a:cubicBezTo>
                  <a:cubicBezTo>
                    <a:pt x="0" y="46"/>
                    <a:pt x="14" y="60"/>
                    <a:pt x="31" y="60"/>
                  </a:cubicBezTo>
                  <a:cubicBezTo>
                    <a:pt x="47" y="60"/>
                    <a:pt x="61" y="46"/>
                    <a:pt x="61" y="30"/>
                  </a:cubicBezTo>
                  <a:cubicBezTo>
                    <a:pt x="61" y="13"/>
                    <a:pt x="47" y="0"/>
                    <a:pt x="31" y="0"/>
                  </a:cubicBezTo>
                  <a:close/>
                  <a:moveTo>
                    <a:pt x="31" y="49"/>
                  </a:moveTo>
                  <a:cubicBezTo>
                    <a:pt x="20" y="49"/>
                    <a:pt x="11" y="41"/>
                    <a:pt x="11" y="30"/>
                  </a:cubicBezTo>
                  <a:cubicBezTo>
                    <a:pt x="11" y="19"/>
                    <a:pt x="20" y="10"/>
                    <a:pt x="31" y="10"/>
                  </a:cubicBezTo>
                  <a:cubicBezTo>
                    <a:pt x="41" y="10"/>
                    <a:pt x="50" y="19"/>
                    <a:pt x="50" y="30"/>
                  </a:cubicBezTo>
                  <a:cubicBezTo>
                    <a:pt x="50" y="41"/>
                    <a:pt x="41" y="49"/>
                    <a:pt x="31"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7" name="Freeform 131"/>
            <p:cNvSpPr>
              <a:spLocks noEditPoints="1"/>
            </p:cNvSpPr>
            <p:nvPr/>
          </p:nvSpPr>
          <p:spPr bwMode="auto">
            <a:xfrm>
              <a:off x="9653838" y="2277636"/>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49 h 60"/>
                <a:gd name="T12" fmla="*/ 10 w 60"/>
                <a:gd name="T13" fmla="*/ 30 h 60"/>
                <a:gd name="T14" fmla="*/ 30 w 60"/>
                <a:gd name="T15" fmla="*/ 10 h 60"/>
                <a:gd name="T16" fmla="*/ 50 w 60"/>
                <a:gd name="T17" fmla="*/ 30 h 60"/>
                <a:gd name="T18" fmla="*/ 30 w 60"/>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6"/>
                    <a:pt x="13" y="60"/>
                    <a:pt x="30" y="60"/>
                  </a:cubicBezTo>
                  <a:cubicBezTo>
                    <a:pt x="47" y="60"/>
                    <a:pt x="60" y="46"/>
                    <a:pt x="60" y="30"/>
                  </a:cubicBezTo>
                  <a:cubicBezTo>
                    <a:pt x="60" y="13"/>
                    <a:pt x="47" y="0"/>
                    <a:pt x="30" y="0"/>
                  </a:cubicBezTo>
                  <a:close/>
                  <a:moveTo>
                    <a:pt x="30" y="49"/>
                  </a:moveTo>
                  <a:cubicBezTo>
                    <a:pt x="19" y="49"/>
                    <a:pt x="10" y="41"/>
                    <a:pt x="10" y="30"/>
                  </a:cubicBezTo>
                  <a:cubicBezTo>
                    <a:pt x="10" y="19"/>
                    <a:pt x="19" y="10"/>
                    <a:pt x="30" y="10"/>
                  </a:cubicBezTo>
                  <a:cubicBezTo>
                    <a:pt x="41" y="10"/>
                    <a:pt x="50" y="19"/>
                    <a:pt x="50" y="30"/>
                  </a:cubicBezTo>
                  <a:cubicBezTo>
                    <a:pt x="50" y="41"/>
                    <a:pt x="41" y="49"/>
                    <a:pt x="30"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8" name="Freeform 132"/>
            <p:cNvSpPr>
              <a:spLocks noEditPoints="1"/>
            </p:cNvSpPr>
            <p:nvPr/>
          </p:nvSpPr>
          <p:spPr bwMode="auto">
            <a:xfrm>
              <a:off x="8908428" y="1878630"/>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49 h 60"/>
                <a:gd name="T12" fmla="*/ 11 w 60"/>
                <a:gd name="T13" fmla="*/ 30 h 60"/>
                <a:gd name="T14" fmla="*/ 30 w 60"/>
                <a:gd name="T15" fmla="*/ 10 h 60"/>
                <a:gd name="T16" fmla="*/ 50 w 60"/>
                <a:gd name="T17" fmla="*/ 30 h 60"/>
                <a:gd name="T18" fmla="*/ 30 w 60"/>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6"/>
                    <a:pt x="13" y="60"/>
                    <a:pt x="30" y="60"/>
                  </a:cubicBezTo>
                  <a:cubicBezTo>
                    <a:pt x="47" y="60"/>
                    <a:pt x="60" y="46"/>
                    <a:pt x="60" y="30"/>
                  </a:cubicBezTo>
                  <a:cubicBezTo>
                    <a:pt x="60" y="13"/>
                    <a:pt x="47" y="0"/>
                    <a:pt x="30" y="0"/>
                  </a:cubicBezTo>
                  <a:close/>
                  <a:moveTo>
                    <a:pt x="30" y="49"/>
                  </a:moveTo>
                  <a:cubicBezTo>
                    <a:pt x="19" y="49"/>
                    <a:pt x="11" y="41"/>
                    <a:pt x="11" y="30"/>
                  </a:cubicBezTo>
                  <a:cubicBezTo>
                    <a:pt x="11" y="19"/>
                    <a:pt x="19" y="10"/>
                    <a:pt x="30" y="10"/>
                  </a:cubicBezTo>
                  <a:cubicBezTo>
                    <a:pt x="41" y="10"/>
                    <a:pt x="50" y="19"/>
                    <a:pt x="50" y="30"/>
                  </a:cubicBezTo>
                  <a:cubicBezTo>
                    <a:pt x="50" y="41"/>
                    <a:pt x="41" y="49"/>
                    <a:pt x="30"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9" name="Freeform 133"/>
            <p:cNvSpPr>
              <a:spLocks noEditPoints="1"/>
            </p:cNvSpPr>
            <p:nvPr/>
          </p:nvSpPr>
          <p:spPr bwMode="auto">
            <a:xfrm>
              <a:off x="8485045" y="2089680"/>
              <a:ext cx="91091" cy="92374"/>
            </a:xfrm>
            <a:custGeom>
              <a:avLst/>
              <a:gdLst>
                <a:gd name="T0" fmla="*/ 30 w 60"/>
                <a:gd name="T1" fmla="*/ 0 h 61"/>
                <a:gd name="T2" fmla="*/ 0 w 60"/>
                <a:gd name="T3" fmla="*/ 30 h 61"/>
                <a:gd name="T4" fmla="*/ 30 w 60"/>
                <a:gd name="T5" fmla="*/ 61 h 61"/>
                <a:gd name="T6" fmla="*/ 60 w 60"/>
                <a:gd name="T7" fmla="*/ 30 h 61"/>
                <a:gd name="T8" fmla="*/ 30 w 60"/>
                <a:gd name="T9" fmla="*/ 0 h 61"/>
                <a:gd name="T10" fmla="*/ 30 w 60"/>
                <a:gd name="T11" fmla="*/ 50 h 61"/>
                <a:gd name="T12" fmla="*/ 11 w 60"/>
                <a:gd name="T13" fmla="*/ 30 h 61"/>
                <a:gd name="T14" fmla="*/ 30 w 60"/>
                <a:gd name="T15" fmla="*/ 11 h 61"/>
                <a:gd name="T16" fmla="*/ 50 w 60"/>
                <a:gd name="T17" fmla="*/ 30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4" y="0"/>
                    <a:pt x="0" y="14"/>
                    <a:pt x="0" y="30"/>
                  </a:cubicBezTo>
                  <a:cubicBezTo>
                    <a:pt x="0" y="47"/>
                    <a:pt x="14" y="61"/>
                    <a:pt x="30" y="61"/>
                  </a:cubicBezTo>
                  <a:cubicBezTo>
                    <a:pt x="47" y="61"/>
                    <a:pt x="60" y="47"/>
                    <a:pt x="60" y="30"/>
                  </a:cubicBezTo>
                  <a:cubicBezTo>
                    <a:pt x="60" y="14"/>
                    <a:pt x="47" y="0"/>
                    <a:pt x="30" y="0"/>
                  </a:cubicBezTo>
                  <a:close/>
                  <a:moveTo>
                    <a:pt x="30" y="50"/>
                  </a:moveTo>
                  <a:cubicBezTo>
                    <a:pt x="19" y="50"/>
                    <a:pt x="11" y="41"/>
                    <a:pt x="11" y="30"/>
                  </a:cubicBezTo>
                  <a:cubicBezTo>
                    <a:pt x="11" y="20"/>
                    <a:pt x="19" y="11"/>
                    <a:pt x="30" y="11"/>
                  </a:cubicBezTo>
                  <a:cubicBezTo>
                    <a:pt x="41" y="11"/>
                    <a:pt x="50" y="20"/>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0" name="Freeform 134"/>
            <p:cNvSpPr>
              <a:spLocks noEditPoints="1"/>
            </p:cNvSpPr>
            <p:nvPr/>
          </p:nvSpPr>
          <p:spPr bwMode="auto">
            <a:xfrm>
              <a:off x="10906024" y="2673435"/>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4"/>
                    <a:pt x="0" y="30"/>
                  </a:cubicBezTo>
                  <a:cubicBezTo>
                    <a:pt x="0" y="47"/>
                    <a:pt x="13" y="60"/>
                    <a:pt x="30" y="60"/>
                  </a:cubicBezTo>
                  <a:cubicBezTo>
                    <a:pt x="47" y="60"/>
                    <a:pt x="60" y="47"/>
                    <a:pt x="60" y="30"/>
                  </a:cubicBezTo>
                  <a:cubicBezTo>
                    <a:pt x="60" y="14"/>
                    <a:pt x="47" y="0"/>
                    <a:pt x="30" y="0"/>
                  </a:cubicBezTo>
                  <a:close/>
                  <a:moveTo>
                    <a:pt x="30" y="50"/>
                  </a:moveTo>
                  <a:cubicBezTo>
                    <a:pt x="19" y="50"/>
                    <a:pt x="11" y="41"/>
                    <a:pt x="11" y="30"/>
                  </a:cubicBezTo>
                  <a:cubicBezTo>
                    <a:pt x="11" y="19"/>
                    <a:pt x="19" y="11"/>
                    <a:pt x="30" y="11"/>
                  </a:cubicBezTo>
                  <a:cubicBezTo>
                    <a:pt x="41" y="11"/>
                    <a:pt x="50" y="19"/>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1" name="Freeform 135"/>
            <p:cNvSpPr>
              <a:spLocks noEditPoints="1"/>
            </p:cNvSpPr>
            <p:nvPr/>
          </p:nvSpPr>
          <p:spPr bwMode="auto">
            <a:xfrm>
              <a:off x="11081792" y="3459258"/>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0 w 60"/>
                <a:gd name="T13" fmla="*/ 30 h 60"/>
                <a:gd name="T14" fmla="*/ 30 w 60"/>
                <a:gd name="T15" fmla="*/ 11 h 60"/>
                <a:gd name="T16" fmla="*/ 49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4"/>
                    <a:pt x="0" y="30"/>
                  </a:cubicBezTo>
                  <a:cubicBezTo>
                    <a:pt x="0" y="47"/>
                    <a:pt x="13" y="60"/>
                    <a:pt x="30" y="60"/>
                  </a:cubicBezTo>
                  <a:cubicBezTo>
                    <a:pt x="47" y="60"/>
                    <a:pt x="60" y="47"/>
                    <a:pt x="60" y="30"/>
                  </a:cubicBezTo>
                  <a:cubicBezTo>
                    <a:pt x="60" y="14"/>
                    <a:pt x="47" y="0"/>
                    <a:pt x="30" y="0"/>
                  </a:cubicBezTo>
                  <a:close/>
                  <a:moveTo>
                    <a:pt x="30" y="50"/>
                  </a:moveTo>
                  <a:cubicBezTo>
                    <a:pt x="19" y="50"/>
                    <a:pt x="10" y="41"/>
                    <a:pt x="10" y="30"/>
                  </a:cubicBezTo>
                  <a:cubicBezTo>
                    <a:pt x="10" y="20"/>
                    <a:pt x="19" y="11"/>
                    <a:pt x="30" y="11"/>
                  </a:cubicBezTo>
                  <a:cubicBezTo>
                    <a:pt x="41" y="11"/>
                    <a:pt x="49" y="20"/>
                    <a:pt x="49" y="30"/>
                  </a:cubicBezTo>
                  <a:cubicBezTo>
                    <a:pt x="49"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2" name="Freeform 136"/>
            <p:cNvSpPr>
              <a:spLocks noEditPoints="1"/>
            </p:cNvSpPr>
            <p:nvPr/>
          </p:nvSpPr>
          <p:spPr bwMode="auto">
            <a:xfrm>
              <a:off x="9152835" y="4057126"/>
              <a:ext cx="91091" cy="92374"/>
            </a:xfrm>
            <a:custGeom>
              <a:avLst/>
              <a:gdLst>
                <a:gd name="T0" fmla="*/ 30 w 60"/>
                <a:gd name="T1" fmla="*/ 0 h 61"/>
                <a:gd name="T2" fmla="*/ 0 w 60"/>
                <a:gd name="T3" fmla="*/ 30 h 61"/>
                <a:gd name="T4" fmla="*/ 30 w 60"/>
                <a:gd name="T5" fmla="*/ 61 h 61"/>
                <a:gd name="T6" fmla="*/ 60 w 60"/>
                <a:gd name="T7" fmla="*/ 30 h 61"/>
                <a:gd name="T8" fmla="*/ 30 w 60"/>
                <a:gd name="T9" fmla="*/ 0 h 61"/>
                <a:gd name="T10" fmla="*/ 30 w 60"/>
                <a:gd name="T11" fmla="*/ 50 h 61"/>
                <a:gd name="T12" fmla="*/ 10 w 60"/>
                <a:gd name="T13" fmla="*/ 30 h 61"/>
                <a:gd name="T14" fmla="*/ 30 w 60"/>
                <a:gd name="T15" fmla="*/ 11 h 61"/>
                <a:gd name="T16" fmla="*/ 49 w 60"/>
                <a:gd name="T17" fmla="*/ 30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3" y="0"/>
                    <a:pt x="0" y="14"/>
                    <a:pt x="0" y="30"/>
                  </a:cubicBezTo>
                  <a:cubicBezTo>
                    <a:pt x="0" y="47"/>
                    <a:pt x="13" y="61"/>
                    <a:pt x="30" y="61"/>
                  </a:cubicBezTo>
                  <a:cubicBezTo>
                    <a:pt x="47" y="61"/>
                    <a:pt x="60" y="47"/>
                    <a:pt x="60" y="30"/>
                  </a:cubicBezTo>
                  <a:cubicBezTo>
                    <a:pt x="60" y="14"/>
                    <a:pt x="47" y="0"/>
                    <a:pt x="30" y="0"/>
                  </a:cubicBezTo>
                  <a:close/>
                  <a:moveTo>
                    <a:pt x="30" y="50"/>
                  </a:moveTo>
                  <a:cubicBezTo>
                    <a:pt x="19" y="50"/>
                    <a:pt x="10" y="41"/>
                    <a:pt x="10" y="30"/>
                  </a:cubicBezTo>
                  <a:cubicBezTo>
                    <a:pt x="10" y="20"/>
                    <a:pt x="19" y="11"/>
                    <a:pt x="30" y="11"/>
                  </a:cubicBezTo>
                  <a:cubicBezTo>
                    <a:pt x="41" y="11"/>
                    <a:pt x="49" y="20"/>
                    <a:pt x="49" y="30"/>
                  </a:cubicBezTo>
                  <a:cubicBezTo>
                    <a:pt x="49"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3" name="Freeform 137"/>
            <p:cNvSpPr>
              <a:spLocks noEditPoints="1"/>
            </p:cNvSpPr>
            <p:nvPr/>
          </p:nvSpPr>
          <p:spPr bwMode="auto">
            <a:xfrm>
              <a:off x="8023814" y="4193122"/>
              <a:ext cx="91091" cy="92374"/>
            </a:xfrm>
            <a:custGeom>
              <a:avLst/>
              <a:gdLst>
                <a:gd name="T0" fmla="*/ 30 w 60"/>
                <a:gd name="T1" fmla="*/ 0 h 61"/>
                <a:gd name="T2" fmla="*/ 0 w 60"/>
                <a:gd name="T3" fmla="*/ 30 h 61"/>
                <a:gd name="T4" fmla="*/ 30 w 60"/>
                <a:gd name="T5" fmla="*/ 61 h 61"/>
                <a:gd name="T6" fmla="*/ 60 w 60"/>
                <a:gd name="T7" fmla="*/ 30 h 61"/>
                <a:gd name="T8" fmla="*/ 30 w 60"/>
                <a:gd name="T9" fmla="*/ 0 h 61"/>
                <a:gd name="T10" fmla="*/ 30 w 60"/>
                <a:gd name="T11" fmla="*/ 50 h 61"/>
                <a:gd name="T12" fmla="*/ 11 w 60"/>
                <a:gd name="T13" fmla="*/ 30 h 61"/>
                <a:gd name="T14" fmla="*/ 30 w 60"/>
                <a:gd name="T15" fmla="*/ 11 h 61"/>
                <a:gd name="T16" fmla="*/ 50 w 60"/>
                <a:gd name="T17" fmla="*/ 30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4" y="0"/>
                    <a:pt x="0" y="14"/>
                    <a:pt x="0" y="30"/>
                  </a:cubicBezTo>
                  <a:cubicBezTo>
                    <a:pt x="0" y="47"/>
                    <a:pt x="14" y="61"/>
                    <a:pt x="30" y="61"/>
                  </a:cubicBezTo>
                  <a:cubicBezTo>
                    <a:pt x="47" y="61"/>
                    <a:pt x="60" y="47"/>
                    <a:pt x="60" y="30"/>
                  </a:cubicBezTo>
                  <a:cubicBezTo>
                    <a:pt x="60" y="14"/>
                    <a:pt x="47" y="0"/>
                    <a:pt x="30" y="0"/>
                  </a:cubicBezTo>
                  <a:close/>
                  <a:moveTo>
                    <a:pt x="30" y="50"/>
                  </a:moveTo>
                  <a:cubicBezTo>
                    <a:pt x="19" y="50"/>
                    <a:pt x="11" y="41"/>
                    <a:pt x="11" y="30"/>
                  </a:cubicBezTo>
                  <a:cubicBezTo>
                    <a:pt x="11" y="20"/>
                    <a:pt x="19" y="11"/>
                    <a:pt x="30" y="11"/>
                  </a:cubicBezTo>
                  <a:cubicBezTo>
                    <a:pt x="41" y="11"/>
                    <a:pt x="50" y="20"/>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4" name="Freeform 138"/>
            <p:cNvSpPr>
              <a:spLocks noEditPoints="1"/>
            </p:cNvSpPr>
            <p:nvPr/>
          </p:nvSpPr>
          <p:spPr bwMode="auto">
            <a:xfrm>
              <a:off x="10474944" y="4789065"/>
              <a:ext cx="92374" cy="91091"/>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49 h 60"/>
                <a:gd name="T12" fmla="*/ 11 w 61"/>
                <a:gd name="T13" fmla="*/ 30 h 60"/>
                <a:gd name="T14" fmla="*/ 30 w 61"/>
                <a:gd name="T15" fmla="*/ 10 h 60"/>
                <a:gd name="T16" fmla="*/ 50 w 61"/>
                <a:gd name="T17" fmla="*/ 30 h 60"/>
                <a:gd name="T18" fmla="*/ 30 w 61"/>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6"/>
                    <a:pt x="14" y="60"/>
                    <a:pt x="30" y="60"/>
                  </a:cubicBezTo>
                  <a:cubicBezTo>
                    <a:pt x="47" y="60"/>
                    <a:pt x="61" y="46"/>
                    <a:pt x="61" y="30"/>
                  </a:cubicBezTo>
                  <a:cubicBezTo>
                    <a:pt x="61" y="13"/>
                    <a:pt x="47" y="0"/>
                    <a:pt x="30" y="0"/>
                  </a:cubicBezTo>
                  <a:close/>
                  <a:moveTo>
                    <a:pt x="30" y="49"/>
                  </a:moveTo>
                  <a:cubicBezTo>
                    <a:pt x="20" y="49"/>
                    <a:pt x="11" y="41"/>
                    <a:pt x="11" y="30"/>
                  </a:cubicBezTo>
                  <a:cubicBezTo>
                    <a:pt x="11" y="19"/>
                    <a:pt x="20" y="10"/>
                    <a:pt x="30" y="10"/>
                  </a:cubicBezTo>
                  <a:cubicBezTo>
                    <a:pt x="41" y="10"/>
                    <a:pt x="50" y="19"/>
                    <a:pt x="50" y="30"/>
                  </a:cubicBezTo>
                  <a:cubicBezTo>
                    <a:pt x="50" y="41"/>
                    <a:pt x="41" y="49"/>
                    <a:pt x="30"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5" name="Freeform 139"/>
            <p:cNvSpPr>
              <a:spLocks noEditPoints="1"/>
            </p:cNvSpPr>
            <p:nvPr/>
          </p:nvSpPr>
          <p:spPr bwMode="auto">
            <a:xfrm>
              <a:off x="9705157" y="5844955"/>
              <a:ext cx="93016" cy="91091"/>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50 h 60"/>
                <a:gd name="T12" fmla="*/ 11 w 61"/>
                <a:gd name="T13" fmla="*/ 30 h 60"/>
                <a:gd name="T14" fmla="*/ 30 w 61"/>
                <a:gd name="T15" fmla="*/ 10 h 60"/>
                <a:gd name="T16" fmla="*/ 50 w 61"/>
                <a:gd name="T17" fmla="*/ 30 h 60"/>
                <a:gd name="T18" fmla="*/ 30 w 61"/>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7"/>
                    <a:pt x="14" y="60"/>
                    <a:pt x="30" y="60"/>
                  </a:cubicBezTo>
                  <a:cubicBezTo>
                    <a:pt x="47" y="60"/>
                    <a:pt x="61" y="47"/>
                    <a:pt x="61" y="30"/>
                  </a:cubicBezTo>
                  <a:cubicBezTo>
                    <a:pt x="61" y="13"/>
                    <a:pt x="47" y="0"/>
                    <a:pt x="30" y="0"/>
                  </a:cubicBezTo>
                  <a:close/>
                  <a:moveTo>
                    <a:pt x="30" y="50"/>
                  </a:moveTo>
                  <a:cubicBezTo>
                    <a:pt x="20" y="50"/>
                    <a:pt x="11" y="41"/>
                    <a:pt x="11" y="30"/>
                  </a:cubicBezTo>
                  <a:cubicBezTo>
                    <a:pt x="11" y="19"/>
                    <a:pt x="20" y="10"/>
                    <a:pt x="30" y="10"/>
                  </a:cubicBezTo>
                  <a:cubicBezTo>
                    <a:pt x="41" y="10"/>
                    <a:pt x="50" y="19"/>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6" name="Oval 140"/>
            <p:cNvSpPr>
              <a:spLocks noChangeArrowheads="1"/>
            </p:cNvSpPr>
            <p:nvPr/>
          </p:nvSpPr>
          <p:spPr bwMode="auto">
            <a:xfrm>
              <a:off x="9137439" y="2760036"/>
              <a:ext cx="56451" cy="5645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07" name="Freeform 141"/>
            <p:cNvSpPr>
              <a:spLocks noEditPoints="1"/>
            </p:cNvSpPr>
            <p:nvPr/>
          </p:nvSpPr>
          <p:spPr bwMode="auto">
            <a:xfrm>
              <a:off x="9128458" y="2751055"/>
              <a:ext cx="74413" cy="74413"/>
            </a:xfrm>
            <a:custGeom>
              <a:avLst/>
              <a:gdLst>
                <a:gd name="T0" fmla="*/ 24 w 49"/>
                <a:gd name="T1" fmla="*/ 49 h 49"/>
                <a:gd name="T2" fmla="*/ 0 w 49"/>
                <a:gd name="T3" fmla="*/ 24 h 49"/>
                <a:gd name="T4" fmla="*/ 24 w 49"/>
                <a:gd name="T5" fmla="*/ 0 h 49"/>
                <a:gd name="T6" fmla="*/ 49 w 49"/>
                <a:gd name="T7" fmla="*/ 24 h 49"/>
                <a:gd name="T8" fmla="*/ 24 w 49"/>
                <a:gd name="T9" fmla="*/ 49 h 49"/>
                <a:gd name="T10" fmla="*/ 24 w 49"/>
                <a:gd name="T11" fmla="*/ 11 h 49"/>
                <a:gd name="T12" fmla="*/ 12 w 49"/>
                <a:gd name="T13" fmla="*/ 24 h 49"/>
                <a:gd name="T14" fmla="*/ 24 w 49"/>
                <a:gd name="T15" fmla="*/ 37 h 49"/>
                <a:gd name="T16" fmla="*/ 37 w 49"/>
                <a:gd name="T17" fmla="*/ 24 h 49"/>
                <a:gd name="T18" fmla="*/ 24 w 49"/>
                <a:gd name="T19"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49"/>
                  </a:moveTo>
                  <a:cubicBezTo>
                    <a:pt x="11" y="49"/>
                    <a:pt x="0" y="38"/>
                    <a:pt x="0" y="24"/>
                  </a:cubicBezTo>
                  <a:cubicBezTo>
                    <a:pt x="0" y="11"/>
                    <a:pt x="11" y="0"/>
                    <a:pt x="24" y="0"/>
                  </a:cubicBezTo>
                  <a:cubicBezTo>
                    <a:pt x="38" y="0"/>
                    <a:pt x="49" y="11"/>
                    <a:pt x="49" y="24"/>
                  </a:cubicBezTo>
                  <a:cubicBezTo>
                    <a:pt x="49" y="38"/>
                    <a:pt x="38" y="49"/>
                    <a:pt x="24" y="49"/>
                  </a:cubicBezTo>
                  <a:close/>
                  <a:moveTo>
                    <a:pt x="24" y="11"/>
                  </a:moveTo>
                  <a:cubicBezTo>
                    <a:pt x="17" y="11"/>
                    <a:pt x="12" y="17"/>
                    <a:pt x="12" y="24"/>
                  </a:cubicBezTo>
                  <a:cubicBezTo>
                    <a:pt x="12" y="31"/>
                    <a:pt x="17" y="37"/>
                    <a:pt x="24" y="37"/>
                  </a:cubicBezTo>
                  <a:cubicBezTo>
                    <a:pt x="32" y="37"/>
                    <a:pt x="37" y="31"/>
                    <a:pt x="37" y="24"/>
                  </a:cubicBezTo>
                  <a:cubicBezTo>
                    <a:pt x="37" y="17"/>
                    <a:pt x="32" y="11"/>
                    <a:pt x="24"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8" name="Oval 142"/>
            <p:cNvSpPr>
              <a:spLocks noChangeArrowheads="1"/>
            </p:cNvSpPr>
            <p:nvPr/>
          </p:nvSpPr>
          <p:spPr bwMode="auto">
            <a:xfrm>
              <a:off x="7823670" y="3245643"/>
              <a:ext cx="69922"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09" name="Freeform 143"/>
            <p:cNvSpPr>
              <a:spLocks noEditPoints="1"/>
            </p:cNvSpPr>
            <p:nvPr/>
          </p:nvSpPr>
          <p:spPr bwMode="auto">
            <a:xfrm>
              <a:off x="7814689" y="3236020"/>
              <a:ext cx="87884" cy="86601"/>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5"/>
                    <a:pt x="0" y="29"/>
                  </a:cubicBezTo>
                  <a:cubicBezTo>
                    <a:pt x="0" y="13"/>
                    <a:pt x="13" y="0"/>
                    <a:pt x="29" y="0"/>
                  </a:cubicBezTo>
                  <a:cubicBezTo>
                    <a:pt x="45" y="0"/>
                    <a:pt x="58" y="13"/>
                    <a:pt x="58" y="29"/>
                  </a:cubicBezTo>
                  <a:cubicBezTo>
                    <a:pt x="58" y="45"/>
                    <a:pt x="45" y="57"/>
                    <a:pt x="29" y="57"/>
                  </a:cubicBezTo>
                  <a:close/>
                  <a:moveTo>
                    <a:pt x="29" y="12"/>
                  </a:moveTo>
                  <a:cubicBezTo>
                    <a:pt x="19" y="12"/>
                    <a:pt x="12" y="19"/>
                    <a:pt x="12" y="29"/>
                  </a:cubicBezTo>
                  <a:cubicBezTo>
                    <a:pt x="12" y="38"/>
                    <a:pt x="19"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10" name="Oval 144"/>
            <p:cNvSpPr>
              <a:spLocks noChangeArrowheads="1"/>
            </p:cNvSpPr>
            <p:nvPr/>
          </p:nvSpPr>
          <p:spPr bwMode="auto">
            <a:xfrm>
              <a:off x="9186192" y="2165375"/>
              <a:ext cx="68639" cy="68639"/>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11" name="Freeform 145"/>
            <p:cNvSpPr>
              <a:spLocks noEditPoints="1"/>
            </p:cNvSpPr>
            <p:nvPr/>
          </p:nvSpPr>
          <p:spPr bwMode="auto">
            <a:xfrm>
              <a:off x="9177212" y="2156395"/>
              <a:ext cx="86601" cy="86601"/>
            </a:xfrm>
            <a:custGeom>
              <a:avLst/>
              <a:gdLst>
                <a:gd name="T0" fmla="*/ 29 w 57"/>
                <a:gd name="T1" fmla="*/ 57 h 57"/>
                <a:gd name="T2" fmla="*/ 0 w 57"/>
                <a:gd name="T3" fmla="*/ 29 h 57"/>
                <a:gd name="T4" fmla="*/ 29 w 57"/>
                <a:gd name="T5" fmla="*/ 0 h 57"/>
                <a:gd name="T6" fmla="*/ 57 w 57"/>
                <a:gd name="T7" fmla="*/ 29 h 57"/>
                <a:gd name="T8" fmla="*/ 29 w 57"/>
                <a:gd name="T9" fmla="*/ 57 h 57"/>
                <a:gd name="T10" fmla="*/ 29 w 57"/>
                <a:gd name="T11" fmla="*/ 12 h 57"/>
                <a:gd name="T12" fmla="*/ 12 w 57"/>
                <a:gd name="T13" fmla="*/ 29 h 57"/>
                <a:gd name="T14" fmla="*/ 29 w 57"/>
                <a:gd name="T15" fmla="*/ 46 h 57"/>
                <a:gd name="T16" fmla="*/ 46 w 57"/>
                <a:gd name="T17" fmla="*/ 29 h 57"/>
                <a:gd name="T18" fmla="*/ 29 w 57"/>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9"/>
                  </a:cubicBezTo>
                  <a:cubicBezTo>
                    <a:pt x="0" y="13"/>
                    <a:pt x="13" y="0"/>
                    <a:pt x="29" y="0"/>
                  </a:cubicBezTo>
                  <a:cubicBezTo>
                    <a:pt x="44" y="0"/>
                    <a:pt x="57" y="13"/>
                    <a:pt x="57" y="29"/>
                  </a:cubicBezTo>
                  <a:cubicBezTo>
                    <a:pt x="57" y="44"/>
                    <a:pt x="44" y="57"/>
                    <a:pt x="29" y="57"/>
                  </a:cubicBezTo>
                  <a:close/>
                  <a:moveTo>
                    <a:pt x="29" y="12"/>
                  </a:moveTo>
                  <a:cubicBezTo>
                    <a:pt x="19" y="12"/>
                    <a:pt x="12" y="19"/>
                    <a:pt x="12" y="29"/>
                  </a:cubicBezTo>
                  <a:cubicBezTo>
                    <a:pt x="12" y="38"/>
                    <a:pt x="19"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12" name="Oval 146"/>
            <p:cNvSpPr>
              <a:spLocks noChangeArrowheads="1"/>
            </p:cNvSpPr>
            <p:nvPr/>
          </p:nvSpPr>
          <p:spPr bwMode="auto">
            <a:xfrm>
              <a:off x="10725124" y="2967878"/>
              <a:ext cx="69922" cy="67998"/>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213" name="Freeform 147"/>
            <p:cNvSpPr>
              <a:spLocks noEditPoints="1"/>
            </p:cNvSpPr>
            <p:nvPr/>
          </p:nvSpPr>
          <p:spPr bwMode="auto">
            <a:xfrm>
              <a:off x="10716144" y="2958897"/>
              <a:ext cx="87884" cy="86601"/>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19" y="12"/>
                    <a:pt x="12" y="19"/>
                    <a:pt x="12" y="29"/>
                  </a:cubicBezTo>
                  <a:cubicBezTo>
                    <a:pt x="12" y="38"/>
                    <a:pt x="19"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14" name="Oval 148"/>
            <p:cNvSpPr>
              <a:spLocks noChangeArrowheads="1"/>
            </p:cNvSpPr>
            <p:nvPr/>
          </p:nvSpPr>
          <p:spPr bwMode="auto">
            <a:xfrm>
              <a:off x="10227329" y="3146853"/>
              <a:ext cx="69922" cy="67998"/>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15" name="Freeform 149"/>
            <p:cNvSpPr>
              <a:spLocks noEditPoints="1"/>
            </p:cNvSpPr>
            <p:nvPr/>
          </p:nvSpPr>
          <p:spPr bwMode="auto">
            <a:xfrm>
              <a:off x="10218348" y="3137873"/>
              <a:ext cx="86601" cy="86601"/>
            </a:xfrm>
            <a:custGeom>
              <a:avLst/>
              <a:gdLst>
                <a:gd name="T0" fmla="*/ 29 w 57"/>
                <a:gd name="T1" fmla="*/ 57 h 57"/>
                <a:gd name="T2" fmla="*/ 0 w 57"/>
                <a:gd name="T3" fmla="*/ 29 h 57"/>
                <a:gd name="T4" fmla="*/ 29 w 57"/>
                <a:gd name="T5" fmla="*/ 0 h 57"/>
                <a:gd name="T6" fmla="*/ 57 w 57"/>
                <a:gd name="T7" fmla="*/ 29 h 57"/>
                <a:gd name="T8" fmla="*/ 29 w 57"/>
                <a:gd name="T9" fmla="*/ 57 h 57"/>
                <a:gd name="T10" fmla="*/ 29 w 57"/>
                <a:gd name="T11" fmla="*/ 12 h 57"/>
                <a:gd name="T12" fmla="*/ 12 w 57"/>
                <a:gd name="T13" fmla="*/ 29 h 57"/>
                <a:gd name="T14" fmla="*/ 29 w 57"/>
                <a:gd name="T15" fmla="*/ 46 h 57"/>
                <a:gd name="T16" fmla="*/ 46 w 57"/>
                <a:gd name="T17" fmla="*/ 29 h 57"/>
                <a:gd name="T18" fmla="*/ 29 w 57"/>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9"/>
                  </a:cubicBezTo>
                  <a:cubicBezTo>
                    <a:pt x="0" y="13"/>
                    <a:pt x="13" y="0"/>
                    <a:pt x="29" y="0"/>
                  </a:cubicBezTo>
                  <a:cubicBezTo>
                    <a:pt x="45" y="0"/>
                    <a:pt x="57" y="13"/>
                    <a:pt x="57" y="29"/>
                  </a:cubicBezTo>
                  <a:cubicBezTo>
                    <a:pt x="57" y="44"/>
                    <a:pt x="45" y="57"/>
                    <a:pt x="29" y="57"/>
                  </a:cubicBezTo>
                  <a:close/>
                  <a:moveTo>
                    <a:pt x="29" y="12"/>
                  </a:moveTo>
                  <a:cubicBezTo>
                    <a:pt x="19" y="12"/>
                    <a:pt x="12" y="19"/>
                    <a:pt x="12" y="29"/>
                  </a:cubicBezTo>
                  <a:cubicBezTo>
                    <a:pt x="12" y="38"/>
                    <a:pt x="19"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16" name="Oval 150"/>
            <p:cNvSpPr>
              <a:spLocks noChangeArrowheads="1"/>
            </p:cNvSpPr>
            <p:nvPr/>
          </p:nvSpPr>
          <p:spPr bwMode="auto">
            <a:xfrm>
              <a:off x="8168149" y="3484918"/>
              <a:ext cx="69922" cy="68639"/>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17" name="Freeform 151"/>
            <p:cNvSpPr>
              <a:spLocks noEditPoints="1"/>
            </p:cNvSpPr>
            <p:nvPr/>
          </p:nvSpPr>
          <p:spPr bwMode="auto">
            <a:xfrm>
              <a:off x="8159169" y="3475937"/>
              <a:ext cx="87884" cy="86601"/>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9" y="46"/>
                    <a:pt x="46" y="38"/>
                    <a:pt x="46" y="29"/>
                  </a:cubicBezTo>
                  <a:cubicBezTo>
                    <a:pt x="46" y="19"/>
                    <a:pt x="39"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18" name="Oval 152"/>
            <p:cNvSpPr>
              <a:spLocks noChangeArrowheads="1"/>
            </p:cNvSpPr>
            <p:nvPr/>
          </p:nvSpPr>
          <p:spPr bwMode="auto">
            <a:xfrm>
              <a:off x="10045146" y="3354696"/>
              <a:ext cx="68639" cy="67998"/>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19" name="Freeform 153"/>
            <p:cNvSpPr>
              <a:spLocks noEditPoints="1"/>
            </p:cNvSpPr>
            <p:nvPr/>
          </p:nvSpPr>
          <p:spPr bwMode="auto">
            <a:xfrm>
              <a:off x="10036165" y="3345715"/>
              <a:ext cx="86601" cy="85960"/>
            </a:xfrm>
            <a:custGeom>
              <a:avLst/>
              <a:gdLst>
                <a:gd name="T0" fmla="*/ 29 w 57"/>
                <a:gd name="T1" fmla="*/ 57 h 57"/>
                <a:gd name="T2" fmla="*/ 0 w 57"/>
                <a:gd name="T3" fmla="*/ 28 h 57"/>
                <a:gd name="T4" fmla="*/ 29 w 57"/>
                <a:gd name="T5" fmla="*/ 0 h 57"/>
                <a:gd name="T6" fmla="*/ 57 w 57"/>
                <a:gd name="T7" fmla="*/ 28 h 57"/>
                <a:gd name="T8" fmla="*/ 29 w 57"/>
                <a:gd name="T9" fmla="*/ 57 h 57"/>
                <a:gd name="T10" fmla="*/ 29 w 57"/>
                <a:gd name="T11" fmla="*/ 11 h 57"/>
                <a:gd name="T12" fmla="*/ 12 w 57"/>
                <a:gd name="T13" fmla="*/ 28 h 57"/>
                <a:gd name="T14" fmla="*/ 29 w 57"/>
                <a:gd name="T15" fmla="*/ 45 h 57"/>
                <a:gd name="T16" fmla="*/ 46 w 57"/>
                <a:gd name="T17" fmla="*/ 28 h 57"/>
                <a:gd name="T18" fmla="*/ 29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8"/>
                  </a:cubicBezTo>
                  <a:cubicBezTo>
                    <a:pt x="0" y="13"/>
                    <a:pt x="13" y="0"/>
                    <a:pt x="29" y="0"/>
                  </a:cubicBezTo>
                  <a:cubicBezTo>
                    <a:pt x="44" y="0"/>
                    <a:pt x="57" y="13"/>
                    <a:pt x="57" y="28"/>
                  </a:cubicBezTo>
                  <a:cubicBezTo>
                    <a:pt x="57" y="44"/>
                    <a:pt x="44"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20" name="Oval 154"/>
            <p:cNvSpPr>
              <a:spLocks noChangeArrowheads="1"/>
            </p:cNvSpPr>
            <p:nvPr/>
          </p:nvSpPr>
          <p:spPr bwMode="auto">
            <a:xfrm>
              <a:off x="9450486" y="3883924"/>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21" name="Freeform 155"/>
            <p:cNvSpPr>
              <a:spLocks noEditPoints="1"/>
            </p:cNvSpPr>
            <p:nvPr/>
          </p:nvSpPr>
          <p:spPr bwMode="auto">
            <a:xfrm>
              <a:off x="9441505" y="3874943"/>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22" name="Oval 156"/>
            <p:cNvSpPr>
              <a:spLocks noChangeArrowheads="1"/>
            </p:cNvSpPr>
            <p:nvPr/>
          </p:nvSpPr>
          <p:spPr bwMode="auto">
            <a:xfrm>
              <a:off x="8825034" y="4812158"/>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23" name="Freeform 157"/>
            <p:cNvSpPr>
              <a:spLocks noEditPoints="1"/>
            </p:cNvSpPr>
            <p:nvPr/>
          </p:nvSpPr>
          <p:spPr bwMode="auto">
            <a:xfrm>
              <a:off x="8816053" y="4803177"/>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24" name="Oval 158"/>
            <p:cNvSpPr>
              <a:spLocks noChangeArrowheads="1"/>
            </p:cNvSpPr>
            <p:nvPr/>
          </p:nvSpPr>
          <p:spPr bwMode="auto">
            <a:xfrm>
              <a:off x="8632587" y="5424780"/>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25" name="Freeform 159"/>
            <p:cNvSpPr>
              <a:spLocks noEditPoints="1"/>
            </p:cNvSpPr>
            <p:nvPr/>
          </p:nvSpPr>
          <p:spPr bwMode="auto">
            <a:xfrm>
              <a:off x="8622965" y="5415799"/>
              <a:ext cx="88525"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26" name="Oval 160"/>
            <p:cNvSpPr>
              <a:spLocks noChangeArrowheads="1"/>
            </p:cNvSpPr>
            <p:nvPr/>
          </p:nvSpPr>
          <p:spPr bwMode="auto">
            <a:xfrm>
              <a:off x="8720471" y="5862917"/>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27" name="Freeform 161"/>
            <p:cNvSpPr>
              <a:spLocks noEditPoints="1"/>
            </p:cNvSpPr>
            <p:nvPr/>
          </p:nvSpPr>
          <p:spPr bwMode="auto">
            <a:xfrm>
              <a:off x="8712774" y="5853936"/>
              <a:ext cx="86601" cy="87884"/>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2" y="58"/>
                    <a:pt x="0" y="45"/>
                    <a:pt x="0" y="29"/>
                  </a:cubicBezTo>
                  <a:cubicBezTo>
                    <a:pt x="0" y="13"/>
                    <a:pt x="12" y="0"/>
                    <a:pt x="28" y="0"/>
                  </a:cubicBezTo>
                  <a:cubicBezTo>
                    <a:pt x="44" y="0"/>
                    <a:pt x="57" y="13"/>
                    <a:pt x="57" y="29"/>
                  </a:cubicBezTo>
                  <a:cubicBezTo>
                    <a:pt x="57" y="45"/>
                    <a:pt x="44" y="58"/>
                    <a:pt x="28" y="58"/>
                  </a:cubicBezTo>
                  <a:close/>
                  <a:moveTo>
                    <a:pt x="28" y="12"/>
                  </a:moveTo>
                  <a:cubicBezTo>
                    <a:pt x="19" y="12"/>
                    <a:pt x="11" y="20"/>
                    <a:pt x="11" y="29"/>
                  </a:cubicBezTo>
                  <a:cubicBezTo>
                    <a:pt x="11" y="39"/>
                    <a:pt x="19" y="46"/>
                    <a:pt x="28" y="46"/>
                  </a:cubicBezTo>
                  <a:cubicBezTo>
                    <a:pt x="38" y="46"/>
                    <a:pt x="45" y="39"/>
                    <a:pt x="45" y="29"/>
                  </a:cubicBezTo>
                  <a:cubicBezTo>
                    <a:pt x="45" y="20"/>
                    <a:pt x="38" y="12"/>
                    <a:pt x="28"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28" name="Oval 162"/>
            <p:cNvSpPr>
              <a:spLocks noChangeArrowheads="1"/>
            </p:cNvSpPr>
            <p:nvPr/>
          </p:nvSpPr>
          <p:spPr bwMode="auto">
            <a:xfrm>
              <a:off x="8369577" y="4716576"/>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29" name="Freeform 163"/>
            <p:cNvSpPr>
              <a:spLocks noEditPoints="1"/>
            </p:cNvSpPr>
            <p:nvPr/>
          </p:nvSpPr>
          <p:spPr bwMode="auto">
            <a:xfrm>
              <a:off x="8360596" y="4707596"/>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9"/>
                    <a:pt x="20" y="46"/>
                    <a:pt x="29" y="46"/>
                  </a:cubicBezTo>
                  <a:cubicBezTo>
                    <a:pt x="39" y="46"/>
                    <a:pt x="46" y="39"/>
                    <a:pt x="46" y="29"/>
                  </a:cubicBezTo>
                  <a:cubicBezTo>
                    <a:pt x="46" y="20"/>
                    <a:pt x="39"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30" name="Oval 164"/>
            <p:cNvSpPr>
              <a:spLocks noChangeArrowheads="1"/>
            </p:cNvSpPr>
            <p:nvPr/>
          </p:nvSpPr>
          <p:spPr bwMode="auto">
            <a:xfrm>
              <a:off x="10582714" y="4666540"/>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31" name="Freeform 165"/>
            <p:cNvSpPr>
              <a:spLocks noEditPoints="1"/>
            </p:cNvSpPr>
            <p:nvPr/>
          </p:nvSpPr>
          <p:spPr bwMode="auto">
            <a:xfrm>
              <a:off x="10573733" y="4657560"/>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8" y="46"/>
                    <a:pt x="46" y="38"/>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32" name="Oval 166"/>
            <p:cNvSpPr>
              <a:spLocks noChangeArrowheads="1"/>
            </p:cNvSpPr>
            <p:nvPr/>
          </p:nvSpPr>
          <p:spPr bwMode="auto">
            <a:xfrm>
              <a:off x="10295968" y="5311237"/>
              <a:ext cx="67998"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33" name="Freeform 167"/>
            <p:cNvSpPr>
              <a:spLocks noEditPoints="1"/>
            </p:cNvSpPr>
            <p:nvPr/>
          </p:nvSpPr>
          <p:spPr bwMode="auto">
            <a:xfrm>
              <a:off x="10286346" y="5303539"/>
              <a:ext cx="86601" cy="86601"/>
            </a:xfrm>
            <a:custGeom>
              <a:avLst/>
              <a:gdLst>
                <a:gd name="T0" fmla="*/ 28 w 57"/>
                <a:gd name="T1" fmla="*/ 57 h 57"/>
                <a:gd name="T2" fmla="*/ 0 w 57"/>
                <a:gd name="T3" fmla="*/ 28 h 57"/>
                <a:gd name="T4" fmla="*/ 28 w 57"/>
                <a:gd name="T5" fmla="*/ 0 h 57"/>
                <a:gd name="T6" fmla="*/ 57 w 57"/>
                <a:gd name="T7" fmla="*/ 28 h 57"/>
                <a:gd name="T8" fmla="*/ 28 w 57"/>
                <a:gd name="T9" fmla="*/ 57 h 57"/>
                <a:gd name="T10" fmla="*/ 28 w 57"/>
                <a:gd name="T11" fmla="*/ 11 h 57"/>
                <a:gd name="T12" fmla="*/ 11 w 57"/>
                <a:gd name="T13" fmla="*/ 28 h 57"/>
                <a:gd name="T14" fmla="*/ 28 w 57"/>
                <a:gd name="T15" fmla="*/ 45 h 57"/>
                <a:gd name="T16" fmla="*/ 45 w 57"/>
                <a:gd name="T17" fmla="*/ 28 h 57"/>
                <a:gd name="T18" fmla="*/ 28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8" y="57"/>
                  </a:moveTo>
                  <a:cubicBezTo>
                    <a:pt x="13" y="57"/>
                    <a:pt x="0" y="44"/>
                    <a:pt x="0" y="28"/>
                  </a:cubicBezTo>
                  <a:cubicBezTo>
                    <a:pt x="0" y="12"/>
                    <a:pt x="13" y="0"/>
                    <a:pt x="28" y="0"/>
                  </a:cubicBezTo>
                  <a:cubicBezTo>
                    <a:pt x="44" y="0"/>
                    <a:pt x="57" y="12"/>
                    <a:pt x="57" y="28"/>
                  </a:cubicBezTo>
                  <a:cubicBezTo>
                    <a:pt x="57" y="44"/>
                    <a:pt x="44" y="57"/>
                    <a:pt x="28" y="57"/>
                  </a:cubicBezTo>
                  <a:close/>
                  <a:moveTo>
                    <a:pt x="28" y="11"/>
                  </a:moveTo>
                  <a:cubicBezTo>
                    <a:pt x="19" y="11"/>
                    <a:pt x="11" y="19"/>
                    <a:pt x="11" y="28"/>
                  </a:cubicBezTo>
                  <a:cubicBezTo>
                    <a:pt x="11" y="38"/>
                    <a:pt x="19" y="45"/>
                    <a:pt x="28" y="45"/>
                  </a:cubicBezTo>
                  <a:cubicBezTo>
                    <a:pt x="38" y="45"/>
                    <a:pt x="45" y="38"/>
                    <a:pt x="45" y="28"/>
                  </a:cubicBezTo>
                  <a:cubicBezTo>
                    <a:pt x="45" y="19"/>
                    <a:pt x="38" y="11"/>
                    <a:pt x="28"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34" name="Oval 168"/>
            <p:cNvSpPr>
              <a:spLocks noChangeArrowheads="1"/>
            </p:cNvSpPr>
            <p:nvPr/>
          </p:nvSpPr>
          <p:spPr bwMode="auto">
            <a:xfrm>
              <a:off x="9233663" y="5123280"/>
              <a:ext cx="69281"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35" name="Freeform 169"/>
            <p:cNvSpPr>
              <a:spLocks noEditPoints="1"/>
            </p:cNvSpPr>
            <p:nvPr/>
          </p:nvSpPr>
          <p:spPr bwMode="auto">
            <a:xfrm>
              <a:off x="9224040" y="5113658"/>
              <a:ext cx="86601" cy="87884"/>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5" y="0"/>
                    <a:pt x="57" y="13"/>
                    <a:pt x="57" y="29"/>
                  </a:cubicBezTo>
                  <a:cubicBezTo>
                    <a:pt x="57"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36" name="Oval 170"/>
            <p:cNvSpPr>
              <a:spLocks noChangeArrowheads="1"/>
            </p:cNvSpPr>
            <p:nvPr/>
          </p:nvSpPr>
          <p:spPr bwMode="auto">
            <a:xfrm>
              <a:off x="9288189" y="5914878"/>
              <a:ext cx="69922"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37" name="Freeform 171"/>
            <p:cNvSpPr>
              <a:spLocks noEditPoints="1"/>
            </p:cNvSpPr>
            <p:nvPr/>
          </p:nvSpPr>
          <p:spPr bwMode="auto">
            <a:xfrm>
              <a:off x="9279208" y="5905255"/>
              <a:ext cx="87884" cy="88525"/>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38" name="Oval 172"/>
            <p:cNvSpPr>
              <a:spLocks noChangeArrowheads="1"/>
            </p:cNvSpPr>
            <p:nvPr/>
          </p:nvSpPr>
          <p:spPr bwMode="auto">
            <a:xfrm>
              <a:off x="10300459" y="5602473"/>
              <a:ext cx="69281"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39" name="Freeform 173"/>
            <p:cNvSpPr>
              <a:spLocks noEditPoints="1"/>
            </p:cNvSpPr>
            <p:nvPr/>
          </p:nvSpPr>
          <p:spPr bwMode="auto">
            <a:xfrm>
              <a:off x="10290836" y="5592850"/>
              <a:ext cx="88525" cy="88525"/>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9" y="46"/>
                    <a:pt x="46" y="38"/>
                    <a:pt x="46" y="29"/>
                  </a:cubicBezTo>
                  <a:cubicBezTo>
                    <a:pt x="46" y="20"/>
                    <a:pt x="39"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40" name="Oval 174"/>
            <p:cNvSpPr>
              <a:spLocks noChangeArrowheads="1"/>
            </p:cNvSpPr>
            <p:nvPr/>
          </p:nvSpPr>
          <p:spPr bwMode="auto">
            <a:xfrm>
              <a:off x="9773796" y="4232894"/>
              <a:ext cx="69922" cy="67998"/>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41" name="Freeform 175"/>
            <p:cNvSpPr>
              <a:spLocks noEditPoints="1"/>
            </p:cNvSpPr>
            <p:nvPr/>
          </p:nvSpPr>
          <p:spPr bwMode="auto">
            <a:xfrm>
              <a:off x="9764815" y="4223913"/>
              <a:ext cx="87884" cy="85960"/>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3"/>
                    <a:pt x="13" y="0"/>
                    <a:pt x="29" y="0"/>
                  </a:cubicBezTo>
                  <a:cubicBezTo>
                    <a:pt x="45" y="0"/>
                    <a:pt x="58" y="13"/>
                    <a:pt x="58" y="28"/>
                  </a:cubicBezTo>
                  <a:cubicBezTo>
                    <a:pt x="58" y="44"/>
                    <a:pt x="45" y="57"/>
                    <a:pt x="29" y="57"/>
                  </a:cubicBezTo>
                  <a:close/>
                  <a:moveTo>
                    <a:pt x="29" y="11"/>
                  </a:moveTo>
                  <a:cubicBezTo>
                    <a:pt x="20" y="11"/>
                    <a:pt x="12" y="19"/>
                    <a:pt x="12" y="28"/>
                  </a:cubicBezTo>
                  <a:cubicBezTo>
                    <a:pt x="12" y="38"/>
                    <a:pt x="20" y="45"/>
                    <a:pt x="29" y="45"/>
                  </a:cubicBezTo>
                  <a:cubicBezTo>
                    <a:pt x="39" y="45"/>
                    <a:pt x="46" y="38"/>
                    <a:pt x="46" y="28"/>
                  </a:cubicBezTo>
                  <a:cubicBezTo>
                    <a:pt x="46" y="19"/>
                    <a:pt x="39" y="11"/>
                    <a:pt x="29"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42" name="Oval 176"/>
            <p:cNvSpPr>
              <a:spLocks noChangeArrowheads="1"/>
            </p:cNvSpPr>
            <p:nvPr/>
          </p:nvSpPr>
          <p:spPr bwMode="auto">
            <a:xfrm>
              <a:off x="10239517" y="4588920"/>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43" name="Freeform 177"/>
            <p:cNvSpPr>
              <a:spLocks noEditPoints="1"/>
            </p:cNvSpPr>
            <p:nvPr/>
          </p:nvSpPr>
          <p:spPr bwMode="auto">
            <a:xfrm>
              <a:off x="10230536" y="4579939"/>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9"/>
                    <a:pt x="20" y="46"/>
                    <a:pt x="29" y="46"/>
                  </a:cubicBezTo>
                  <a:cubicBezTo>
                    <a:pt x="39" y="46"/>
                    <a:pt x="46" y="39"/>
                    <a:pt x="46" y="29"/>
                  </a:cubicBezTo>
                  <a:cubicBezTo>
                    <a:pt x="46" y="20"/>
                    <a:pt x="39"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44" name="Oval 178"/>
            <p:cNvSpPr>
              <a:spLocks noChangeArrowheads="1"/>
            </p:cNvSpPr>
            <p:nvPr/>
          </p:nvSpPr>
          <p:spPr bwMode="auto">
            <a:xfrm>
              <a:off x="10759765" y="4429831"/>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45" name="Freeform 179"/>
            <p:cNvSpPr>
              <a:spLocks noEditPoints="1"/>
            </p:cNvSpPr>
            <p:nvPr/>
          </p:nvSpPr>
          <p:spPr bwMode="auto">
            <a:xfrm>
              <a:off x="10752708" y="4420850"/>
              <a:ext cx="86601" cy="87884"/>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2" y="58"/>
                    <a:pt x="0" y="45"/>
                    <a:pt x="0" y="29"/>
                  </a:cubicBezTo>
                  <a:cubicBezTo>
                    <a:pt x="0" y="13"/>
                    <a:pt x="12" y="0"/>
                    <a:pt x="28" y="0"/>
                  </a:cubicBezTo>
                  <a:cubicBezTo>
                    <a:pt x="44" y="0"/>
                    <a:pt x="57" y="13"/>
                    <a:pt x="57" y="29"/>
                  </a:cubicBezTo>
                  <a:cubicBezTo>
                    <a:pt x="57" y="45"/>
                    <a:pt x="44" y="58"/>
                    <a:pt x="28" y="58"/>
                  </a:cubicBezTo>
                  <a:close/>
                  <a:moveTo>
                    <a:pt x="28" y="12"/>
                  </a:moveTo>
                  <a:cubicBezTo>
                    <a:pt x="19" y="12"/>
                    <a:pt x="11" y="20"/>
                    <a:pt x="11" y="29"/>
                  </a:cubicBezTo>
                  <a:cubicBezTo>
                    <a:pt x="11" y="39"/>
                    <a:pt x="19" y="46"/>
                    <a:pt x="28" y="46"/>
                  </a:cubicBezTo>
                  <a:cubicBezTo>
                    <a:pt x="38" y="46"/>
                    <a:pt x="45" y="39"/>
                    <a:pt x="45" y="29"/>
                  </a:cubicBezTo>
                  <a:cubicBezTo>
                    <a:pt x="45" y="20"/>
                    <a:pt x="38" y="12"/>
                    <a:pt x="28"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46" name="Oval 180"/>
            <p:cNvSpPr>
              <a:spLocks noChangeArrowheads="1"/>
            </p:cNvSpPr>
            <p:nvPr/>
          </p:nvSpPr>
          <p:spPr bwMode="auto">
            <a:xfrm>
              <a:off x="10984927" y="4038523"/>
              <a:ext cx="67998" cy="68639"/>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47" name="Freeform 181"/>
            <p:cNvSpPr>
              <a:spLocks noEditPoints="1"/>
            </p:cNvSpPr>
            <p:nvPr/>
          </p:nvSpPr>
          <p:spPr bwMode="auto">
            <a:xfrm>
              <a:off x="10975305" y="4029542"/>
              <a:ext cx="86601" cy="86601"/>
            </a:xfrm>
            <a:custGeom>
              <a:avLst/>
              <a:gdLst>
                <a:gd name="T0" fmla="*/ 28 w 57"/>
                <a:gd name="T1" fmla="*/ 57 h 57"/>
                <a:gd name="T2" fmla="*/ 0 w 57"/>
                <a:gd name="T3" fmla="*/ 28 h 57"/>
                <a:gd name="T4" fmla="*/ 28 w 57"/>
                <a:gd name="T5" fmla="*/ 0 h 57"/>
                <a:gd name="T6" fmla="*/ 57 w 57"/>
                <a:gd name="T7" fmla="*/ 28 h 57"/>
                <a:gd name="T8" fmla="*/ 28 w 57"/>
                <a:gd name="T9" fmla="*/ 57 h 57"/>
                <a:gd name="T10" fmla="*/ 28 w 57"/>
                <a:gd name="T11" fmla="*/ 11 h 57"/>
                <a:gd name="T12" fmla="*/ 11 w 57"/>
                <a:gd name="T13" fmla="*/ 28 h 57"/>
                <a:gd name="T14" fmla="*/ 28 w 57"/>
                <a:gd name="T15" fmla="*/ 45 h 57"/>
                <a:gd name="T16" fmla="*/ 45 w 57"/>
                <a:gd name="T17" fmla="*/ 28 h 57"/>
                <a:gd name="T18" fmla="*/ 28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8" y="57"/>
                  </a:moveTo>
                  <a:cubicBezTo>
                    <a:pt x="13" y="57"/>
                    <a:pt x="0" y="44"/>
                    <a:pt x="0" y="28"/>
                  </a:cubicBezTo>
                  <a:cubicBezTo>
                    <a:pt x="0" y="13"/>
                    <a:pt x="13" y="0"/>
                    <a:pt x="28" y="0"/>
                  </a:cubicBezTo>
                  <a:cubicBezTo>
                    <a:pt x="44" y="0"/>
                    <a:pt x="57" y="13"/>
                    <a:pt x="57" y="28"/>
                  </a:cubicBezTo>
                  <a:cubicBezTo>
                    <a:pt x="57" y="44"/>
                    <a:pt x="44" y="57"/>
                    <a:pt x="28" y="57"/>
                  </a:cubicBezTo>
                  <a:close/>
                  <a:moveTo>
                    <a:pt x="28" y="11"/>
                  </a:moveTo>
                  <a:cubicBezTo>
                    <a:pt x="19" y="11"/>
                    <a:pt x="11" y="19"/>
                    <a:pt x="11" y="28"/>
                  </a:cubicBezTo>
                  <a:cubicBezTo>
                    <a:pt x="11" y="38"/>
                    <a:pt x="19" y="45"/>
                    <a:pt x="28" y="45"/>
                  </a:cubicBezTo>
                  <a:cubicBezTo>
                    <a:pt x="38" y="45"/>
                    <a:pt x="45" y="38"/>
                    <a:pt x="45" y="28"/>
                  </a:cubicBezTo>
                  <a:cubicBezTo>
                    <a:pt x="45" y="19"/>
                    <a:pt x="38" y="11"/>
                    <a:pt x="28"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48" name="Oval 182"/>
            <p:cNvSpPr>
              <a:spLocks noChangeArrowheads="1"/>
            </p:cNvSpPr>
            <p:nvPr/>
          </p:nvSpPr>
          <p:spPr bwMode="auto">
            <a:xfrm>
              <a:off x="11018285" y="2879994"/>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49" name="Freeform 183"/>
            <p:cNvSpPr>
              <a:spLocks noEditPoints="1"/>
            </p:cNvSpPr>
            <p:nvPr/>
          </p:nvSpPr>
          <p:spPr bwMode="auto">
            <a:xfrm>
              <a:off x="11008663" y="2871013"/>
              <a:ext cx="88525"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50" name="Oval 184"/>
            <p:cNvSpPr>
              <a:spLocks noChangeArrowheads="1"/>
            </p:cNvSpPr>
            <p:nvPr/>
          </p:nvSpPr>
          <p:spPr bwMode="auto">
            <a:xfrm>
              <a:off x="10453775" y="2214129"/>
              <a:ext cx="69281"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1" name="Freeform 185"/>
            <p:cNvSpPr>
              <a:spLocks noEditPoints="1"/>
            </p:cNvSpPr>
            <p:nvPr/>
          </p:nvSpPr>
          <p:spPr bwMode="auto">
            <a:xfrm>
              <a:off x="10446077" y="2205148"/>
              <a:ext cx="86601" cy="87884"/>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2" y="58"/>
                    <a:pt x="0" y="45"/>
                    <a:pt x="0" y="29"/>
                  </a:cubicBezTo>
                  <a:cubicBezTo>
                    <a:pt x="0" y="13"/>
                    <a:pt x="12" y="0"/>
                    <a:pt x="28" y="0"/>
                  </a:cubicBezTo>
                  <a:cubicBezTo>
                    <a:pt x="44" y="0"/>
                    <a:pt x="57" y="13"/>
                    <a:pt x="57" y="29"/>
                  </a:cubicBezTo>
                  <a:cubicBezTo>
                    <a:pt x="57" y="45"/>
                    <a:pt x="44" y="58"/>
                    <a:pt x="28" y="58"/>
                  </a:cubicBezTo>
                  <a:close/>
                  <a:moveTo>
                    <a:pt x="28" y="12"/>
                  </a:moveTo>
                  <a:cubicBezTo>
                    <a:pt x="19" y="12"/>
                    <a:pt x="11" y="19"/>
                    <a:pt x="11" y="29"/>
                  </a:cubicBezTo>
                  <a:cubicBezTo>
                    <a:pt x="11" y="38"/>
                    <a:pt x="19" y="46"/>
                    <a:pt x="28" y="46"/>
                  </a:cubicBezTo>
                  <a:cubicBezTo>
                    <a:pt x="38" y="46"/>
                    <a:pt x="45" y="38"/>
                    <a:pt x="45" y="29"/>
                  </a:cubicBezTo>
                  <a:cubicBezTo>
                    <a:pt x="45" y="19"/>
                    <a:pt x="38" y="12"/>
                    <a:pt x="28"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52" name="Oval 186"/>
            <p:cNvSpPr>
              <a:spLocks noChangeArrowheads="1"/>
            </p:cNvSpPr>
            <p:nvPr/>
          </p:nvSpPr>
          <p:spPr bwMode="auto">
            <a:xfrm>
              <a:off x="10297251" y="2242996"/>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3" name="Freeform 187"/>
            <p:cNvSpPr>
              <a:spLocks noEditPoints="1"/>
            </p:cNvSpPr>
            <p:nvPr/>
          </p:nvSpPr>
          <p:spPr bwMode="auto">
            <a:xfrm>
              <a:off x="10288270" y="2234015"/>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54" name="Oval 188"/>
            <p:cNvSpPr>
              <a:spLocks noChangeArrowheads="1"/>
            </p:cNvSpPr>
            <p:nvPr/>
          </p:nvSpPr>
          <p:spPr bwMode="auto">
            <a:xfrm>
              <a:off x="9054046" y="2402085"/>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5" name="Freeform 189"/>
            <p:cNvSpPr>
              <a:spLocks noEditPoints="1"/>
            </p:cNvSpPr>
            <p:nvPr/>
          </p:nvSpPr>
          <p:spPr bwMode="auto">
            <a:xfrm>
              <a:off x="9045065" y="2393104"/>
              <a:ext cx="87884" cy="86601"/>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56" name="Oval 190"/>
            <p:cNvSpPr>
              <a:spLocks noChangeArrowheads="1"/>
            </p:cNvSpPr>
            <p:nvPr/>
          </p:nvSpPr>
          <p:spPr bwMode="auto">
            <a:xfrm>
              <a:off x="10043863" y="1877347"/>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7" name="Freeform 191"/>
            <p:cNvSpPr>
              <a:spLocks noEditPoints="1"/>
            </p:cNvSpPr>
            <p:nvPr/>
          </p:nvSpPr>
          <p:spPr bwMode="auto">
            <a:xfrm>
              <a:off x="10034882" y="1868366"/>
              <a:ext cx="86601" cy="87884"/>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5" y="0"/>
                    <a:pt x="57" y="13"/>
                    <a:pt x="57" y="29"/>
                  </a:cubicBezTo>
                  <a:cubicBezTo>
                    <a:pt x="57"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58" name="Oval 192"/>
            <p:cNvSpPr>
              <a:spLocks noChangeArrowheads="1"/>
            </p:cNvSpPr>
            <p:nvPr/>
          </p:nvSpPr>
          <p:spPr bwMode="auto">
            <a:xfrm>
              <a:off x="9866171" y="1815123"/>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9" name="Freeform 193"/>
            <p:cNvSpPr>
              <a:spLocks noEditPoints="1"/>
            </p:cNvSpPr>
            <p:nvPr/>
          </p:nvSpPr>
          <p:spPr bwMode="auto">
            <a:xfrm>
              <a:off x="9857190" y="1807425"/>
              <a:ext cx="87884" cy="86601"/>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2"/>
                    <a:pt x="13" y="0"/>
                    <a:pt x="29" y="0"/>
                  </a:cubicBezTo>
                  <a:cubicBezTo>
                    <a:pt x="45" y="0"/>
                    <a:pt x="58" y="12"/>
                    <a:pt x="58" y="28"/>
                  </a:cubicBezTo>
                  <a:cubicBezTo>
                    <a:pt x="58" y="44"/>
                    <a:pt x="45"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0" name="Oval 194"/>
            <p:cNvSpPr>
              <a:spLocks noChangeArrowheads="1"/>
            </p:cNvSpPr>
            <p:nvPr/>
          </p:nvSpPr>
          <p:spPr bwMode="auto">
            <a:xfrm>
              <a:off x="9197098" y="1798444"/>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61" name="Freeform 195"/>
            <p:cNvSpPr>
              <a:spLocks noEditPoints="1"/>
            </p:cNvSpPr>
            <p:nvPr/>
          </p:nvSpPr>
          <p:spPr bwMode="auto">
            <a:xfrm>
              <a:off x="9188117" y="1789463"/>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2" name="Oval 196"/>
            <p:cNvSpPr>
              <a:spLocks noChangeArrowheads="1"/>
            </p:cNvSpPr>
            <p:nvPr/>
          </p:nvSpPr>
          <p:spPr bwMode="auto">
            <a:xfrm>
              <a:off x="9356187" y="1997305"/>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63" name="Freeform 197"/>
            <p:cNvSpPr>
              <a:spLocks noEditPoints="1"/>
            </p:cNvSpPr>
            <p:nvPr/>
          </p:nvSpPr>
          <p:spPr bwMode="auto">
            <a:xfrm>
              <a:off x="9347206" y="1988325"/>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9" y="46"/>
                    <a:pt x="46" y="38"/>
                    <a:pt x="46" y="29"/>
                  </a:cubicBezTo>
                  <a:cubicBezTo>
                    <a:pt x="46" y="20"/>
                    <a:pt x="39"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4" name="Oval 198"/>
            <p:cNvSpPr>
              <a:spLocks noChangeArrowheads="1"/>
            </p:cNvSpPr>
            <p:nvPr/>
          </p:nvSpPr>
          <p:spPr bwMode="auto">
            <a:xfrm>
              <a:off x="8771791" y="1931874"/>
              <a:ext cx="68639"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65" name="Freeform 199"/>
            <p:cNvSpPr>
              <a:spLocks noEditPoints="1"/>
            </p:cNvSpPr>
            <p:nvPr/>
          </p:nvSpPr>
          <p:spPr bwMode="auto">
            <a:xfrm>
              <a:off x="8762810" y="1922893"/>
              <a:ext cx="86601" cy="87884"/>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3" y="58"/>
                    <a:pt x="0" y="45"/>
                    <a:pt x="0" y="29"/>
                  </a:cubicBezTo>
                  <a:cubicBezTo>
                    <a:pt x="0" y="13"/>
                    <a:pt x="13" y="0"/>
                    <a:pt x="28" y="0"/>
                  </a:cubicBezTo>
                  <a:cubicBezTo>
                    <a:pt x="44" y="0"/>
                    <a:pt x="57" y="13"/>
                    <a:pt x="57" y="29"/>
                  </a:cubicBezTo>
                  <a:cubicBezTo>
                    <a:pt x="57" y="45"/>
                    <a:pt x="44" y="58"/>
                    <a:pt x="28" y="58"/>
                  </a:cubicBezTo>
                  <a:close/>
                  <a:moveTo>
                    <a:pt x="28" y="12"/>
                  </a:moveTo>
                  <a:cubicBezTo>
                    <a:pt x="19" y="12"/>
                    <a:pt x="11" y="19"/>
                    <a:pt x="11" y="29"/>
                  </a:cubicBezTo>
                  <a:cubicBezTo>
                    <a:pt x="11" y="38"/>
                    <a:pt x="19" y="46"/>
                    <a:pt x="28" y="46"/>
                  </a:cubicBezTo>
                  <a:cubicBezTo>
                    <a:pt x="38" y="46"/>
                    <a:pt x="45" y="38"/>
                    <a:pt x="45" y="29"/>
                  </a:cubicBezTo>
                  <a:cubicBezTo>
                    <a:pt x="45" y="19"/>
                    <a:pt x="38" y="12"/>
                    <a:pt x="28"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6" name="Oval 200"/>
            <p:cNvSpPr>
              <a:spLocks noChangeArrowheads="1"/>
            </p:cNvSpPr>
            <p:nvPr/>
          </p:nvSpPr>
          <p:spPr bwMode="auto">
            <a:xfrm>
              <a:off x="7970571" y="2687547"/>
              <a:ext cx="69922"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67" name="Freeform 201"/>
            <p:cNvSpPr>
              <a:spLocks noEditPoints="1"/>
            </p:cNvSpPr>
            <p:nvPr/>
          </p:nvSpPr>
          <p:spPr bwMode="auto">
            <a:xfrm>
              <a:off x="7961590" y="2679849"/>
              <a:ext cx="86601" cy="86601"/>
            </a:xfrm>
            <a:custGeom>
              <a:avLst/>
              <a:gdLst>
                <a:gd name="T0" fmla="*/ 29 w 57"/>
                <a:gd name="T1" fmla="*/ 57 h 57"/>
                <a:gd name="T2" fmla="*/ 0 w 57"/>
                <a:gd name="T3" fmla="*/ 28 h 57"/>
                <a:gd name="T4" fmla="*/ 29 w 57"/>
                <a:gd name="T5" fmla="*/ 0 h 57"/>
                <a:gd name="T6" fmla="*/ 57 w 57"/>
                <a:gd name="T7" fmla="*/ 28 h 57"/>
                <a:gd name="T8" fmla="*/ 29 w 57"/>
                <a:gd name="T9" fmla="*/ 57 h 57"/>
                <a:gd name="T10" fmla="*/ 29 w 57"/>
                <a:gd name="T11" fmla="*/ 11 h 57"/>
                <a:gd name="T12" fmla="*/ 12 w 57"/>
                <a:gd name="T13" fmla="*/ 28 h 57"/>
                <a:gd name="T14" fmla="*/ 29 w 57"/>
                <a:gd name="T15" fmla="*/ 45 h 57"/>
                <a:gd name="T16" fmla="*/ 46 w 57"/>
                <a:gd name="T17" fmla="*/ 28 h 57"/>
                <a:gd name="T18" fmla="*/ 29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8"/>
                  </a:cubicBezTo>
                  <a:cubicBezTo>
                    <a:pt x="0" y="12"/>
                    <a:pt x="13" y="0"/>
                    <a:pt x="29" y="0"/>
                  </a:cubicBezTo>
                  <a:cubicBezTo>
                    <a:pt x="45" y="0"/>
                    <a:pt x="57" y="12"/>
                    <a:pt x="57" y="28"/>
                  </a:cubicBezTo>
                  <a:cubicBezTo>
                    <a:pt x="57" y="44"/>
                    <a:pt x="45"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8" name="Oval 202"/>
            <p:cNvSpPr>
              <a:spLocks noChangeArrowheads="1"/>
            </p:cNvSpPr>
            <p:nvPr/>
          </p:nvSpPr>
          <p:spPr bwMode="auto">
            <a:xfrm>
              <a:off x="7828160" y="3697251"/>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69" name="Freeform 203"/>
            <p:cNvSpPr>
              <a:spLocks noEditPoints="1"/>
            </p:cNvSpPr>
            <p:nvPr/>
          </p:nvSpPr>
          <p:spPr bwMode="auto">
            <a:xfrm>
              <a:off x="7819179" y="3688270"/>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70" name="Oval 204"/>
            <p:cNvSpPr>
              <a:spLocks noChangeArrowheads="1"/>
            </p:cNvSpPr>
            <p:nvPr/>
          </p:nvSpPr>
          <p:spPr bwMode="auto">
            <a:xfrm>
              <a:off x="8199582" y="4476660"/>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 name="Freeform 206"/>
            <p:cNvSpPr>
              <a:spLocks noEditPoints="1"/>
            </p:cNvSpPr>
            <p:nvPr/>
          </p:nvSpPr>
          <p:spPr bwMode="auto">
            <a:xfrm>
              <a:off x="8190602" y="4467679"/>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8" y="46"/>
                    <a:pt x="46" y="38"/>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 name="Freeform 207"/>
            <p:cNvSpPr/>
            <p:nvPr/>
          </p:nvSpPr>
          <p:spPr bwMode="auto">
            <a:xfrm>
              <a:off x="9010424" y="5533833"/>
              <a:ext cx="127015" cy="15396"/>
            </a:xfrm>
            <a:custGeom>
              <a:avLst/>
              <a:gdLst>
                <a:gd name="T0" fmla="*/ 6 w 84"/>
                <a:gd name="T1" fmla="*/ 10 h 10"/>
                <a:gd name="T2" fmla="*/ 78 w 84"/>
                <a:gd name="T3" fmla="*/ 10 h 10"/>
                <a:gd name="T4" fmla="*/ 84 w 84"/>
                <a:gd name="T5" fmla="*/ 5 h 10"/>
                <a:gd name="T6" fmla="*/ 78 w 84"/>
                <a:gd name="T7" fmla="*/ 0 h 10"/>
                <a:gd name="T8" fmla="*/ 6 w 84"/>
                <a:gd name="T9" fmla="*/ 0 h 10"/>
                <a:gd name="T10" fmla="*/ 0 w 84"/>
                <a:gd name="T11" fmla="*/ 5 h 10"/>
                <a:gd name="T12" fmla="*/ 6 w 8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4" h="10">
                  <a:moveTo>
                    <a:pt x="6" y="10"/>
                  </a:moveTo>
                  <a:cubicBezTo>
                    <a:pt x="78" y="10"/>
                    <a:pt x="78" y="10"/>
                    <a:pt x="78" y="10"/>
                  </a:cubicBezTo>
                  <a:cubicBezTo>
                    <a:pt x="81" y="10"/>
                    <a:pt x="84" y="8"/>
                    <a:pt x="84" y="5"/>
                  </a:cubicBezTo>
                  <a:cubicBezTo>
                    <a:pt x="84" y="2"/>
                    <a:pt x="81" y="0"/>
                    <a:pt x="78" y="0"/>
                  </a:cubicBezTo>
                  <a:cubicBezTo>
                    <a:pt x="6" y="0"/>
                    <a:pt x="6" y="0"/>
                    <a:pt x="6" y="0"/>
                  </a:cubicBezTo>
                  <a:cubicBezTo>
                    <a:pt x="3" y="0"/>
                    <a:pt x="0" y="2"/>
                    <a:pt x="0" y="5"/>
                  </a:cubicBezTo>
                  <a:cubicBezTo>
                    <a:pt x="0" y="8"/>
                    <a:pt x="3" y="10"/>
                    <a:pt x="6" y="1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7" name="Freeform 208"/>
            <p:cNvSpPr/>
            <p:nvPr/>
          </p:nvSpPr>
          <p:spPr bwMode="auto">
            <a:xfrm>
              <a:off x="9010424" y="5648018"/>
              <a:ext cx="127015" cy="16679"/>
            </a:xfrm>
            <a:custGeom>
              <a:avLst/>
              <a:gdLst>
                <a:gd name="T0" fmla="*/ 0 w 84"/>
                <a:gd name="T1" fmla="*/ 5 h 11"/>
                <a:gd name="T2" fmla="*/ 6 w 84"/>
                <a:gd name="T3" fmla="*/ 11 h 11"/>
                <a:gd name="T4" fmla="*/ 78 w 84"/>
                <a:gd name="T5" fmla="*/ 11 h 11"/>
                <a:gd name="T6" fmla="*/ 84 w 84"/>
                <a:gd name="T7" fmla="*/ 5 h 11"/>
                <a:gd name="T8" fmla="*/ 78 w 84"/>
                <a:gd name="T9" fmla="*/ 0 h 11"/>
                <a:gd name="T10" fmla="*/ 6 w 84"/>
                <a:gd name="T11" fmla="*/ 0 h 11"/>
                <a:gd name="T12" fmla="*/ 0 w 8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84" h="11">
                  <a:moveTo>
                    <a:pt x="0" y="5"/>
                  </a:moveTo>
                  <a:cubicBezTo>
                    <a:pt x="0" y="8"/>
                    <a:pt x="3" y="11"/>
                    <a:pt x="6" y="11"/>
                  </a:cubicBezTo>
                  <a:cubicBezTo>
                    <a:pt x="78" y="11"/>
                    <a:pt x="78" y="11"/>
                    <a:pt x="78" y="11"/>
                  </a:cubicBezTo>
                  <a:cubicBezTo>
                    <a:pt x="81" y="11"/>
                    <a:pt x="84" y="8"/>
                    <a:pt x="84" y="5"/>
                  </a:cubicBezTo>
                  <a:cubicBezTo>
                    <a:pt x="84" y="2"/>
                    <a:pt x="81" y="0"/>
                    <a:pt x="78" y="0"/>
                  </a:cubicBezTo>
                  <a:cubicBezTo>
                    <a:pt x="6" y="0"/>
                    <a:pt x="6" y="0"/>
                    <a:pt x="6" y="0"/>
                  </a:cubicBezTo>
                  <a:cubicBezTo>
                    <a:pt x="3" y="0"/>
                    <a:pt x="0" y="2"/>
                    <a:pt x="0" y="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8" name="Freeform 209"/>
            <p:cNvSpPr>
              <a:spLocks noEditPoints="1"/>
            </p:cNvSpPr>
            <p:nvPr/>
          </p:nvSpPr>
          <p:spPr bwMode="auto">
            <a:xfrm>
              <a:off x="8948200" y="5476099"/>
              <a:ext cx="288029" cy="255313"/>
            </a:xfrm>
            <a:custGeom>
              <a:avLst/>
              <a:gdLst>
                <a:gd name="T0" fmla="*/ 186 w 190"/>
                <a:gd name="T1" fmla="*/ 11 h 168"/>
                <a:gd name="T2" fmla="*/ 174 w 190"/>
                <a:gd name="T3" fmla="*/ 9 h 168"/>
                <a:gd name="T4" fmla="*/ 148 w 190"/>
                <a:gd name="T5" fmla="*/ 35 h 168"/>
                <a:gd name="T6" fmla="*/ 148 w 190"/>
                <a:gd name="T7" fmla="*/ 14 h 168"/>
                <a:gd name="T8" fmla="*/ 132 w 190"/>
                <a:gd name="T9" fmla="*/ 0 h 168"/>
                <a:gd name="T10" fmla="*/ 29 w 190"/>
                <a:gd name="T11" fmla="*/ 0 h 168"/>
                <a:gd name="T12" fmla="*/ 13 w 190"/>
                <a:gd name="T13" fmla="*/ 14 h 168"/>
                <a:gd name="T14" fmla="*/ 13 w 190"/>
                <a:gd name="T15" fmla="*/ 38 h 168"/>
                <a:gd name="T16" fmla="*/ 5 w 190"/>
                <a:gd name="T17" fmla="*/ 38 h 168"/>
                <a:gd name="T18" fmla="*/ 0 w 190"/>
                <a:gd name="T19" fmla="*/ 43 h 168"/>
                <a:gd name="T20" fmla="*/ 5 w 190"/>
                <a:gd name="T21" fmla="*/ 48 h 168"/>
                <a:gd name="T22" fmla="*/ 13 w 190"/>
                <a:gd name="T23" fmla="*/ 48 h 168"/>
                <a:gd name="T24" fmla="*/ 13 w 190"/>
                <a:gd name="T25" fmla="*/ 75 h 168"/>
                <a:gd name="T26" fmla="*/ 5 w 190"/>
                <a:gd name="T27" fmla="*/ 75 h 168"/>
                <a:gd name="T28" fmla="*/ 0 w 190"/>
                <a:gd name="T29" fmla="*/ 81 h 168"/>
                <a:gd name="T30" fmla="*/ 5 w 190"/>
                <a:gd name="T31" fmla="*/ 86 h 168"/>
                <a:gd name="T32" fmla="*/ 13 w 190"/>
                <a:gd name="T33" fmla="*/ 86 h 168"/>
                <a:gd name="T34" fmla="*/ 13 w 190"/>
                <a:gd name="T35" fmla="*/ 113 h 168"/>
                <a:gd name="T36" fmla="*/ 5 w 190"/>
                <a:gd name="T37" fmla="*/ 113 h 168"/>
                <a:gd name="T38" fmla="*/ 0 w 190"/>
                <a:gd name="T39" fmla="*/ 118 h 168"/>
                <a:gd name="T40" fmla="*/ 5 w 190"/>
                <a:gd name="T41" fmla="*/ 124 h 168"/>
                <a:gd name="T42" fmla="*/ 13 w 190"/>
                <a:gd name="T43" fmla="*/ 124 h 168"/>
                <a:gd name="T44" fmla="*/ 13 w 190"/>
                <a:gd name="T45" fmla="*/ 154 h 168"/>
                <a:gd name="T46" fmla="*/ 29 w 190"/>
                <a:gd name="T47" fmla="*/ 168 h 168"/>
                <a:gd name="T48" fmla="*/ 132 w 190"/>
                <a:gd name="T49" fmla="*/ 168 h 168"/>
                <a:gd name="T50" fmla="*/ 148 w 190"/>
                <a:gd name="T51" fmla="*/ 154 h 168"/>
                <a:gd name="T52" fmla="*/ 148 w 190"/>
                <a:gd name="T53" fmla="*/ 63 h 168"/>
                <a:gd name="T54" fmla="*/ 188 w 190"/>
                <a:gd name="T55" fmla="*/ 23 h 168"/>
                <a:gd name="T56" fmla="*/ 186 w 190"/>
                <a:gd name="T57" fmla="*/ 11 h 168"/>
                <a:gd name="T58" fmla="*/ 137 w 190"/>
                <a:gd name="T59" fmla="*/ 154 h 168"/>
                <a:gd name="T60" fmla="*/ 132 w 190"/>
                <a:gd name="T61" fmla="*/ 157 h 168"/>
                <a:gd name="T62" fmla="*/ 29 w 190"/>
                <a:gd name="T63" fmla="*/ 157 h 168"/>
                <a:gd name="T64" fmla="*/ 24 w 190"/>
                <a:gd name="T65" fmla="*/ 154 h 168"/>
                <a:gd name="T66" fmla="*/ 24 w 190"/>
                <a:gd name="T67" fmla="*/ 124 h 168"/>
                <a:gd name="T68" fmla="*/ 29 w 190"/>
                <a:gd name="T69" fmla="*/ 118 h 168"/>
                <a:gd name="T70" fmla="*/ 24 w 190"/>
                <a:gd name="T71" fmla="*/ 113 h 168"/>
                <a:gd name="T72" fmla="*/ 24 w 190"/>
                <a:gd name="T73" fmla="*/ 86 h 168"/>
                <a:gd name="T74" fmla="*/ 29 w 190"/>
                <a:gd name="T75" fmla="*/ 81 h 168"/>
                <a:gd name="T76" fmla="*/ 24 w 190"/>
                <a:gd name="T77" fmla="*/ 75 h 168"/>
                <a:gd name="T78" fmla="*/ 24 w 190"/>
                <a:gd name="T79" fmla="*/ 48 h 168"/>
                <a:gd name="T80" fmla="*/ 29 w 190"/>
                <a:gd name="T81" fmla="*/ 43 h 168"/>
                <a:gd name="T82" fmla="*/ 24 w 190"/>
                <a:gd name="T83" fmla="*/ 38 h 168"/>
                <a:gd name="T84" fmla="*/ 24 w 190"/>
                <a:gd name="T85" fmla="*/ 14 h 168"/>
                <a:gd name="T86" fmla="*/ 29 w 190"/>
                <a:gd name="T87" fmla="*/ 11 h 168"/>
                <a:gd name="T88" fmla="*/ 132 w 190"/>
                <a:gd name="T89" fmla="*/ 11 h 168"/>
                <a:gd name="T90" fmla="*/ 137 w 190"/>
                <a:gd name="T91" fmla="*/ 14 h 168"/>
                <a:gd name="T92" fmla="*/ 137 w 190"/>
                <a:gd name="T93" fmla="*/ 46 h 168"/>
                <a:gd name="T94" fmla="*/ 108 w 190"/>
                <a:gd name="T95" fmla="*/ 75 h 168"/>
                <a:gd name="T96" fmla="*/ 47 w 190"/>
                <a:gd name="T97" fmla="*/ 75 h 168"/>
                <a:gd name="T98" fmla="*/ 41 w 190"/>
                <a:gd name="T99" fmla="*/ 81 h 168"/>
                <a:gd name="T100" fmla="*/ 47 w 190"/>
                <a:gd name="T101" fmla="*/ 86 h 168"/>
                <a:gd name="T102" fmla="*/ 98 w 190"/>
                <a:gd name="T103" fmla="*/ 86 h 168"/>
                <a:gd name="T104" fmla="*/ 94 w 190"/>
                <a:gd name="T105" fmla="*/ 103 h 168"/>
                <a:gd name="T106" fmla="*/ 112 w 190"/>
                <a:gd name="T107" fmla="*/ 99 h 168"/>
                <a:gd name="T108" fmla="*/ 137 w 190"/>
                <a:gd name="T109" fmla="*/ 74 h 168"/>
                <a:gd name="T110" fmla="*/ 137 w 190"/>
                <a:gd name="T111" fmla="*/ 15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 h="168">
                  <a:moveTo>
                    <a:pt x="186" y="11"/>
                  </a:moveTo>
                  <a:cubicBezTo>
                    <a:pt x="182" y="8"/>
                    <a:pt x="177" y="7"/>
                    <a:pt x="174" y="9"/>
                  </a:cubicBezTo>
                  <a:cubicBezTo>
                    <a:pt x="148" y="35"/>
                    <a:pt x="148" y="35"/>
                    <a:pt x="148" y="35"/>
                  </a:cubicBezTo>
                  <a:cubicBezTo>
                    <a:pt x="148" y="14"/>
                    <a:pt x="148" y="14"/>
                    <a:pt x="148" y="14"/>
                  </a:cubicBezTo>
                  <a:cubicBezTo>
                    <a:pt x="148" y="6"/>
                    <a:pt x="141" y="0"/>
                    <a:pt x="132" y="0"/>
                  </a:cubicBezTo>
                  <a:cubicBezTo>
                    <a:pt x="29" y="0"/>
                    <a:pt x="29" y="0"/>
                    <a:pt x="29" y="0"/>
                  </a:cubicBezTo>
                  <a:cubicBezTo>
                    <a:pt x="21" y="0"/>
                    <a:pt x="13" y="6"/>
                    <a:pt x="13" y="14"/>
                  </a:cubicBezTo>
                  <a:cubicBezTo>
                    <a:pt x="13" y="38"/>
                    <a:pt x="13" y="38"/>
                    <a:pt x="13" y="38"/>
                  </a:cubicBezTo>
                  <a:cubicBezTo>
                    <a:pt x="5" y="38"/>
                    <a:pt x="5" y="38"/>
                    <a:pt x="5" y="38"/>
                  </a:cubicBezTo>
                  <a:cubicBezTo>
                    <a:pt x="2" y="38"/>
                    <a:pt x="0" y="40"/>
                    <a:pt x="0" y="43"/>
                  </a:cubicBezTo>
                  <a:cubicBezTo>
                    <a:pt x="0" y="46"/>
                    <a:pt x="2" y="48"/>
                    <a:pt x="5" y="48"/>
                  </a:cubicBezTo>
                  <a:cubicBezTo>
                    <a:pt x="13" y="48"/>
                    <a:pt x="13" y="48"/>
                    <a:pt x="13" y="48"/>
                  </a:cubicBezTo>
                  <a:cubicBezTo>
                    <a:pt x="13" y="75"/>
                    <a:pt x="13" y="75"/>
                    <a:pt x="13" y="75"/>
                  </a:cubicBezTo>
                  <a:cubicBezTo>
                    <a:pt x="5" y="75"/>
                    <a:pt x="5" y="75"/>
                    <a:pt x="5" y="75"/>
                  </a:cubicBezTo>
                  <a:cubicBezTo>
                    <a:pt x="2" y="75"/>
                    <a:pt x="0" y="78"/>
                    <a:pt x="0" y="81"/>
                  </a:cubicBezTo>
                  <a:cubicBezTo>
                    <a:pt x="0" y="84"/>
                    <a:pt x="2" y="86"/>
                    <a:pt x="5" y="86"/>
                  </a:cubicBezTo>
                  <a:cubicBezTo>
                    <a:pt x="13" y="86"/>
                    <a:pt x="13" y="86"/>
                    <a:pt x="13" y="86"/>
                  </a:cubicBezTo>
                  <a:cubicBezTo>
                    <a:pt x="13" y="113"/>
                    <a:pt x="13" y="113"/>
                    <a:pt x="13" y="113"/>
                  </a:cubicBezTo>
                  <a:cubicBezTo>
                    <a:pt x="5" y="113"/>
                    <a:pt x="5" y="113"/>
                    <a:pt x="5" y="113"/>
                  </a:cubicBezTo>
                  <a:cubicBezTo>
                    <a:pt x="2" y="113"/>
                    <a:pt x="0" y="115"/>
                    <a:pt x="0" y="118"/>
                  </a:cubicBezTo>
                  <a:cubicBezTo>
                    <a:pt x="0" y="121"/>
                    <a:pt x="2" y="124"/>
                    <a:pt x="5" y="124"/>
                  </a:cubicBezTo>
                  <a:cubicBezTo>
                    <a:pt x="13" y="124"/>
                    <a:pt x="13" y="124"/>
                    <a:pt x="13" y="124"/>
                  </a:cubicBezTo>
                  <a:cubicBezTo>
                    <a:pt x="13" y="154"/>
                    <a:pt x="13" y="154"/>
                    <a:pt x="13" y="154"/>
                  </a:cubicBezTo>
                  <a:cubicBezTo>
                    <a:pt x="13" y="162"/>
                    <a:pt x="21" y="168"/>
                    <a:pt x="29" y="168"/>
                  </a:cubicBezTo>
                  <a:cubicBezTo>
                    <a:pt x="132" y="168"/>
                    <a:pt x="132" y="168"/>
                    <a:pt x="132" y="168"/>
                  </a:cubicBezTo>
                  <a:cubicBezTo>
                    <a:pt x="141" y="168"/>
                    <a:pt x="148" y="162"/>
                    <a:pt x="148" y="154"/>
                  </a:cubicBezTo>
                  <a:cubicBezTo>
                    <a:pt x="148" y="63"/>
                    <a:pt x="148" y="63"/>
                    <a:pt x="148" y="63"/>
                  </a:cubicBezTo>
                  <a:cubicBezTo>
                    <a:pt x="188" y="23"/>
                    <a:pt x="188" y="23"/>
                    <a:pt x="188" y="23"/>
                  </a:cubicBezTo>
                  <a:cubicBezTo>
                    <a:pt x="190" y="20"/>
                    <a:pt x="190" y="15"/>
                    <a:pt x="186" y="11"/>
                  </a:cubicBezTo>
                  <a:close/>
                  <a:moveTo>
                    <a:pt x="137" y="154"/>
                  </a:moveTo>
                  <a:cubicBezTo>
                    <a:pt x="137" y="156"/>
                    <a:pt x="135" y="157"/>
                    <a:pt x="132" y="157"/>
                  </a:cubicBezTo>
                  <a:cubicBezTo>
                    <a:pt x="29" y="157"/>
                    <a:pt x="29" y="157"/>
                    <a:pt x="29" y="157"/>
                  </a:cubicBezTo>
                  <a:cubicBezTo>
                    <a:pt x="26" y="157"/>
                    <a:pt x="24" y="156"/>
                    <a:pt x="24" y="154"/>
                  </a:cubicBezTo>
                  <a:cubicBezTo>
                    <a:pt x="24" y="124"/>
                    <a:pt x="24" y="124"/>
                    <a:pt x="24" y="124"/>
                  </a:cubicBezTo>
                  <a:cubicBezTo>
                    <a:pt x="27" y="123"/>
                    <a:pt x="29" y="121"/>
                    <a:pt x="29" y="118"/>
                  </a:cubicBezTo>
                  <a:cubicBezTo>
                    <a:pt x="29" y="115"/>
                    <a:pt x="27" y="113"/>
                    <a:pt x="24" y="113"/>
                  </a:cubicBezTo>
                  <a:cubicBezTo>
                    <a:pt x="24" y="86"/>
                    <a:pt x="24" y="86"/>
                    <a:pt x="24" y="86"/>
                  </a:cubicBezTo>
                  <a:cubicBezTo>
                    <a:pt x="27" y="86"/>
                    <a:pt x="29" y="84"/>
                    <a:pt x="29" y="81"/>
                  </a:cubicBezTo>
                  <a:cubicBezTo>
                    <a:pt x="29" y="78"/>
                    <a:pt x="27" y="75"/>
                    <a:pt x="24" y="75"/>
                  </a:cubicBezTo>
                  <a:cubicBezTo>
                    <a:pt x="24" y="48"/>
                    <a:pt x="24" y="48"/>
                    <a:pt x="24" y="48"/>
                  </a:cubicBezTo>
                  <a:cubicBezTo>
                    <a:pt x="27" y="48"/>
                    <a:pt x="29" y="46"/>
                    <a:pt x="29" y="43"/>
                  </a:cubicBezTo>
                  <a:cubicBezTo>
                    <a:pt x="29" y="40"/>
                    <a:pt x="27" y="38"/>
                    <a:pt x="24" y="38"/>
                  </a:cubicBezTo>
                  <a:cubicBezTo>
                    <a:pt x="24" y="14"/>
                    <a:pt x="24" y="14"/>
                    <a:pt x="24" y="14"/>
                  </a:cubicBezTo>
                  <a:cubicBezTo>
                    <a:pt x="24" y="12"/>
                    <a:pt x="26" y="11"/>
                    <a:pt x="29" y="11"/>
                  </a:cubicBezTo>
                  <a:cubicBezTo>
                    <a:pt x="132" y="11"/>
                    <a:pt x="132" y="11"/>
                    <a:pt x="132" y="11"/>
                  </a:cubicBezTo>
                  <a:cubicBezTo>
                    <a:pt x="135" y="11"/>
                    <a:pt x="137" y="12"/>
                    <a:pt x="137" y="14"/>
                  </a:cubicBezTo>
                  <a:cubicBezTo>
                    <a:pt x="137" y="46"/>
                    <a:pt x="137" y="46"/>
                    <a:pt x="137" y="46"/>
                  </a:cubicBezTo>
                  <a:cubicBezTo>
                    <a:pt x="108" y="75"/>
                    <a:pt x="108" y="75"/>
                    <a:pt x="108" y="75"/>
                  </a:cubicBezTo>
                  <a:cubicBezTo>
                    <a:pt x="47" y="75"/>
                    <a:pt x="47" y="75"/>
                    <a:pt x="47" y="75"/>
                  </a:cubicBezTo>
                  <a:cubicBezTo>
                    <a:pt x="44" y="75"/>
                    <a:pt x="41" y="78"/>
                    <a:pt x="41" y="81"/>
                  </a:cubicBezTo>
                  <a:cubicBezTo>
                    <a:pt x="41" y="84"/>
                    <a:pt x="44" y="86"/>
                    <a:pt x="47" y="86"/>
                  </a:cubicBezTo>
                  <a:cubicBezTo>
                    <a:pt x="98" y="86"/>
                    <a:pt x="98" y="86"/>
                    <a:pt x="98" y="86"/>
                  </a:cubicBezTo>
                  <a:cubicBezTo>
                    <a:pt x="95" y="90"/>
                    <a:pt x="90" y="100"/>
                    <a:pt x="94" y="103"/>
                  </a:cubicBezTo>
                  <a:cubicBezTo>
                    <a:pt x="98" y="107"/>
                    <a:pt x="110" y="101"/>
                    <a:pt x="112" y="99"/>
                  </a:cubicBezTo>
                  <a:cubicBezTo>
                    <a:pt x="137" y="74"/>
                    <a:pt x="137" y="74"/>
                    <a:pt x="137" y="74"/>
                  </a:cubicBezTo>
                  <a:lnTo>
                    <a:pt x="137" y="15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9" name="Freeform 210"/>
            <p:cNvSpPr>
              <a:spLocks noEditPoints="1"/>
            </p:cNvSpPr>
            <p:nvPr/>
          </p:nvSpPr>
          <p:spPr bwMode="auto">
            <a:xfrm>
              <a:off x="9268303" y="4496546"/>
              <a:ext cx="382327" cy="341272"/>
            </a:xfrm>
            <a:custGeom>
              <a:avLst/>
              <a:gdLst>
                <a:gd name="T0" fmla="*/ 250 w 252"/>
                <a:gd name="T1" fmla="*/ 209 h 225"/>
                <a:gd name="T2" fmla="*/ 226 w 252"/>
                <a:gd name="T3" fmla="*/ 157 h 225"/>
                <a:gd name="T4" fmla="*/ 212 w 252"/>
                <a:gd name="T5" fmla="*/ 148 h 225"/>
                <a:gd name="T6" fmla="*/ 185 w 252"/>
                <a:gd name="T7" fmla="*/ 148 h 225"/>
                <a:gd name="T8" fmla="*/ 185 w 252"/>
                <a:gd name="T9" fmla="*/ 140 h 225"/>
                <a:gd name="T10" fmla="*/ 208 w 252"/>
                <a:gd name="T11" fmla="*/ 140 h 225"/>
                <a:gd name="T12" fmla="*/ 224 w 252"/>
                <a:gd name="T13" fmla="*/ 122 h 225"/>
                <a:gd name="T14" fmla="*/ 224 w 252"/>
                <a:gd name="T15" fmla="*/ 18 h 225"/>
                <a:gd name="T16" fmla="*/ 208 w 252"/>
                <a:gd name="T17" fmla="*/ 0 h 225"/>
                <a:gd name="T18" fmla="*/ 44 w 252"/>
                <a:gd name="T19" fmla="*/ 0 h 225"/>
                <a:gd name="T20" fmla="*/ 27 w 252"/>
                <a:gd name="T21" fmla="*/ 18 h 225"/>
                <a:gd name="T22" fmla="*/ 27 w 252"/>
                <a:gd name="T23" fmla="*/ 122 h 225"/>
                <a:gd name="T24" fmla="*/ 44 w 252"/>
                <a:gd name="T25" fmla="*/ 140 h 225"/>
                <a:gd name="T26" fmla="*/ 66 w 252"/>
                <a:gd name="T27" fmla="*/ 140 h 225"/>
                <a:gd name="T28" fmla="*/ 66 w 252"/>
                <a:gd name="T29" fmla="*/ 148 h 225"/>
                <a:gd name="T30" fmla="*/ 39 w 252"/>
                <a:gd name="T31" fmla="*/ 148 h 225"/>
                <a:gd name="T32" fmla="*/ 25 w 252"/>
                <a:gd name="T33" fmla="*/ 157 h 225"/>
                <a:gd name="T34" fmla="*/ 1 w 252"/>
                <a:gd name="T35" fmla="*/ 209 h 225"/>
                <a:gd name="T36" fmla="*/ 2 w 252"/>
                <a:gd name="T37" fmla="*/ 220 h 225"/>
                <a:gd name="T38" fmla="*/ 10 w 252"/>
                <a:gd name="T39" fmla="*/ 225 h 225"/>
                <a:gd name="T40" fmla="*/ 75 w 252"/>
                <a:gd name="T41" fmla="*/ 225 h 225"/>
                <a:gd name="T42" fmla="*/ 76 w 252"/>
                <a:gd name="T43" fmla="*/ 225 h 225"/>
                <a:gd name="T44" fmla="*/ 126 w 252"/>
                <a:gd name="T45" fmla="*/ 225 h 225"/>
                <a:gd name="T46" fmla="*/ 176 w 252"/>
                <a:gd name="T47" fmla="*/ 225 h 225"/>
                <a:gd name="T48" fmla="*/ 176 w 252"/>
                <a:gd name="T49" fmla="*/ 225 h 225"/>
                <a:gd name="T50" fmla="*/ 241 w 252"/>
                <a:gd name="T51" fmla="*/ 225 h 225"/>
                <a:gd name="T52" fmla="*/ 250 w 252"/>
                <a:gd name="T53" fmla="*/ 220 h 225"/>
                <a:gd name="T54" fmla="*/ 250 w 252"/>
                <a:gd name="T55" fmla="*/ 209 h 225"/>
                <a:gd name="T56" fmla="*/ 41 w 252"/>
                <a:gd name="T57" fmla="*/ 122 h 225"/>
                <a:gd name="T58" fmla="*/ 41 w 252"/>
                <a:gd name="T59" fmla="*/ 18 h 225"/>
                <a:gd name="T60" fmla="*/ 44 w 252"/>
                <a:gd name="T61" fmla="*/ 15 h 225"/>
                <a:gd name="T62" fmla="*/ 208 w 252"/>
                <a:gd name="T63" fmla="*/ 15 h 225"/>
                <a:gd name="T64" fmla="*/ 210 w 252"/>
                <a:gd name="T65" fmla="*/ 18 h 225"/>
                <a:gd name="T66" fmla="*/ 210 w 252"/>
                <a:gd name="T67" fmla="*/ 122 h 225"/>
                <a:gd name="T68" fmla="*/ 208 w 252"/>
                <a:gd name="T69" fmla="*/ 125 h 225"/>
                <a:gd name="T70" fmla="*/ 44 w 252"/>
                <a:gd name="T71" fmla="*/ 125 h 225"/>
                <a:gd name="T72" fmla="*/ 41 w 252"/>
                <a:gd name="T73" fmla="*/ 122 h 225"/>
                <a:gd name="T74" fmla="*/ 167 w 252"/>
                <a:gd name="T75" fmla="*/ 206 h 225"/>
                <a:gd name="T76" fmla="*/ 164 w 252"/>
                <a:gd name="T77" fmla="*/ 208 h 225"/>
                <a:gd name="T78" fmla="*/ 145 w 252"/>
                <a:gd name="T79" fmla="*/ 208 h 225"/>
                <a:gd name="T80" fmla="*/ 137 w 252"/>
                <a:gd name="T81" fmla="*/ 208 h 225"/>
                <a:gd name="T82" fmla="*/ 115 w 252"/>
                <a:gd name="T83" fmla="*/ 208 h 225"/>
                <a:gd name="T84" fmla="*/ 107 w 252"/>
                <a:gd name="T85" fmla="*/ 208 h 225"/>
                <a:gd name="T86" fmla="*/ 87 w 252"/>
                <a:gd name="T87" fmla="*/ 208 h 225"/>
                <a:gd name="T88" fmla="*/ 85 w 252"/>
                <a:gd name="T89" fmla="*/ 206 h 225"/>
                <a:gd name="T90" fmla="*/ 84 w 252"/>
                <a:gd name="T91" fmla="*/ 203 h 225"/>
                <a:gd name="T92" fmla="*/ 87 w 252"/>
                <a:gd name="T93" fmla="*/ 188 h 225"/>
                <a:gd name="T94" fmla="*/ 91 w 252"/>
                <a:gd name="T95" fmla="*/ 185 h 225"/>
                <a:gd name="T96" fmla="*/ 109 w 252"/>
                <a:gd name="T97" fmla="*/ 185 h 225"/>
                <a:gd name="T98" fmla="*/ 142 w 252"/>
                <a:gd name="T99" fmla="*/ 185 h 225"/>
                <a:gd name="T100" fmla="*/ 161 w 252"/>
                <a:gd name="T101" fmla="*/ 185 h 225"/>
                <a:gd name="T102" fmla="*/ 164 w 252"/>
                <a:gd name="T103" fmla="*/ 188 h 225"/>
                <a:gd name="T104" fmla="*/ 168 w 252"/>
                <a:gd name="T105" fmla="*/ 203 h 225"/>
                <a:gd name="T106" fmla="*/ 167 w 252"/>
                <a:gd name="T107" fmla="*/ 20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2" h="225">
                  <a:moveTo>
                    <a:pt x="250" y="209"/>
                  </a:moveTo>
                  <a:cubicBezTo>
                    <a:pt x="226" y="157"/>
                    <a:pt x="226" y="157"/>
                    <a:pt x="226" y="157"/>
                  </a:cubicBezTo>
                  <a:cubicBezTo>
                    <a:pt x="223" y="152"/>
                    <a:pt x="218" y="148"/>
                    <a:pt x="212" y="148"/>
                  </a:cubicBezTo>
                  <a:cubicBezTo>
                    <a:pt x="185" y="148"/>
                    <a:pt x="185" y="148"/>
                    <a:pt x="185" y="148"/>
                  </a:cubicBezTo>
                  <a:cubicBezTo>
                    <a:pt x="185" y="140"/>
                    <a:pt x="185" y="140"/>
                    <a:pt x="185" y="140"/>
                  </a:cubicBezTo>
                  <a:cubicBezTo>
                    <a:pt x="208" y="140"/>
                    <a:pt x="208" y="140"/>
                    <a:pt x="208" y="140"/>
                  </a:cubicBezTo>
                  <a:cubicBezTo>
                    <a:pt x="217" y="140"/>
                    <a:pt x="224" y="132"/>
                    <a:pt x="224" y="122"/>
                  </a:cubicBezTo>
                  <a:cubicBezTo>
                    <a:pt x="224" y="18"/>
                    <a:pt x="224" y="18"/>
                    <a:pt x="224" y="18"/>
                  </a:cubicBezTo>
                  <a:cubicBezTo>
                    <a:pt x="224" y="8"/>
                    <a:pt x="217" y="0"/>
                    <a:pt x="208" y="0"/>
                  </a:cubicBezTo>
                  <a:cubicBezTo>
                    <a:pt x="44" y="0"/>
                    <a:pt x="44" y="0"/>
                    <a:pt x="44" y="0"/>
                  </a:cubicBezTo>
                  <a:cubicBezTo>
                    <a:pt x="34" y="0"/>
                    <a:pt x="27" y="8"/>
                    <a:pt x="27" y="18"/>
                  </a:cubicBezTo>
                  <a:cubicBezTo>
                    <a:pt x="27" y="122"/>
                    <a:pt x="27" y="122"/>
                    <a:pt x="27" y="122"/>
                  </a:cubicBezTo>
                  <a:cubicBezTo>
                    <a:pt x="27" y="132"/>
                    <a:pt x="34" y="140"/>
                    <a:pt x="44" y="140"/>
                  </a:cubicBezTo>
                  <a:cubicBezTo>
                    <a:pt x="66" y="140"/>
                    <a:pt x="66" y="140"/>
                    <a:pt x="66" y="140"/>
                  </a:cubicBezTo>
                  <a:cubicBezTo>
                    <a:pt x="66" y="148"/>
                    <a:pt x="66" y="148"/>
                    <a:pt x="66" y="148"/>
                  </a:cubicBezTo>
                  <a:cubicBezTo>
                    <a:pt x="39" y="148"/>
                    <a:pt x="39" y="148"/>
                    <a:pt x="39" y="148"/>
                  </a:cubicBezTo>
                  <a:cubicBezTo>
                    <a:pt x="34" y="148"/>
                    <a:pt x="28" y="152"/>
                    <a:pt x="25" y="157"/>
                  </a:cubicBezTo>
                  <a:cubicBezTo>
                    <a:pt x="1" y="209"/>
                    <a:pt x="1" y="209"/>
                    <a:pt x="1" y="209"/>
                  </a:cubicBezTo>
                  <a:cubicBezTo>
                    <a:pt x="0" y="213"/>
                    <a:pt x="0" y="217"/>
                    <a:pt x="2" y="220"/>
                  </a:cubicBezTo>
                  <a:cubicBezTo>
                    <a:pt x="3" y="223"/>
                    <a:pt x="7" y="225"/>
                    <a:pt x="10" y="225"/>
                  </a:cubicBezTo>
                  <a:cubicBezTo>
                    <a:pt x="75" y="225"/>
                    <a:pt x="75" y="225"/>
                    <a:pt x="75" y="225"/>
                  </a:cubicBezTo>
                  <a:cubicBezTo>
                    <a:pt x="75" y="225"/>
                    <a:pt x="75" y="225"/>
                    <a:pt x="76" y="225"/>
                  </a:cubicBezTo>
                  <a:cubicBezTo>
                    <a:pt x="126" y="225"/>
                    <a:pt x="126" y="225"/>
                    <a:pt x="126" y="225"/>
                  </a:cubicBezTo>
                  <a:cubicBezTo>
                    <a:pt x="176" y="225"/>
                    <a:pt x="176" y="225"/>
                    <a:pt x="176" y="225"/>
                  </a:cubicBezTo>
                  <a:cubicBezTo>
                    <a:pt x="176" y="225"/>
                    <a:pt x="176" y="225"/>
                    <a:pt x="176" y="225"/>
                  </a:cubicBezTo>
                  <a:cubicBezTo>
                    <a:pt x="241" y="225"/>
                    <a:pt x="241" y="225"/>
                    <a:pt x="241" y="225"/>
                  </a:cubicBezTo>
                  <a:cubicBezTo>
                    <a:pt x="245" y="225"/>
                    <a:pt x="248" y="223"/>
                    <a:pt x="250" y="220"/>
                  </a:cubicBezTo>
                  <a:cubicBezTo>
                    <a:pt x="252" y="217"/>
                    <a:pt x="252" y="213"/>
                    <a:pt x="250" y="209"/>
                  </a:cubicBezTo>
                  <a:close/>
                  <a:moveTo>
                    <a:pt x="41" y="122"/>
                  </a:moveTo>
                  <a:cubicBezTo>
                    <a:pt x="41" y="18"/>
                    <a:pt x="41" y="18"/>
                    <a:pt x="41" y="18"/>
                  </a:cubicBezTo>
                  <a:cubicBezTo>
                    <a:pt x="41" y="16"/>
                    <a:pt x="42" y="15"/>
                    <a:pt x="44" y="15"/>
                  </a:cubicBezTo>
                  <a:cubicBezTo>
                    <a:pt x="208" y="15"/>
                    <a:pt x="208" y="15"/>
                    <a:pt x="208" y="15"/>
                  </a:cubicBezTo>
                  <a:cubicBezTo>
                    <a:pt x="209" y="15"/>
                    <a:pt x="210" y="16"/>
                    <a:pt x="210" y="18"/>
                  </a:cubicBezTo>
                  <a:cubicBezTo>
                    <a:pt x="210" y="122"/>
                    <a:pt x="210" y="122"/>
                    <a:pt x="210" y="122"/>
                  </a:cubicBezTo>
                  <a:cubicBezTo>
                    <a:pt x="210" y="123"/>
                    <a:pt x="209" y="125"/>
                    <a:pt x="208" y="125"/>
                  </a:cubicBezTo>
                  <a:cubicBezTo>
                    <a:pt x="44" y="125"/>
                    <a:pt x="44" y="125"/>
                    <a:pt x="44" y="125"/>
                  </a:cubicBezTo>
                  <a:cubicBezTo>
                    <a:pt x="42" y="125"/>
                    <a:pt x="41" y="123"/>
                    <a:pt x="41" y="122"/>
                  </a:cubicBezTo>
                  <a:close/>
                  <a:moveTo>
                    <a:pt x="167" y="206"/>
                  </a:moveTo>
                  <a:cubicBezTo>
                    <a:pt x="166" y="207"/>
                    <a:pt x="165" y="208"/>
                    <a:pt x="164" y="208"/>
                  </a:cubicBezTo>
                  <a:cubicBezTo>
                    <a:pt x="145" y="208"/>
                    <a:pt x="145" y="208"/>
                    <a:pt x="145" y="208"/>
                  </a:cubicBezTo>
                  <a:cubicBezTo>
                    <a:pt x="137" y="208"/>
                    <a:pt x="137" y="208"/>
                    <a:pt x="137" y="208"/>
                  </a:cubicBezTo>
                  <a:cubicBezTo>
                    <a:pt x="115" y="208"/>
                    <a:pt x="115" y="208"/>
                    <a:pt x="115" y="208"/>
                  </a:cubicBezTo>
                  <a:cubicBezTo>
                    <a:pt x="107" y="208"/>
                    <a:pt x="107" y="208"/>
                    <a:pt x="107" y="208"/>
                  </a:cubicBezTo>
                  <a:cubicBezTo>
                    <a:pt x="87" y="208"/>
                    <a:pt x="87" y="208"/>
                    <a:pt x="87" y="208"/>
                  </a:cubicBezTo>
                  <a:cubicBezTo>
                    <a:pt x="86" y="208"/>
                    <a:pt x="85" y="207"/>
                    <a:pt x="85" y="206"/>
                  </a:cubicBezTo>
                  <a:cubicBezTo>
                    <a:pt x="84" y="205"/>
                    <a:pt x="84" y="204"/>
                    <a:pt x="84" y="203"/>
                  </a:cubicBezTo>
                  <a:cubicBezTo>
                    <a:pt x="87" y="188"/>
                    <a:pt x="87" y="188"/>
                    <a:pt x="87" y="188"/>
                  </a:cubicBezTo>
                  <a:cubicBezTo>
                    <a:pt x="88" y="186"/>
                    <a:pt x="89" y="185"/>
                    <a:pt x="91" y="185"/>
                  </a:cubicBezTo>
                  <a:cubicBezTo>
                    <a:pt x="109" y="185"/>
                    <a:pt x="109" y="185"/>
                    <a:pt x="109" y="185"/>
                  </a:cubicBezTo>
                  <a:cubicBezTo>
                    <a:pt x="142" y="185"/>
                    <a:pt x="142" y="185"/>
                    <a:pt x="142" y="185"/>
                  </a:cubicBezTo>
                  <a:cubicBezTo>
                    <a:pt x="161" y="185"/>
                    <a:pt x="161" y="185"/>
                    <a:pt x="161" y="185"/>
                  </a:cubicBezTo>
                  <a:cubicBezTo>
                    <a:pt x="162" y="185"/>
                    <a:pt x="164" y="186"/>
                    <a:pt x="164" y="188"/>
                  </a:cubicBezTo>
                  <a:cubicBezTo>
                    <a:pt x="168" y="203"/>
                    <a:pt x="168" y="203"/>
                    <a:pt x="168" y="203"/>
                  </a:cubicBezTo>
                  <a:cubicBezTo>
                    <a:pt x="168" y="204"/>
                    <a:pt x="168" y="205"/>
                    <a:pt x="167" y="20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11"/>
            <p:cNvSpPr/>
            <p:nvPr/>
          </p:nvSpPr>
          <p:spPr bwMode="auto">
            <a:xfrm>
              <a:off x="10227329" y="4016071"/>
              <a:ext cx="154599" cy="155882"/>
            </a:xfrm>
            <a:custGeom>
              <a:avLst/>
              <a:gdLst>
                <a:gd name="T0" fmla="*/ 19 w 102"/>
                <a:gd name="T1" fmla="*/ 76 h 103"/>
                <a:gd name="T2" fmla="*/ 18 w 102"/>
                <a:gd name="T3" fmla="*/ 102 h 103"/>
                <a:gd name="T4" fmla="*/ 18 w 102"/>
                <a:gd name="T5" fmla="*/ 103 h 103"/>
                <a:gd name="T6" fmla="*/ 20 w 102"/>
                <a:gd name="T7" fmla="*/ 102 h 103"/>
                <a:gd name="T8" fmla="*/ 41 w 102"/>
                <a:gd name="T9" fmla="*/ 85 h 103"/>
                <a:gd name="T10" fmla="*/ 54 w 102"/>
                <a:gd name="T11" fmla="*/ 87 h 103"/>
                <a:gd name="T12" fmla="*/ 102 w 102"/>
                <a:gd name="T13" fmla="*/ 63 h 103"/>
                <a:gd name="T14" fmla="*/ 62 w 102"/>
                <a:gd name="T15" fmla="*/ 17 h 103"/>
                <a:gd name="T16" fmla="*/ 66 w 102"/>
                <a:gd name="T17" fmla="*/ 1 h 103"/>
                <a:gd name="T18" fmla="*/ 54 w 102"/>
                <a:gd name="T19" fmla="*/ 0 h 103"/>
                <a:gd name="T20" fmla="*/ 0 w 102"/>
                <a:gd name="T21" fmla="*/ 43 h 103"/>
                <a:gd name="T22" fmla="*/ 19 w 102"/>
                <a:gd name="T23" fmla="*/ 7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03">
                  <a:moveTo>
                    <a:pt x="19" y="76"/>
                  </a:moveTo>
                  <a:cubicBezTo>
                    <a:pt x="18" y="102"/>
                    <a:pt x="18" y="102"/>
                    <a:pt x="18" y="102"/>
                  </a:cubicBezTo>
                  <a:cubicBezTo>
                    <a:pt x="18" y="103"/>
                    <a:pt x="18" y="103"/>
                    <a:pt x="18" y="103"/>
                  </a:cubicBezTo>
                  <a:cubicBezTo>
                    <a:pt x="19" y="103"/>
                    <a:pt x="20" y="103"/>
                    <a:pt x="20" y="102"/>
                  </a:cubicBezTo>
                  <a:cubicBezTo>
                    <a:pt x="41" y="85"/>
                    <a:pt x="41" y="85"/>
                    <a:pt x="41" y="85"/>
                  </a:cubicBezTo>
                  <a:cubicBezTo>
                    <a:pt x="45" y="86"/>
                    <a:pt x="50" y="87"/>
                    <a:pt x="54" y="87"/>
                  </a:cubicBezTo>
                  <a:cubicBezTo>
                    <a:pt x="75" y="87"/>
                    <a:pt x="94" y="77"/>
                    <a:pt x="102" y="63"/>
                  </a:cubicBezTo>
                  <a:cubicBezTo>
                    <a:pt x="79" y="56"/>
                    <a:pt x="62" y="38"/>
                    <a:pt x="62" y="17"/>
                  </a:cubicBezTo>
                  <a:cubicBezTo>
                    <a:pt x="62" y="11"/>
                    <a:pt x="63" y="6"/>
                    <a:pt x="66" y="1"/>
                  </a:cubicBezTo>
                  <a:cubicBezTo>
                    <a:pt x="62" y="0"/>
                    <a:pt x="58" y="0"/>
                    <a:pt x="54" y="0"/>
                  </a:cubicBezTo>
                  <a:cubicBezTo>
                    <a:pt x="24" y="0"/>
                    <a:pt x="0" y="19"/>
                    <a:pt x="0" y="43"/>
                  </a:cubicBezTo>
                  <a:cubicBezTo>
                    <a:pt x="0" y="56"/>
                    <a:pt x="8" y="68"/>
                    <a:pt x="19"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Freeform 212"/>
            <p:cNvSpPr/>
            <p:nvPr/>
          </p:nvSpPr>
          <p:spPr bwMode="auto">
            <a:xfrm>
              <a:off x="10327401" y="3967318"/>
              <a:ext cx="178975" cy="168070"/>
            </a:xfrm>
            <a:custGeom>
              <a:avLst/>
              <a:gdLst>
                <a:gd name="T0" fmla="*/ 42 w 118"/>
                <a:gd name="T1" fmla="*/ 75 h 111"/>
                <a:gd name="T2" fmla="*/ 36 w 118"/>
                <a:gd name="T3" fmla="*/ 95 h 111"/>
                <a:gd name="T4" fmla="*/ 57 w 118"/>
                <a:gd name="T5" fmla="*/ 98 h 111"/>
                <a:gd name="T6" fmla="*/ 79 w 118"/>
                <a:gd name="T7" fmla="*/ 94 h 111"/>
                <a:gd name="T8" fmla="*/ 99 w 118"/>
                <a:gd name="T9" fmla="*/ 110 h 111"/>
                <a:gd name="T10" fmla="*/ 101 w 118"/>
                <a:gd name="T11" fmla="*/ 111 h 111"/>
                <a:gd name="T12" fmla="*/ 101 w 118"/>
                <a:gd name="T13" fmla="*/ 110 h 111"/>
                <a:gd name="T14" fmla="*/ 100 w 118"/>
                <a:gd name="T15" fmla="*/ 84 h 111"/>
                <a:gd name="T16" fmla="*/ 118 w 118"/>
                <a:gd name="T17" fmla="*/ 49 h 111"/>
                <a:gd name="T18" fmla="*/ 57 w 118"/>
                <a:gd name="T19" fmla="*/ 0 h 111"/>
                <a:gd name="T20" fmla="*/ 0 w 118"/>
                <a:gd name="T21" fmla="*/ 33 h 111"/>
                <a:gd name="T22" fmla="*/ 42 w 118"/>
                <a:gd name="T23"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1">
                  <a:moveTo>
                    <a:pt x="42" y="75"/>
                  </a:moveTo>
                  <a:cubicBezTo>
                    <a:pt x="42" y="82"/>
                    <a:pt x="40" y="89"/>
                    <a:pt x="36" y="95"/>
                  </a:cubicBezTo>
                  <a:cubicBezTo>
                    <a:pt x="43" y="97"/>
                    <a:pt x="50" y="98"/>
                    <a:pt x="57" y="98"/>
                  </a:cubicBezTo>
                  <a:cubicBezTo>
                    <a:pt x="65" y="98"/>
                    <a:pt x="72" y="96"/>
                    <a:pt x="79" y="94"/>
                  </a:cubicBezTo>
                  <a:cubicBezTo>
                    <a:pt x="99" y="110"/>
                    <a:pt x="99" y="110"/>
                    <a:pt x="99" y="110"/>
                  </a:cubicBezTo>
                  <a:cubicBezTo>
                    <a:pt x="99" y="111"/>
                    <a:pt x="100" y="111"/>
                    <a:pt x="101" y="111"/>
                  </a:cubicBezTo>
                  <a:cubicBezTo>
                    <a:pt x="101" y="111"/>
                    <a:pt x="101" y="111"/>
                    <a:pt x="101" y="110"/>
                  </a:cubicBezTo>
                  <a:cubicBezTo>
                    <a:pt x="100" y="84"/>
                    <a:pt x="100" y="84"/>
                    <a:pt x="100" y="84"/>
                  </a:cubicBezTo>
                  <a:cubicBezTo>
                    <a:pt x="111" y="75"/>
                    <a:pt x="118" y="62"/>
                    <a:pt x="118" y="49"/>
                  </a:cubicBezTo>
                  <a:cubicBezTo>
                    <a:pt x="118" y="22"/>
                    <a:pt x="91" y="0"/>
                    <a:pt x="57" y="0"/>
                  </a:cubicBezTo>
                  <a:cubicBezTo>
                    <a:pt x="30" y="0"/>
                    <a:pt x="8" y="14"/>
                    <a:pt x="0" y="33"/>
                  </a:cubicBezTo>
                  <a:cubicBezTo>
                    <a:pt x="24" y="37"/>
                    <a:pt x="42" y="54"/>
                    <a:pt x="42" y="7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 name="Freeform 213"/>
            <p:cNvSpPr/>
            <p:nvPr/>
          </p:nvSpPr>
          <p:spPr bwMode="auto">
            <a:xfrm>
              <a:off x="10288270" y="4196329"/>
              <a:ext cx="159089" cy="177692"/>
            </a:xfrm>
            <a:custGeom>
              <a:avLst/>
              <a:gdLst>
                <a:gd name="T0" fmla="*/ 92 w 105"/>
                <a:gd name="T1" fmla="*/ 95 h 117"/>
                <a:gd name="T2" fmla="*/ 72 w 105"/>
                <a:gd name="T3" fmla="*/ 87 h 117"/>
                <a:gd name="T4" fmla="*/ 69 w 105"/>
                <a:gd name="T5" fmla="*/ 67 h 117"/>
                <a:gd name="T6" fmla="*/ 79 w 105"/>
                <a:gd name="T7" fmla="*/ 29 h 117"/>
                <a:gd name="T8" fmla="*/ 54 w 105"/>
                <a:gd name="T9" fmla="*/ 0 h 117"/>
                <a:gd name="T10" fmla="*/ 52 w 105"/>
                <a:gd name="T11" fmla="*/ 0 h 117"/>
                <a:gd name="T12" fmla="*/ 52 w 105"/>
                <a:gd name="T13" fmla="*/ 0 h 117"/>
                <a:gd name="T14" fmla="*/ 51 w 105"/>
                <a:gd name="T15" fmla="*/ 0 h 117"/>
                <a:gd name="T16" fmla="*/ 26 w 105"/>
                <a:gd name="T17" fmla="*/ 29 h 117"/>
                <a:gd name="T18" fmla="*/ 36 w 105"/>
                <a:gd name="T19" fmla="*/ 67 h 117"/>
                <a:gd name="T20" fmla="*/ 33 w 105"/>
                <a:gd name="T21" fmla="*/ 87 h 117"/>
                <a:gd name="T22" fmla="*/ 12 w 105"/>
                <a:gd name="T23" fmla="*/ 95 h 117"/>
                <a:gd name="T24" fmla="*/ 0 w 105"/>
                <a:gd name="T25" fmla="*/ 117 h 117"/>
                <a:gd name="T26" fmla="*/ 52 w 105"/>
                <a:gd name="T27" fmla="*/ 117 h 117"/>
                <a:gd name="T28" fmla="*/ 52 w 105"/>
                <a:gd name="T29" fmla="*/ 117 h 117"/>
                <a:gd name="T30" fmla="*/ 104 w 105"/>
                <a:gd name="T31" fmla="*/ 117 h 117"/>
                <a:gd name="T32" fmla="*/ 92 w 105"/>
                <a:gd name="T33" fmla="*/ 9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17">
                  <a:moveTo>
                    <a:pt x="92" y="95"/>
                  </a:moveTo>
                  <a:cubicBezTo>
                    <a:pt x="92" y="95"/>
                    <a:pt x="72" y="87"/>
                    <a:pt x="72" y="87"/>
                  </a:cubicBezTo>
                  <a:cubicBezTo>
                    <a:pt x="68" y="86"/>
                    <a:pt x="63" y="73"/>
                    <a:pt x="69" y="67"/>
                  </a:cubicBezTo>
                  <a:cubicBezTo>
                    <a:pt x="78" y="55"/>
                    <a:pt x="79" y="29"/>
                    <a:pt x="79" y="29"/>
                  </a:cubicBezTo>
                  <a:cubicBezTo>
                    <a:pt x="79" y="13"/>
                    <a:pt x="70" y="0"/>
                    <a:pt x="54" y="0"/>
                  </a:cubicBezTo>
                  <a:cubicBezTo>
                    <a:pt x="54" y="0"/>
                    <a:pt x="53" y="0"/>
                    <a:pt x="52" y="0"/>
                  </a:cubicBezTo>
                  <a:cubicBezTo>
                    <a:pt x="52" y="0"/>
                    <a:pt x="52" y="0"/>
                    <a:pt x="52" y="0"/>
                  </a:cubicBezTo>
                  <a:cubicBezTo>
                    <a:pt x="52" y="0"/>
                    <a:pt x="51" y="0"/>
                    <a:pt x="51" y="0"/>
                  </a:cubicBezTo>
                  <a:cubicBezTo>
                    <a:pt x="34" y="0"/>
                    <a:pt x="26" y="13"/>
                    <a:pt x="26" y="29"/>
                  </a:cubicBezTo>
                  <a:cubicBezTo>
                    <a:pt x="26" y="29"/>
                    <a:pt x="27" y="55"/>
                    <a:pt x="36" y="67"/>
                  </a:cubicBezTo>
                  <a:cubicBezTo>
                    <a:pt x="42" y="73"/>
                    <a:pt x="37" y="86"/>
                    <a:pt x="33" y="87"/>
                  </a:cubicBezTo>
                  <a:cubicBezTo>
                    <a:pt x="33" y="87"/>
                    <a:pt x="12" y="95"/>
                    <a:pt x="12" y="95"/>
                  </a:cubicBezTo>
                  <a:cubicBezTo>
                    <a:pt x="0" y="102"/>
                    <a:pt x="1" y="108"/>
                    <a:pt x="0" y="117"/>
                  </a:cubicBezTo>
                  <a:cubicBezTo>
                    <a:pt x="52" y="117"/>
                    <a:pt x="52" y="117"/>
                    <a:pt x="52" y="117"/>
                  </a:cubicBezTo>
                  <a:cubicBezTo>
                    <a:pt x="52" y="117"/>
                    <a:pt x="52" y="117"/>
                    <a:pt x="52" y="117"/>
                  </a:cubicBezTo>
                  <a:cubicBezTo>
                    <a:pt x="104" y="117"/>
                    <a:pt x="104" y="117"/>
                    <a:pt x="104" y="117"/>
                  </a:cubicBezTo>
                  <a:cubicBezTo>
                    <a:pt x="103" y="108"/>
                    <a:pt x="105" y="102"/>
                    <a:pt x="92" y="9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214"/>
            <p:cNvSpPr/>
            <p:nvPr/>
          </p:nvSpPr>
          <p:spPr bwMode="auto">
            <a:xfrm>
              <a:off x="10400531" y="4171952"/>
              <a:ext cx="144335" cy="178975"/>
            </a:xfrm>
            <a:custGeom>
              <a:avLst/>
              <a:gdLst>
                <a:gd name="T0" fmla="*/ 83 w 95"/>
                <a:gd name="T1" fmla="*/ 96 h 118"/>
                <a:gd name="T2" fmla="*/ 62 w 95"/>
                <a:gd name="T3" fmla="*/ 88 h 118"/>
                <a:gd name="T4" fmla="*/ 59 w 95"/>
                <a:gd name="T5" fmla="*/ 68 h 118"/>
                <a:gd name="T6" fmla="*/ 69 w 95"/>
                <a:gd name="T7" fmla="*/ 30 h 118"/>
                <a:gd name="T8" fmla="*/ 45 w 95"/>
                <a:gd name="T9" fmla="*/ 0 h 118"/>
                <a:gd name="T10" fmla="*/ 43 w 95"/>
                <a:gd name="T11" fmla="*/ 0 h 118"/>
                <a:gd name="T12" fmla="*/ 43 w 95"/>
                <a:gd name="T13" fmla="*/ 0 h 118"/>
                <a:gd name="T14" fmla="*/ 41 w 95"/>
                <a:gd name="T15" fmla="*/ 0 h 118"/>
                <a:gd name="T16" fmla="*/ 17 w 95"/>
                <a:gd name="T17" fmla="*/ 30 h 118"/>
                <a:gd name="T18" fmla="*/ 27 w 95"/>
                <a:gd name="T19" fmla="*/ 68 h 118"/>
                <a:gd name="T20" fmla="*/ 24 w 95"/>
                <a:gd name="T21" fmla="*/ 88 h 118"/>
                <a:gd name="T22" fmla="*/ 3 w 95"/>
                <a:gd name="T23" fmla="*/ 96 h 118"/>
                <a:gd name="T24" fmla="*/ 0 w 95"/>
                <a:gd name="T25" fmla="*/ 97 h 118"/>
                <a:gd name="T26" fmla="*/ 0 w 95"/>
                <a:gd name="T27" fmla="*/ 98 h 118"/>
                <a:gd name="T28" fmla="*/ 20 w 95"/>
                <a:gd name="T29" fmla="*/ 105 h 118"/>
                <a:gd name="T30" fmla="*/ 21 w 95"/>
                <a:gd name="T31" fmla="*/ 106 h 118"/>
                <a:gd name="T32" fmla="*/ 21 w 95"/>
                <a:gd name="T33" fmla="*/ 106 h 118"/>
                <a:gd name="T34" fmla="*/ 34 w 95"/>
                <a:gd name="T35" fmla="*/ 118 h 118"/>
                <a:gd name="T36" fmla="*/ 43 w 95"/>
                <a:gd name="T37" fmla="*/ 118 h 118"/>
                <a:gd name="T38" fmla="*/ 43 w 95"/>
                <a:gd name="T39" fmla="*/ 118 h 118"/>
                <a:gd name="T40" fmla="*/ 95 w 95"/>
                <a:gd name="T41" fmla="*/ 118 h 118"/>
                <a:gd name="T42" fmla="*/ 83 w 95"/>
                <a:gd name="T43" fmla="*/ 9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5" h="118">
                  <a:moveTo>
                    <a:pt x="83" y="96"/>
                  </a:moveTo>
                  <a:cubicBezTo>
                    <a:pt x="83" y="96"/>
                    <a:pt x="62" y="88"/>
                    <a:pt x="62" y="88"/>
                  </a:cubicBezTo>
                  <a:cubicBezTo>
                    <a:pt x="59" y="87"/>
                    <a:pt x="53" y="74"/>
                    <a:pt x="59" y="68"/>
                  </a:cubicBezTo>
                  <a:cubicBezTo>
                    <a:pt x="68" y="56"/>
                    <a:pt x="69" y="30"/>
                    <a:pt x="69" y="30"/>
                  </a:cubicBezTo>
                  <a:cubicBezTo>
                    <a:pt x="69" y="13"/>
                    <a:pt x="61" y="1"/>
                    <a:pt x="45" y="0"/>
                  </a:cubicBezTo>
                  <a:cubicBezTo>
                    <a:pt x="44" y="0"/>
                    <a:pt x="44" y="0"/>
                    <a:pt x="43" y="0"/>
                  </a:cubicBezTo>
                  <a:cubicBezTo>
                    <a:pt x="43" y="0"/>
                    <a:pt x="43" y="0"/>
                    <a:pt x="43" y="0"/>
                  </a:cubicBezTo>
                  <a:cubicBezTo>
                    <a:pt x="42" y="0"/>
                    <a:pt x="41" y="0"/>
                    <a:pt x="41" y="0"/>
                  </a:cubicBezTo>
                  <a:cubicBezTo>
                    <a:pt x="25" y="1"/>
                    <a:pt x="17" y="13"/>
                    <a:pt x="17" y="30"/>
                  </a:cubicBezTo>
                  <a:cubicBezTo>
                    <a:pt x="17" y="30"/>
                    <a:pt x="18" y="56"/>
                    <a:pt x="27" y="68"/>
                  </a:cubicBezTo>
                  <a:cubicBezTo>
                    <a:pt x="33" y="74"/>
                    <a:pt x="27" y="87"/>
                    <a:pt x="24" y="88"/>
                  </a:cubicBezTo>
                  <a:cubicBezTo>
                    <a:pt x="23" y="88"/>
                    <a:pt x="3" y="96"/>
                    <a:pt x="3" y="96"/>
                  </a:cubicBezTo>
                  <a:cubicBezTo>
                    <a:pt x="2" y="96"/>
                    <a:pt x="1" y="97"/>
                    <a:pt x="0" y="97"/>
                  </a:cubicBezTo>
                  <a:cubicBezTo>
                    <a:pt x="0" y="98"/>
                    <a:pt x="0" y="98"/>
                    <a:pt x="0" y="98"/>
                  </a:cubicBezTo>
                  <a:cubicBezTo>
                    <a:pt x="4" y="99"/>
                    <a:pt x="20" y="105"/>
                    <a:pt x="20" y="105"/>
                  </a:cubicBezTo>
                  <a:cubicBezTo>
                    <a:pt x="21" y="106"/>
                    <a:pt x="21" y="106"/>
                    <a:pt x="21" y="106"/>
                  </a:cubicBezTo>
                  <a:cubicBezTo>
                    <a:pt x="21" y="106"/>
                    <a:pt x="21" y="106"/>
                    <a:pt x="21" y="106"/>
                  </a:cubicBezTo>
                  <a:cubicBezTo>
                    <a:pt x="28" y="110"/>
                    <a:pt x="32" y="114"/>
                    <a:pt x="34" y="118"/>
                  </a:cubicBezTo>
                  <a:cubicBezTo>
                    <a:pt x="43" y="118"/>
                    <a:pt x="43" y="118"/>
                    <a:pt x="43" y="118"/>
                  </a:cubicBezTo>
                  <a:cubicBezTo>
                    <a:pt x="43" y="118"/>
                    <a:pt x="43" y="118"/>
                    <a:pt x="43" y="118"/>
                  </a:cubicBezTo>
                  <a:cubicBezTo>
                    <a:pt x="95" y="118"/>
                    <a:pt x="95" y="118"/>
                    <a:pt x="95" y="118"/>
                  </a:cubicBezTo>
                  <a:cubicBezTo>
                    <a:pt x="94" y="108"/>
                    <a:pt x="95" y="103"/>
                    <a:pt x="83" y="9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Freeform 215"/>
            <p:cNvSpPr/>
            <p:nvPr/>
          </p:nvSpPr>
          <p:spPr bwMode="auto">
            <a:xfrm>
              <a:off x="10189481" y="4171952"/>
              <a:ext cx="145618" cy="178975"/>
            </a:xfrm>
            <a:custGeom>
              <a:avLst/>
              <a:gdLst>
                <a:gd name="T0" fmla="*/ 74 w 96"/>
                <a:gd name="T1" fmla="*/ 106 h 118"/>
                <a:gd name="T2" fmla="*/ 75 w 96"/>
                <a:gd name="T3" fmla="*/ 106 h 118"/>
                <a:gd name="T4" fmla="*/ 75 w 96"/>
                <a:gd name="T5" fmla="*/ 105 h 118"/>
                <a:gd name="T6" fmla="*/ 95 w 96"/>
                <a:gd name="T7" fmla="*/ 98 h 118"/>
                <a:gd name="T8" fmla="*/ 96 w 96"/>
                <a:gd name="T9" fmla="*/ 97 h 118"/>
                <a:gd name="T10" fmla="*/ 93 w 96"/>
                <a:gd name="T11" fmla="*/ 96 h 118"/>
                <a:gd name="T12" fmla="*/ 72 w 96"/>
                <a:gd name="T13" fmla="*/ 88 h 118"/>
                <a:gd name="T14" fmla="*/ 69 w 96"/>
                <a:gd name="T15" fmla="*/ 68 h 118"/>
                <a:gd name="T16" fmla="*/ 79 w 96"/>
                <a:gd name="T17" fmla="*/ 30 h 118"/>
                <a:gd name="T18" fmla="*/ 55 w 96"/>
                <a:gd name="T19" fmla="*/ 0 h 118"/>
                <a:gd name="T20" fmla="*/ 53 w 96"/>
                <a:gd name="T21" fmla="*/ 0 h 118"/>
                <a:gd name="T22" fmla="*/ 51 w 96"/>
                <a:gd name="T23" fmla="*/ 0 h 118"/>
                <a:gd name="T24" fmla="*/ 26 w 96"/>
                <a:gd name="T25" fmla="*/ 30 h 118"/>
                <a:gd name="T26" fmla="*/ 36 w 96"/>
                <a:gd name="T27" fmla="*/ 68 h 118"/>
                <a:gd name="T28" fmla="*/ 33 w 96"/>
                <a:gd name="T29" fmla="*/ 88 h 118"/>
                <a:gd name="T30" fmla="*/ 13 w 96"/>
                <a:gd name="T31" fmla="*/ 96 h 118"/>
                <a:gd name="T32" fmla="*/ 1 w 96"/>
                <a:gd name="T33" fmla="*/ 118 h 118"/>
                <a:gd name="T34" fmla="*/ 53 w 96"/>
                <a:gd name="T35" fmla="*/ 118 h 118"/>
                <a:gd name="T36" fmla="*/ 62 w 96"/>
                <a:gd name="T37" fmla="*/ 118 h 118"/>
                <a:gd name="T38" fmla="*/ 74 w 96"/>
                <a:gd name="T39"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18">
                  <a:moveTo>
                    <a:pt x="74" y="106"/>
                  </a:moveTo>
                  <a:cubicBezTo>
                    <a:pt x="75" y="106"/>
                    <a:pt x="75" y="106"/>
                    <a:pt x="75" y="106"/>
                  </a:cubicBezTo>
                  <a:cubicBezTo>
                    <a:pt x="75" y="105"/>
                    <a:pt x="75" y="105"/>
                    <a:pt x="75" y="105"/>
                  </a:cubicBezTo>
                  <a:cubicBezTo>
                    <a:pt x="75" y="105"/>
                    <a:pt x="92" y="99"/>
                    <a:pt x="95" y="98"/>
                  </a:cubicBezTo>
                  <a:cubicBezTo>
                    <a:pt x="95" y="98"/>
                    <a:pt x="95" y="98"/>
                    <a:pt x="96" y="97"/>
                  </a:cubicBezTo>
                  <a:cubicBezTo>
                    <a:pt x="95" y="97"/>
                    <a:pt x="94" y="96"/>
                    <a:pt x="93" y="96"/>
                  </a:cubicBezTo>
                  <a:cubicBezTo>
                    <a:pt x="93" y="96"/>
                    <a:pt x="72" y="88"/>
                    <a:pt x="72" y="88"/>
                  </a:cubicBezTo>
                  <a:cubicBezTo>
                    <a:pt x="68" y="87"/>
                    <a:pt x="63" y="74"/>
                    <a:pt x="69" y="68"/>
                  </a:cubicBezTo>
                  <a:cubicBezTo>
                    <a:pt x="78" y="56"/>
                    <a:pt x="79" y="30"/>
                    <a:pt x="79" y="30"/>
                  </a:cubicBezTo>
                  <a:cubicBezTo>
                    <a:pt x="79" y="13"/>
                    <a:pt x="71" y="1"/>
                    <a:pt x="55" y="0"/>
                  </a:cubicBezTo>
                  <a:cubicBezTo>
                    <a:pt x="54" y="0"/>
                    <a:pt x="53" y="0"/>
                    <a:pt x="53" y="0"/>
                  </a:cubicBezTo>
                  <a:cubicBezTo>
                    <a:pt x="52" y="0"/>
                    <a:pt x="51" y="0"/>
                    <a:pt x="51" y="0"/>
                  </a:cubicBezTo>
                  <a:cubicBezTo>
                    <a:pt x="35" y="1"/>
                    <a:pt x="26" y="13"/>
                    <a:pt x="26" y="30"/>
                  </a:cubicBezTo>
                  <a:cubicBezTo>
                    <a:pt x="26" y="30"/>
                    <a:pt x="27" y="56"/>
                    <a:pt x="36" y="68"/>
                  </a:cubicBezTo>
                  <a:cubicBezTo>
                    <a:pt x="42" y="74"/>
                    <a:pt x="37" y="87"/>
                    <a:pt x="33" y="88"/>
                  </a:cubicBezTo>
                  <a:cubicBezTo>
                    <a:pt x="33" y="88"/>
                    <a:pt x="13" y="96"/>
                    <a:pt x="13" y="96"/>
                  </a:cubicBezTo>
                  <a:cubicBezTo>
                    <a:pt x="0" y="103"/>
                    <a:pt x="2" y="108"/>
                    <a:pt x="1" y="118"/>
                  </a:cubicBezTo>
                  <a:cubicBezTo>
                    <a:pt x="53" y="118"/>
                    <a:pt x="53" y="118"/>
                    <a:pt x="53" y="118"/>
                  </a:cubicBezTo>
                  <a:cubicBezTo>
                    <a:pt x="62" y="118"/>
                    <a:pt x="62" y="118"/>
                    <a:pt x="62" y="118"/>
                  </a:cubicBezTo>
                  <a:cubicBezTo>
                    <a:pt x="64" y="114"/>
                    <a:pt x="67" y="110"/>
                    <a:pt x="74" y="10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 name="Freeform 216"/>
            <p:cNvSpPr>
              <a:spLocks noEditPoints="1"/>
            </p:cNvSpPr>
            <p:nvPr/>
          </p:nvSpPr>
          <p:spPr bwMode="auto">
            <a:xfrm>
              <a:off x="8611418" y="2314201"/>
              <a:ext cx="327801" cy="292519"/>
            </a:xfrm>
            <a:custGeom>
              <a:avLst/>
              <a:gdLst>
                <a:gd name="T0" fmla="*/ 216 w 216"/>
                <a:gd name="T1" fmla="*/ 86 h 193"/>
                <a:gd name="T2" fmla="*/ 108 w 216"/>
                <a:gd name="T3" fmla="*/ 0 h 193"/>
                <a:gd name="T4" fmla="*/ 0 w 216"/>
                <a:gd name="T5" fmla="*/ 86 h 193"/>
                <a:gd name="T6" fmla="*/ 108 w 216"/>
                <a:gd name="T7" fmla="*/ 171 h 193"/>
                <a:gd name="T8" fmla="*/ 145 w 216"/>
                <a:gd name="T9" fmla="*/ 166 h 193"/>
                <a:gd name="T10" fmla="*/ 176 w 216"/>
                <a:gd name="T11" fmla="*/ 192 h 193"/>
                <a:gd name="T12" fmla="*/ 179 w 216"/>
                <a:gd name="T13" fmla="*/ 193 h 193"/>
                <a:gd name="T14" fmla="*/ 180 w 216"/>
                <a:gd name="T15" fmla="*/ 192 h 193"/>
                <a:gd name="T16" fmla="*/ 178 w 216"/>
                <a:gd name="T17" fmla="*/ 151 h 193"/>
                <a:gd name="T18" fmla="*/ 216 w 216"/>
                <a:gd name="T19" fmla="*/ 86 h 193"/>
                <a:gd name="T20" fmla="*/ 150 w 216"/>
                <a:gd name="T21" fmla="*/ 123 h 193"/>
                <a:gd name="T22" fmla="*/ 67 w 216"/>
                <a:gd name="T23" fmla="*/ 123 h 193"/>
                <a:gd name="T24" fmla="*/ 59 w 216"/>
                <a:gd name="T25" fmla="*/ 115 h 193"/>
                <a:gd name="T26" fmla="*/ 67 w 216"/>
                <a:gd name="T27" fmla="*/ 107 h 193"/>
                <a:gd name="T28" fmla="*/ 150 w 216"/>
                <a:gd name="T29" fmla="*/ 107 h 193"/>
                <a:gd name="T30" fmla="*/ 158 w 216"/>
                <a:gd name="T31" fmla="*/ 115 h 193"/>
                <a:gd name="T32" fmla="*/ 150 w 216"/>
                <a:gd name="T33" fmla="*/ 123 h 193"/>
                <a:gd name="T34" fmla="*/ 150 w 216"/>
                <a:gd name="T35" fmla="*/ 90 h 193"/>
                <a:gd name="T36" fmla="*/ 67 w 216"/>
                <a:gd name="T37" fmla="*/ 90 h 193"/>
                <a:gd name="T38" fmla="*/ 59 w 216"/>
                <a:gd name="T39" fmla="*/ 83 h 193"/>
                <a:gd name="T40" fmla="*/ 67 w 216"/>
                <a:gd name="T41" fmla="*/ 75 h 193"/>
                <a:gd name="T42" fmla="*/ 150 w 216"/>
                <a:gd name="T43" fmla="*/ 75 h 193"/>
                <a:gd name="T44" fmla="*/ 158 w 216"/>
                <a:gd name="T45" fmla="*/ 83 h 193"/>
                <a:gd name="T46" fmla="*/ 150 w 216"/>
                <a:gd name="T47" fmla="*/ 90 h 193"/>
                <a:gd name="T48" fmla="*/ 150 w 216"/>
                <a:gd name="T49" fmla="*/ 58 h 193"/>
                <a:gd name="T50" fmla="*/ 67 w 216"/>
                <a:gd name="T51" fmla="*/ 58 h 193"/>
                <a:gd name="T52" fmla="*/ 59 w 216"/>
                <a:gd name="T53" fmla="*/ 51 h 193"/>
                <a:gd name="T54" fmla="*/ 67 w 216"/>
                <a:gd name="T55" fmla="*/ 43 h 193"/>
                <a:gd name="T56" fmla="*/ 150 w 216"/>
                <a:gd name="T57" fmla="*/ 43 h 193"/>
                <a:gd name="T58" fmla="*/ 158 w 216"/>
                <a:gd name="T59" fmla="*/ 51 h 193"/>
                <a:gd name="T60" fmla="*/ 150 w 216"/>
                <a:gd name="T61" fmla="*/ 5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6" h="193">
                  <a:moveTo>
                    <a:pt x="216" y="86"/>
                  </a:moveTo>
                  <a:cubicBezTo>
                    <a:pt x="216" y="39"/>
                    <a:pt x="167" y="0"/>
                    <a:pt x="108" y="0"/>
                  </a:cubicBezTo>
                  <a:cubicBezTo>
                    <a:pt x="49" y="0"/>
                    <a:pt x="0" y="39"/>
                    <a:pt x="0" y="86"/>
                  </a:cubicBezTo>
                  <a:cubicBezTo>
                    <a:pt x="0" y="133"/>
                    <a:pt x="49" y="171"/>
                    <a:pt x="108" y="171"/>
                  </a:cubicBezTo>
                  <a:cubicBezTo>
                    <a:pt x="121" y="171"/>
                    <a:pt x="133" y="170"/>
                    <a:pt x="145" y="166"/>
                  </a:cubicBezTo>
                  <a:cubicBezTo>
                    <a:pt x="176" y="192"/>
                    <a:pt x="176" y="192"/>
                    <a:pt x="176" y="192"/>
                  </a:cubicBezTo>
                  <a:cubicBezTo>
                    <a:pt x="177" y="193"/>
                    <a:pt x="178" y="193"/>
                    <a:pt x="179" y="193"/>
                  </a:cubicBezTo>
                  <a:cubicBezTo>
                    <a:pt x="180" y="193"/>
                    <a:pt x="180" y="193"/>
                    <a:pt x="180" y="192"/>
                  </a:cubicBezTo>
                  <a:cubicBezTo>
                    <a:pt x="178" y="151"/>
                    <a:pt x="178" y="151"/>
                    <a:pt x="178" y="151"/>
                  </a:cubicBezTo>
                  <a:cubicBezTo>
                    <a:pt x="201" y="135"/>
                    <a:pt x="216" y="112"/>
                    <a:pt x="216" y="86"/>
                  </a:cubicBezTo>
                  <a:close/>
                  <a:moveTo>
                    <a:pt x="150" y="123"/>
                  </a:moveTo>
                  <a:cubicBezTo>
                    <a:pt x="67" y="123"/>
                    <a:pt x="67" y="123"/>
                    <a:pt x="67" y="123"/>
                  </a:cubicBezTo>
                  <a:cubicBezTo>
                    <a:pt x="63" y="123"/>
                    <a:pt x="59" y="119"/>
                    <a:pt x="59" y="115"/>
                  </a:cubicBezTo>
                  <a:cubicBezTo>
                    <a:pt x="59" y="111"/>
                    <a:pt x="63" y="107"/>
                    <a:pt x="67" y="107"/>
                  </a:cubicBezTo>
                  <a:cubicBezTo>
                    <a:pt x="150" y="107"/>
                    <a:pt x="150" y="107"/>
                    <a:pt x="150" y="107"/>
                  </a:cubicBezTo>
                  <a:cubicBezTo>
                    <a:pt x="155" y="107"/>
                    <a:pt x="158" y="111"/>
                    <a:pt x="158" y="115"/>
                  </a:cubicBezTo>
                  <a:cubicBezTo>
                    <a:pt x="158" y="119"/>
                    <a:pt x="155" y="123"/>
                    <a:pt x="150" y="123"/>
                  </a:cubicBezTo>
                  <a:close/>
                  <a:moveTo>
                    <a:pt x="150" y="90"/>
                  </a:moveTo>
                  <a:cubicBezTo>
                    <a:pt x="67" y="90"/>
                    <a:pt x="67" y="90"/>
                    <a:pt x="67" y="90"/>
                  </a:cubicBezTo>
                  <a:cubicBezTo>
                    <a:pt x="63" y="90"/>
                    <a:pt x="59" y="87"/>
                    <a:pt x="59" y="83"/>
                  </a:cubicBezTo>
                  <a:cubicBezTo>
                    <a:pt x="59" y="78"/>
                    <a:pt x="63" y="75"/>
                    <a:pt x="67" y="75"/>
                  </a:cubicBezTo>
                  <a:cubicBezTo>
                    <a:pt x="150" y="75"/>
                    <a:pt x="150" y="75"/>
                    <a:pt x="150" y="75"/>
                  </a:cubicBezTo>
                  <a:cubicBezTo>
                    <a:pt x="155" y="75"/>
                    <a:pt x="158" y="78"/>
                    <a:pt x="158" y="83"/>
                  </a:cubicBezTo>
                  <a:cubicBezTo>
                    <a:pt x="158" y="87"/>
                    <a:pt x="155" y="90"/>
                    <a:pt x="150" y="90"/>
                  </a:cubicBezTo>
                  <a:close/>
                  <a:moveTo>
                    <a:pt x="150" y="58"/>
                  </a:moveTo>
                  <a:cubicBezTo>
                    <a:pt x="67" y="58"/>
                    <a:pt x="67" y="58"/>
                    <a:pt x="67" y="58"/>
                  </a:cubicBezTo>
                  <a:cubicBezTo>
                    <a:pt x="63" y="58"/>
                    <a:pt x="59" y="55"/>
                    <a:pt x="59" y="51"/>
                  </a:cubicBezTo>
                  <a:cubicBezTo>
                    <a:pt x="59" y="46"/>
                    <a:pt x="63" y="43"/>
                    <a:pt x="67" y="43"/>
                  </a:cubicBezTo>
                  <a:cubicBezTo>
                    <a:pt x="150" y="43"/>
                    <a:pt x="150" y="43"/>
                    <a:pt x="150" y="43"/>
                  </a:cubicBezTo>
                  <a:cubicBezTo>
                    <a:pt x="155" y="43"/>
                    <a:pt x="158" y="46"/>
                    <a:pt x="158" y="51"/>
                  </a:cubicBezTo>
                  <a:cubicBezTo>
                    <a:pt x="158" y="55"/>
                    <a:pt x="155" y="58"/>
                    <a:pt x="150" y="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17"/>
            <p:cNvSpPr/>
            <p:nvPr/>
          </p:nvSpPr>
          <p:spPr bwMode="auto">
            <a:xfrm>
              <a:off x="9799456" y="5209240"/>
              <a:ext cx="271350" cy="303424"/>
            </a:xfrm>
            <a:custGeom>
              <a:avLst/>
              <a:gdLst>
                <a:gd name="T0" fmla="*/ 111 w 179"/>
                <a:gd name="T1" fmla="*/ 6 h 200"/>
                <a:gd name="T2" fmla="*/ 111 w 179"/>
                <a:gd name="T3" fmla="*/ 6 h 200"/>
                <a:gd name="T4" fmla="*/ 105 w 179"/>
                <a:gd name="T5" fmla="*/ 0 h 200"/>
                <a:gd name="T6" fmla="*/ 99 w 179"/>
                <a:gd name="T7" fmla="*/ 6 h 200"/>
                <a:gd name="T8" fmla="*/ 99 w 179"/>
                <a:gd name="T9" fmla="*/ 134 h 200"/>
                <a:gd name="T10" fmla="*/ 56 w 179"/>
                <a:gd name="T11" fmla="*/ 118 h 200"/>
                <a:gd name="T12" fmla="*/ 0 w 179"/>
                <a:gd name="T13" fmla="*/ 159 h 200"/>
                <a:gd name="T14" fmla="*/ 56 w 179"/>
                <a:gd name="T15" fmla="*/ 200 h 200"/>
                <a:gd name="T16" fmla="*/ 111 w 179"/>
                <a:gd name="T17" fmla="*/ 160 h 200"/>
                <a:gd name="T18" fmla="*/ 111 w 179"/>
                <a:gd name="T19" fmla="*/ 160 h 200"/>
                <a:gd name="T20" fmla="*/ 111 w 179"/>
                <a:gd name="T21" fmla="*/ 79 h 200"/>
                <a:gd name="T22" fmla="*/ 162 w 179"/>
                <a:gd name="T23" fmla="*/ 145 h 200"/>
                <a:gd name="T24" fmla="*/ 168 w 179"/>
                <a:gd name="T25" fmla="*/ 151 h 200"/>
                <a:gd name="T26" fmla="*/ 174 w 179"/>
                <a:gd name="T27" fmla="*/ 145 h 200"/>
                <a:gd name="T28" fmla="*/ 174 w 179"/>
                <a:gd name="T29" fmla="*/ 97 h 200"/>
                <a:gd name="T30" fmla="*/ 111 w 179"/>
                <a:gd name="T31"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9" h="200">
                  <a:moveTo>
                    <a:pt x="111" y="6"/>
                  </a:moveTo>
                  <a:cubicBezTo>
                    <a:pt x="111" y="6"/>
                    <a:pt x="111" y="6"/>
                    <a:pt x="111" y="6"/>
                  </a:cubicBezTo>
                  <a:cubicBezTo>
                    <a:pt x="111" y="3"/>
                    <a:pt x="109" y="0"/>
                    <a:pt x="105" y="0"/>
                  </a:cubicBezTo>
                  <a:cubicBezTo>
                    <a:pt x="102" y="0"/>
                    <a:pt x="99" y="3"/>
                    <a:pt x="99" y="6"/>
                  </a:cubicBezTo>
                  <a:cubicBezTo>
                    <a:pt x="99" y="134"/>
                    <a:pt x="99" y="134"/>
                    <a:pt x="99" y="134"/>
                  </a:cubicBezTo>
                  <a:cubicBezTo>
                    <a:pt x="89" y="124"/>
                    <a:pt x="73" y="118"/>
                    <a:pt x="56" y="118"/>
                  </a:cubicBezTo>
                  <a:cubicBezTo>
                    <a:pt x="25" y="118"/>
                    <a:pt x="0" y="137"/>
                    <a:pt x="0" y="159"/>
                  </a:cubicBezTo>
                  <a:cubicBezTo>
                    <a:pt x="0" y="182"/>
                    <a:pt x="25" y="200"/>
                    <a:pt x="56" y="200"/>
                  </a:cubicBezTo>
                  <a:cubicBezTo>
                    <a:pt x="86" y="200"/>
                    <a:pt x="111" y="182"/>
                    <a:pt x="111" y="160"/>
                  </a:cubicBezTo>
                  <a:cubicBezTo>
                    <a:pt x="111" y="160"/>
                    <a:pt x="111" y="160"/>
                    <a:pt x="111" y="160"/>
                  </a:cubicBezTo>
                  <a:cubicBezTo>
                    <a:pt x="111" y="79"/>
                    <a:pt x="111" y="79"/>
                    <a:pt x="111" y="79"/>
                  </a:cubicBezTo>
                  <a:cubicBezTo>
                    <a:pt x="124" y="79"/>
                    <a:pt x="162" y="68"/>
                    <a:pt x="162" y="145"/>
                  </a:cubicBezTo>
                  <a:cubicBezTo>
                    <a:pt x="162" y="148"/>
                    <a:pt x="165" y="151"/>
                    <a:pt x="168" y="151"/>
                  </a:cubicBezTo>
                  <a:cubicBezTo>
                    <a:pt x="171" y="151"/>
                    <a:pt x="174" y="148"/>
                    <a:pt x="174" y="145"/>
                  </a:cubicBezTo>
                  <a:cubicBezTo>
                    <a:pt x="174" y="97"/>
                    <a:pt x="174" y="97"/>
                    <a:pt x="174" y="97"/>
                  </a:cubicBezTo>
                  <a:cubicBezTo>
                    <a:pt x="179" y="1"/>
                    <a:pt x="116" y="45"/>
                    <a:pt x="111" y="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7" name="Freeform 218"/>
            <p:cNvSpPr/>
            <p:nvPr/>
          </p:nvSpPr>
          <p:spPr bwMode="auto">
            <a:xfrm>
              <a:off x="9711572" y="5308029"/>
              <a:ext cx="141128" cy="141128"/>
            </a:xfrm>
            <a:custGeom>
              <a:avLst/>
              <a:gdLst>
                <a:gd name="T0" fmla="*/ 0 w 93"/>
                <a:gd name="T1" fmla="*/ 86 h 93"/>
                <a:gd name="T2" fmla="*/ 8 w 93"/>
                <a:gd name="T3" fmla="*/ 93 h 93"/>
                <a:gd name="T4" fmla="*/ 15 w 93"/>
                <a:gd name="T5" fmla="*/ 86 h 93"/>
                <a:gd name="T6" fmla="*/ 85 w 93"/>
                <a:gd name="T7" fmla="*/ 15 h 93"/>
                <a:gd name="T8" fmla="*/ 93 w 93"/>
                <a:gd name="T9" fmla="*/ 8 h 93"/>
                <a:gd name="T10" fmla="*/ 85 w 93"/>
                <a:gd name="T11" fmla="*/ 0 h 93"/>
                <a:gd name="T12" fmla="*/ 0 w 93"/>
                <a:gd name="T13" fmla="*/ 8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86"/>
                  </a:moveTo>
                  <a:cubicBezTo>
                    <a:pt x="0" y="90"/>
                    <a:pt x="3" y="93"/>
                    <a:pt x="8" y="93"/>
                  </a:cubicBezTo>
                  <a:cubicBezTo>
                    <a:pt x="12" y="93"/>
                    <a:pt x="15" y="90"/>
                    <a:pt x="15" y="86"/>
                  </a:cubicBezTo>
                  <a:cubicBezTo>
                    <a:pt x="15" y="47"/>
                    <a:pt x="47" y="15"/>
                    <a:pt x="85" y="15"/>
                  </a:cubicBezTo>
                  <a:cubicBezTo>
                    <a:pt x="89" y="15"/>
                    <a:pt x="93" y="12"/>
                    <a:pt x="93" y="8"/>
                  </a:cubicBezTo>
                  <a:cubicBezTo>
                    <a:pt x="93" y="3"/>
                    <a:pt x="89" y="0"/>
                    <a:pt x="85" y="0"/>
                  </a:cubicBezTo>
                  <a:cubicBezTo>
                    <a:pt x="38" y="0"/>
                    <a:pt x="0" y="38"/>
                    <a:pt x="0" y="8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Freeform 219"/>
            <p:cNvSpPr/>
            <p:nvPr/>
          </p:nvSpPr>
          <p:spPr bwMode="auto">
            <a:xfrm>
              <a:off x="9755193" y="5353575"/>
              <a:ext cx="97506" cy="95582"/>
            </a:xfrm>
            <a:custGeom>
              <a:avLst/>
              <a:gdLst>
                <a:gd name="T0" fmla="*/ 56 w 64"/>
                <a:gd name="T1" fmla="*/ 15 h 63"/>
                <a:gd name="T2" fmla="*/ 64 w 64"/>
                <a:gd name="T3" fmla="*/ 7 h 63"/>
                <a:gd name="T4" fmla="*/ 56 w 64"/>
                <a:gd name="T5" fmla="*/ 0 h 63"/>
                <a:gd name="T6" fmla="*/ 0 w 64"/>
                <a:gd name="T7" fmla="*/ 56 h 63"/>
                <a:gd name="T8" fmla="*/ 7 w 64"/>
                <a:gd name="T9" fmla="*/ 63 h 63"/>
                <a:gd name="T10" fmla="*/ 15 w 64"/>
                <a:gd name="T11" fmla="*/ 56 h 63"/>
                <a:gd name="T12" fmla="*/ 56 w 64"/>
                <a:gd name="T13" fmla="*/ 15 h 63"/>
              </a:gdLst>
              <a:ahLst/>
              <a:cxnLst>
                <a:cxn ang="0">
                  <a:pos x="T0" y="T1"/>
                </a:cxn>
                <a:cxn ang="0">
                  <a:pos x="T2" y="T3"/>
                </a:cxn>
                <a:cxn ang="0">
                  <a:pos x="T4" y="T5"/>
                </a:cxn>
                <a:cxn ang="0">
                  <a:pos x="T6" y="T7"/>
                </a:cxn>
                <a:cxn ang="0">
                  <a:pos x="T8" y="T9"/>
                </a:cxn>
                <a:cxn ang="0">
                  <a:pos x="T10" y="T11"/>
                </a:cxn>
                <a:cxn ang="0">
                  <a:pos x="T12" y="T13"/>
                </a:cxn>
              </a:cxnLst>
              <a:rect l="0" t="0" r="r" b="b"/>
              <a:pathLst>
                <a:path w="64" h="63">
                  <a:moveTo>
                    <a:pt x="56" y="15"/>
                  </a:moveTo>
                  <a:cubicBezTo>
                    <a:pt x="60" y="15"/>
                    <a:pt x="64" y="12"/>
                    <a:pt x="64" y="7"/>
                  </a:cubicBezTo>
                  <a:cubicBezTo>
                    <a:pt x="64" y="3"/>
                    <a:pt x="60" y="0"/>
                    <a:pt x="56" y="0"/>
                  </a:cubicBezTo>
                  <a:cubicBezTo>
                    <a:pt x="25" y="0"/>
                    <a:pt x="0" y="25"/>
                    <a:pt x="0" y="56"/>
                  </a:cubicBezTo>
                  <a:cubicBezTo>
                    <a:pt x="0" y="60"/>
                    <a:pt x="3" y="63"/>
                    <a:pt x="7" y="63"/>
                  </a:cubicBezTo>
                  <a:cubicBezTo>
                    <a:pt x="11" y="63"/>
                    <a:pt x="15" y="60"/>
                    <a:pt x="15" y="56"/>
                  </a:cubicBezTo>
                  <a:cubicBezTo>
                    <a:pt x="15" y="33"/>
                    <a:pt x="33" y="15"/>
                    <a:pt x="56" y="1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Freeform 220"/>
            <p:cNvSpPr>
              <a:spLocks noEditPoints="1"/>
            </p:cNvSpPr>
            <p:nvPr/>
          </p:nvSpPr>
          <p:spPr bwMode="auto">
            <a:xfrm>
              <a:off x="9941866" y="2484195"/>
              <a:ext cx="346404" cy="303424"/>
            </a:xfrm>
            <a:custGeom>
              <a:avLst/>
              <a:gdLst>
                <a:gd name="T0" fmla="*/ 228 w 228"/>
                <a:gd name="T1" fmla="*/ 72 h 200"/>
                <a:gd name="T2" fmla="*/ 213 w 228"/>
                <a:gd name="T3" fmla="*/ 57 h 200"/>
                <a:gd name="T4" fmla="*/ 175 w 228"/>
                <a:gd name="T5" fmla="*/ 57 h 200"/>
                <a:gd name="T6" fmla="*/ 115 w 228"/>
                <a:gd name="T7" fmla="*/ 0 h 200"/>
                <a:gd name="T8" fmla="*/ 54 w 228"/>
                <a:gd name="T9" fmla="*/ 57 h 200"/>
                <a:gd name="T10" fmla="*/ 15 w 228"/>
                <a:gd name="T11" fmla="*/ 57 h 200"/>
                <a:gd name="T12" fmla="*/ 0 w 228"/>
                <a:gd name="T13" fmla="*/ 72 h 200"/>
                <a:gd name="T14" fmla="*/ 13 w 228"/>
                <a:gd name="T15" fmla="*/ 184 h 200"/>
                <a:gd name="T16" fmla="*/ 13 w 228"/>
                <a:gd name="T17" fmla="*/ 185 h 200"/>
                <a:gd name="T18" fmla="*/ 30 w 228"/>
                <a:gd name="T19" fmla="*/ 200 h 200"/>
                <a:gd name="T20" fmla="*/ 196 w 228"/>
                <a:gd name="T21" fmla="*/ 200 h 200"/>
                <a:gd name="T22" fmla="*/ 213 w 228"/>
                <a:gd name="T23" fmla="*/ 185 h 200"/>
                <a:gd name="T24" fmla="*/ 213 w 228"/>
                <a:gd name="T25" fmla="*/ 184 h 200"/>
                <a:gd name="T26" fmla="*/ 228 w 228"/>
                <a:gd name="T27" fmla="*/ 72 h 200"/>
                <a:gd name="T28" fmla="*/ 110 w 228"/>
                <a:gd name="T29" fmla="*/ 168 h 200"/>
                <a:gd name="T30" fmla="*/ 74 w 228"/>
                <a:gd name="T31" fmla="*/ 168 h 200"/>
                <a:gd name="T32" fmla="*/ 74 w 228"/>
                <a:gd name="T33" fmla="*/ 132 h 200"/>
                <a:gd name="T34" fmla="*/ 110 w 228"/>
                <a:gd name="T35" fmla="*/ 132 h 200"/>
                <a:gd name="T36" fmla="*/ 110 w 228"/>
                <a:gd name="T37" fmla="*/ 168 h 200"/>
                <a:gd name="T38" fmla="*/ 110 w 228"/>
                <a:gd name="T39" fmla="*/ 123 h 200"/>
                <a:gd name="T40" fmla="*/ 74 w 228"/>
                <a:gd name="T41" fmla="*/ 123 h 200"/>
                <a:gd name="T42" fmla="*/ 74 w 228"/>
                <a:gd name="T43" fmla="*/ 87 h 200"/>
                <a:gd name="T44" fmla="*/ 110 w 228"/>
                <a:gd name="T45" fmla="*/ 87 h 200"/>
                <a:gd name="T46" fmla="*/ 110 w 228"/>
                <a:gd name="T47" fmla="*/ 123 h 200"/>
                <a:gd name="T48" fmla="*/ 156 w 228"/>
                <a:gd name="T49" fmla="*/ 168 h 200"/>
                <a:gd name="T50" fmla="*/ 120 w 228"/>
                <a:gd name="T51" fmla="*/ 168 h 200"/>
                <a:gd name="T52" fmla="*/ 120 w 228"/>
                <a:gd name="T53" fmla="*/ 132 h 200"/>
                <a:gd name="T54" fmla="*/ 156 w 228"/>
                <a:gd name="T55" fmla="*/ 132 h 200"/>
                <a:gd name="T56" fmla="*/ 156 w 228"/>
                <a:gd name="T57" fmla="*/ 168 h 200"/>
                <a:gd name="T58" fmla="*/ 156 w 228"/>
                <a:gd name="T59" fmla="*/ 123 h 200"/>
                <a:gd name="T60" fmla="*/ 120 w 228"/>
                <a:gd name="T61" fmla="*/ 123 h 200"/>
                <a:gd name="T62" fmla="*/ 120 w 228"/>
                <a:gd name="T63" fmla="*/ 87 h 200"/>
                <a:gd name="T64" fmla="*/ 156 w 228"/>
                <a:gd name="T65" fmla="*/ 87 h 200"/>
                <a:gd name="T66" fmla="*/ 156 w 228"/>
                <a:gd name="T67" fmla="*/ 123 h 200"/>
                <a:gd name="T68" fmla="*/ 66 w 228"/>
                <a:gd name="T69" fmla="*/ 57 h 200"/>
                <a:gd name="T70" fmla="*/ 115 w 228"/>
                <a:gd name="T71" fmla="*/ 11 h 200"/>
                <a:gd name="T72" fmla="*/ 163 w 228"/>
                <a:gd name="T73" fmla="*/ 57 h 200"/>
                <a:gd name="T74" fmla="*/ 66 w 228"/>
                <a:gd name="T75" fmla="*/ 5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 h="200">
                  <a:moveTo>
                    <a:pt x="228" y="72"/>
                  </a:moveTo>
                  <a:cubicBezTo>
                    <a:pt x="228" y="64"/>
                    <a:pt x="221" y="57"/>
                    <a:pt x="213" y="57"/>
                  </a:cubicBezTo>
                  <a:cubicBezTo>
                    <a:pt x="175" y="57"/>
                    <a:pt x="175" y="57"/>
                    <a:pt x="175" y="57"/>
                  </a:cubicBezTo>
                  <a:cubicBezTo>
                    <a:pt x="174" y="25"/>
                    <a:pt x="147" y="0"/>
                    <a:pt x="115" y="0"/>
                  </a:cubicBezTo>
                  <a:cubicBezTo>
                    <a:pt x="82" y="0"/>
                    <a:pt x="56" y="25"/>
                    <a:pt x="54" y="57"/>
                  </a:cubicBezTo>
                  <a:cubicBezTo>
                    <a:pt x="15" y="57"/>
                    <a:pt x="15" y="57"/>
                    <a:pt x="15" y="57"/>
                  </a:cubicBezTo>
                  <a:cubicBezTo>
                    <a:pt x="7" y="57"/>
                    <a:pt x="0" y="64"/>
                    <a:pt x="0" y="72"/>
                  </a:cubicBezTo>
                  <a:cubicBezTo>
                    <a:pt x="13" y="184"/>
                    <a:pt x="13" y="184"/>
                    <a:pt x="13" y="184"/>
                  </a:cubicBezTo>
                  <a:cubicBezTo>
                    <a:pt x="13" y="185"/>
                    <a:pt x="13" y="185"/>
                    <a:pt x="13" y="185"/>
                  </a:cubicBezTo>
                  <a:cubicBezTo>
                    <a:pt x="13" y="193"/>
                    <a:pt x="21" y="200"/>
                    <a:pt x="30" y="200"/>
                  </a:cubicBezTo>
                  <a:cubicBezTo>
                    <a:pt x="196" y="200"/>
                    <a:pt x="196" y="200"/>
                    <a:pt x="196" y="200"/>
                  </a:cubicBezTo>
                  <a:cubicBezTo>
                    <a:pt x="205" y="200"/>
                    <a:pt x="213" y="193"/>
                    <a:pt x="213" y="185"/>
                  </a:cubicBezTo>
                  <a:cubicBezTo>
                    <a:pt x="213" y="184"/>
                    <a:pt x="213" y="184"/>
                    <a:pt x="213" y="184"/>
                  </a:cubicBezTo>
                  <a:lnTo>
                    <a:pt x="228" y="72"/>
                  </a:lnTo>
                  <a:close/>
                  <a:moveTo>
                    <a:pt x="110" y="168"/>
                  </a:moveTo>
                  <a:cubicBezTo>
                    <a:pt x="74" y="168"/>
                    <a:pt x="74" y="168"/>
                    <a:pt x="74" y="168"/>
                  </a:cubicBezTo>
                  <a:cubicBezTo>
                    <a:pt x="74" y="132"/>
                    <a:pt x="74" y="132"/>
                    <a:pt x="74" y="132"/>
                  </a:cubicBezTo>
                  <a:cubicBezTo>
                    <a:pt x="110" y="132"/>
                    <a:pt x="110" y="132"/>
                    <a:pt x="110" y="132"/>
                  </a:cubicBezTo>
                  <a:lnTo>
                    <a:pt x="110" y="168"/>
                  </a:lnTo>
                  <a:close/>
                  <a:moveTo>
                    <a:pt x="110" y="123"/>
                  </a:moveTo>
                  <a:cubicBezTo>
                    <a:pt x="74" y="123"/>
                    <a:pt x="74" y="123"/>
                    <a:pt x="74" y="123"/>
                  </a:cubicBezTo>
                  <a:cubicBezTo>
                    <a:pt x="74" y="87"/>
                    <a:pt x="74" y="87"/>
                    <a:pt x="74" y="87"/>
                  </a:cubicBezTo>
                  <a:cubicBezTo>
                    <a:pt x="110" y="87"/>
                    <a:pt x="110" y="87"/>
                    <a:pt x="110" y="87"/>
                  </a:cubicBezTo>
                  <a:lnTo>
                    <a:pt x="110" y="123"/>
                  </a:lnTo>
                  <a:close/>
                  <a:moveTo>
                    <a:pt x="156" y="168"/>
                  </a:moveTo>
                  <a:cubicBezTo>
                    <a:pt x="120" y="168"/>
                    <a:pt x="120" y="168"/>
                    <a:pt x="120" y="168"/>
                  </a:cubicBezTo>
                  <a:cubicBezTo>
                    <a:pt x="120" y="132"/>
                    <a:pt x="120" y="132"/>
                    <a:pt x="120" y="132"/>
                  </a:cubicBezTo>
                  <a:cubicBezTo>
                    <a:pt x="156" y="132"/>
                    <a:pt x="156" y="132"/>
                    <a:pt x="156" y="132"/>
                  </a:cubicBezTo>
                  <a:lnTo>
                    <a:pt x="156" y="168"/>
                  </a:lnTo>
                  <a:close/>
                  <a:moveTo>
                    <a:pt x="156" y="123"/>
                  </a:moveTo>
                  <a:cubicBezTo>
                    <a:pt x="120" y="123"/>
                    <a:pt x="120" y="123"/>
                    <a:pt x="120" y="123"/>
                  </a:cubicBezTo>
                  <a:cubicBezTo>
                    <a:pt x="120" y="87"/>
                    <a:pt x="120" y="87"/>
                    <a:pt x="120" y="87"/>
                  </a:cubicBezTo>
                  <a:cubicBezTo>
                    <a:pt x="156" y="87"/>
                    <a:pt x="156" y="87"/>
                    <a:pt x="156" y="87"/>
                  </a:cubicBezTo>
                  <a:lnTo>
                    <a:pt x="156" y="123"/>
                  </a:lnTo>
                  <a:close/>
                  <a:moveTo>
                    <a:pt x="66" y="57"/>
                  </a:moveTo>
                  <a:cubicBezTo>
                    <a:pt x="68" y="32"/>
                    <a:pt x="89" y="11"/>
                    <a:pt x="115" y="11"/>
                  </a:cubicBezTo>
                  <a:cubicBezTo>
                    <a:pt x="141" y="11"/>
                    <a:pt x="162" y="32"/>
                    <a:pt x="163" y="57"/>
                  </a:cubicBezTo>
                  <a:lnTo>
                    <a:pt x="66" y="5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21"/>
            <p:cNvSpPr/>
            <p:nvPr/>
          </p:nvSpPr>
          <p:spPr bwMode="auto">
            <a:xfrm>
              <a:off x="8265014" y="2828033"/>
              <a:ext cx="202069" cy="136637"/>
            </a:xfrm>
            <a:custGeom>
              <a:avLst/>
              <a:gdLst>
                <a:gd name="T0" fmla="*/ 128 w 133"/>
                <a:gd name="T1" fmla="*/ 36 h 90"/>
                <a:gd name="T2" fmla="*/ 104 w 133"/>
                <a:gd name="T3" fmla="*/ 30 h 90"/>
                <a:gd name="T4" fmla="*/ 97 w 133"/>
                <a:gd name="T5" fmla="*/ 50 h 90"/>
                <a:gd name="T6" fmla="*/ 80 w 133"/>
                <a:gd name="T7" fmla="*/ 60 h 90"/>
                <a:gd name="T8" fmla="*/ 71 w 133"/>
                <a:gd name="T9" fmla="*/ 55 h 90"/>
                <a:gd name="T10" fmla="*/ 71 w 133"/>
                <a:gd name="T11" fmla="*/ 34 h 90"/>
                <a:gd name="T12" fmla="*/ 84 w 133"/>
                <a:gd name="T13" fmla="*/ 18 h 90"/>
                <a:gd name="T14" fmla="*/ 67 w 133"/>
                <a:gd name="T15" fmla="*/ 0 h 90"/>
                <a:gd name="T16" fmla="*/ 49 w 133"/>
                <a:gd name="T17" fmla="*/ 18 h 90"/>
                <a:gd name="T18" fmla="*/ 62 w 133"/>
                <a:gd name="T19" fmla="*/ 34 h 90"/>
                <a:gd name="T20" fmla="*/ 62 w 133"/>
                <a:gd name="T21" fmla="*/ 55 h 90"/>
                <a:gd name="T22" fmla="*/ 54 w 133"/>
                <a:gd name="T23" fmla="*/ 61 h 90"/>
                <a:gd name="T24" fmla="*/ 36 w 133"/>
                <a:gd name="T25" fmla="*/ 50 h 90"/>
                <a:gd name="T26" fmla="*/ 29 w 133"/>
                <a:gd name="T27" fmla="*/ 30 h 90"/>
                <a:gd name="T28" fmla="*/ 5 w 133"/>
                <a:gd name="T29" fmla="*/ 36 h 90"/>
                <a:gd name="T30" fmla="*/ 10 w 133"/>
                <a:gd name="T31" fmla="*/ 60 h 90"/>
                <a:gd name="T32" fmla="*/ 32 w 133"/>
                <a:gd name="T33" fmla="*/ 57 h 90"/>
                <a:gd name="T34" fmla="*/ 50 w 133"/>
                <a:gd name="T35" fmla="*/ 68 h 90"/>
                <a:gd name="T36" fmla="*/ 49 w 133"/>
                <a:gd name="T37" fmla="*/ 72 h 90"/>
                <a:gd name="T38" fmla="*/ 67 w 133"/>
                <a:gd name="T39" fmla="*/ 90 h 90"/>
                <a:gd name="T40" fmla="*/ 84 w 133"/>
                <a:gd name="T41" fmla="*/ 72 h 90"/>
                <a:gd name="T42" fmla="*/ 83 w 133"/>
                <a:gd name="T43" fmla="*/ 68 h 90"/>
                <a:gd name="T44" fmla="*/ 101 w 133"/>
                <a:gd name="T45" fmla="*/ 57 h 90"/>
                <a:gd name="T46" fmla="*/ 122 w 133"/>
                <a:gd name="T47" fmla="*/ 60 h 90"/>
                <a:gd name="T48" fmla="*/ 128 w 133"/>
                <a:gd name="T4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 h="90">
                  <a:moveTo>
                    <a:pt x="128" y="36"/>
                  </a:moveTo>
                  <a:cubicBezTo>
                    <a:pt x="123" y="27"/>
                    <a:pt x="112" y="25"/>
                    <a:pt x="104" y="30"/>
                  </a:cubicBezTo>
                  <a:cubicBezTo>
                    <a:pt x="97" y="34"/>
                    <a:pt x="94" y="42"/>
                    <a:pt x="97" y="50"/>
                  </a:cubicBezTo>
                  <a:cubicBezTo>
                    <a:pt x="80" y="60"/>
                    <a:pt x="80" y="60"/>
                    <a:pt x="80" y="60"/>
                  </a:cubicBezTo>
                  <a:cubicBezTo>
                    <a:pt x="77" y="58"/>
                    <a:pt x="74" y="56"/>
                    <a:pt x="71" y="55"/>
                  </a:cubicBezTo>
                  <a:cubicBezTo>
                    <a:pt x="71" y="34"/>
                    <a:pt x="71" y="34"/>
                    <a:pt x="71" y="34"/>
                  </a:cubicBezTo>
                  <a:cubicBezTo>
                    <a:pt x="78" y="32"/>
                    <a:pt x="84" y="26"/>
                    <a:pt x="84" y="18"/>
                  </a:cubicBezTo>
                  <a:cubicBezTo>
                    <a:pt x="84" y="8"/>
                    <a:pt x="76" y="0"/>
                    <a:pt x="67" y="0"/>
                  </a:cubicBezTo>
                  <a:cubicBezTo>
                    <a:pt x="57" y="0"/>
                    <a:pt x="49" y="8"/>
                    <a:pt x="49" y="18"/>
                  </a:cubicBezTo>
                  <a:cubicBezTo>
                    <a:pt x="49" y="26"/>
                    <a:pt x="55" y="32"/>
                    <a:pt x="62" y="34"/>
                  </a:cubicBezTo>
                  <a:cubicBezTo>
                    <a:pt x="62" y="55"/>
                    <a:pt x="62" y="55"/>
                    <a:pt x="62" y="55"/>
                  </a:cubicBezTo>
                  <a:cubicBezTo>
                    <a:pt x="59" y="56"/>
                    <a:pt x="56" y="58"/>
                    <a:pt x="54" y="61"/>
                  </a:cubicBezTo>
                  <a:cubicBezTo>
                    <a:pt x="36" y="50"/>
                    <a:pt x="36" y="50"/>
                    <a:pt x="36" y="50"/>
                  </a:cubicBezTo>
                  <a:cubicBezTo>
                    <a:pt x="39" y="42"/>
                    <a:pt x="36" y="34"/>
                    <a:pt x="29" y="30"/>
                  </a:cubicBezTo>
                  <a:cubicBezTo>
                    <a:pt x="21" y="25"/>
                    <a:pt x="10" y="27"/>
                    <a:pt x="5" y="36"/>
                  </a:cubicBezTo>
                  <a:cubicBezTo>
                    <a:pt x="0" y="44"/>
                    <a:pt x="2" y="55"/>
                    <a:pt x="10" y="60"/>
                  </a:cubicBezTo>
                  <a:cubicBezTo>
                    <a:pt x="18" y="64"/>
                    <a:pt x="26" y="63"/>
                    <a:pt x="32" y="57"/>
                  </a:cubicBezTo>
                  <a:cubicBezTo>
                    <a:pt x="50" y="68"/>
                    <a:pt x="50" y="68"/>
                    <a:pt x="50" y="68"/>
                  </a:cubicBezTo>
                  <a:cubicBezTo>
                    <a:pt x="49" y="69"/>
                    <a:pt x="49" y="71"/>
                    <a:pt x="49" y="72"/>
                  </a:cubicBezTo>
                  <a:cubicBezTo>
                    <a:pt x="49" y="82"/>
                    <a:pt x="57" y="90"/>
                    <a:pt x="67" y="90"/>
                  </a:cubicBezTo>
                  <a:cubicBezTo>
                    <a:pt x="76" y="90"/>
                    <a:pt x="84" y="82"/>
                    <a:pt x="84" y="72"/>
                  </a:cubicBezTo>
                  <a:cubicBezTo>
                    <a:pt x="84" y="71"/>
                    <a:pt x="84" y="69"/>
                    <a:pt x="83" y="68"/>
                  </a:cubicBezTo>
                  <a:cubicBezTo>
                    <a:pt x="101" y="57"/>
                    <a:pt x="101" y="57"/>
                    <a:pt x="101" y="57"/>
                  </a:cubicBezTo>
                  <a:cubicBezTo>
                    <a:pt x="107" y="63"/>
                    <a:pt x="115" y="64"/>
                    <a:pt x="122" y="60"/>
                  </a:cubicBezTo>
                  <a:cubicBezTo>
                    <a:pt x="131" y="55"/>
                    <a:pt x="133" y="44"/>
                    <a:pt x="128" y="3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222"/>
            <p:cNvSpPr/>
            <p:nvPr/>
          </p:nvSpPr>
          <p:spPr bwMode="auto">
            <a:xfrm>
              <a:off x="9567237" y="1856178"/>
              <a:ext cx="123166" cy="151391"/>
            </a:xfrm>
            <a:custGeom>
              <a:avLst/>
              <a:gdLst>
                <a:gd name="T0" fmla="*/ 4 w 81"/>
                <a:gd name="T1" fmla="*/ 40 h 100"/>
                <a:gd name="T2" fmla="*/ 16 w 81"/>
                <a:gd name="T3" fmla="*/ 40 h 100"/>
                <a:gd name="T4" fmla="*/ 16 w 81"/>
                <a:gd name="T5" fmla="*/ 97 h 100"/>
                <a:gd name="T6" fmla="*/ 19 w 81"/>
                <a:gd name="T7" fmla="*/ 100 h 100"/>
                <a:gd name="T8" fmla="*/ 62 w 81"/>
                <a:gd name="T9" fmla="*/ 100 h 100"/>
                <a:gd name="T10" fmla="*/ 66 w 81"/>
                <a:gd name="T11" fmla="*/ 97 h 100"/>
                <a:gd name="T12" fmla="*/ 66 w 81"/>
                <a:gd name="T13" fmla="*/ 40 h 100"/>
                <a:gd name="T14" fmla="*/ 78 w 81"/>
                <a:gd name="T15" fmla="*/ 40 h 100"/>
                <a:gd name="T16" fmla="*/ 78 w 81"/>
                <a:gd name="T17" fmla="*/ 40 h 100"/>
                <a:gd name="T18" fmla="*/ 81 w 81"/>
                <a:gd name="T19" fmla="*/ 36 h 100"/>
                <a:gd name="T20" fmla="*/ 80 w 81"/>
                <a:gd name="T21" fmla="*/ 34 h 100"/>
                <a:gd name="T22" fmla="*/ 43 w 81"/>
                <a:gd name="T23" fmla="*/ 1 h 100"/>
                <a:gd name="T24" fmla="*/ 38 w 81"/>
                <a:gd name="T25" fmla="*/ 1 h 100"/>
                <a:gd name="T26" fmla="*/ 2 w 81"/>
                <a:gd name="T27" fmla="*/ 34 h 100"/>
                <a:gd name="T28" fmla="*/ 1 w 81"/>
                <a:gd name="T29" fmla="*/ 37 h 100"/>
                <a:gd name="T30" fmla="*/ 4 w 81"/>
                <a:gd name="T31" fmla="*/ 4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0">
                  <a:moveTo>
                    <a:pt x="4" y="40"/>
                  </a:moveTo>
                  <a:cubicBezTo>
                    <a:pt x="16" y="40"/>
                    <a:pt x="16" y="40"/>
                    <a:pt x="16" y="40"/>
                  </a:cubicBezTo>
                  <a:cubicBezTo>
                    <a:pt x="16" y="97"/>
                    <a:pt x="16" y="97"/>
                    <a:pt x="16" y="97"/>
                  </a:cubicBezTo>
                  <a:cubicBezTo>
                    <a:pt x="16" y="99"/>
                    <a:pt x="17" y="100"/>
                    <a:pt x="19" y="100"/>
                  </a:cubicBezTo>
                  <a:cubicBezTo>
                    <a:pt x="62" y="100"/>
                    <a:pt x="62" y="100"/>
                    <a:pt x="62" y="100"/>
                  </a:cubicBezTo>
                  <a:cubicBezTo>
                    <a:pt x="64" y="100"/>
                    <a:pt x="66" y="99"/>
                    <a:pt x="66" y="97"/>
                  </a:cubicBezTo>
                  <a:cubicBezTo>
                    <a:pt x="66" y="40"/>
                    <a:pt x="66" y="40"/>
                    <a:pt x="66" y="40"/>
                  </a:cubicBezTo>
                  <a:cubicBezTo>
                    <a:pt x="78" y="40"/>
                    <a:pt x="78" y="40"/>
                    <a:pt x="78" y="40"/>
                  </a:cubicBezTo>
                  <a:cubicBezTo>
                    <a:pt x="78" y="40"/>
                    <a:pt x="78" y="40"/>
                    <a:pt x="78" y="40"/>
                  </a:cubicBezTo>
                  <a:cubicBezTo>
                    <a:pt x="79" y="40"/>
                    <a:pt x="81" y="38"/>
                    <a:pt x="81" y="36"/>
                  </a:cubicBezTo>
                  <a:cubicBezTo>
                    <a:pt x="81" y="35"/>
                    <a:pt x="80" y="34"/>
                    <a:pt x="80" y="34"/>
                  </a:cubicBezTo>
                  <a:cubicBezTo>
                    <a:pt x="43" y="1"/>
                    <a:pt x="43" y="1"/>
                    <a:pt x="43" y="1"/>
                  </a:cubicBezTo>
                  <a:cubicBezTo>
                    <a:pt x="42" y="0"/>
                    <a:pt x="40" y="0"/>
                    <a:pt x="38" y="1"/>
                  </a:cubicBezTo>
                  <a:cubicBezTo>
                    <a:pt x="2" y="34"/>
                    <a:pt x="2" y="34"/>
                    <a:pt x="2" y="34"/>
                  </a:cubicBezTo>
                  <a:cubicBezTo>
                    <a:pt x="1" y="35"/>
                    <a:pt x="0" y="36"/>
                    <a:pt x="1" y="37"/>
                  </a:cubicBezTo>
                  <a:cubicBezTo>
                    <a:pt x="1" y="39"/>
                    <a:pt x="2" y="40"/>
                    <a:pt x="4" y="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223"/>
            <p:cNvSpPr/>
            <p:nvPr/>
          </p:nvSpPr>
          <p:spPr bwMode="auto">
            <a:xfrm>
              <a:off x="9526182" y="1951760"/>
              <a:ext cx="205276" cy="112261"/>
            </a:xfrm>
            <a:custGeom>
              <a:avLst/>
              <a:gdLst>
                <a:gd name="T0" fmla="*/ 129 w 135"/>
                <a:gd name="T1" fmla="*/ 0 h 74"/>
                <a:gd name="T2" fmla="*/ 123 w 135"/>
                <a:gd name="T3" fmla="*/ 6 h 74"/>
                <a:gd name="T4" fmla="*/ 68 w 135"/>
                <a:gd name="T5" fmla="*/ 61 h 74"/>
                <a:gd name="T6" fmla="*/ 13 w 135"/>
                <a:gd name="T7" fmla="*/ 6 h 74"/>
                <a:gd name="T8" fmla="*/ 6 w 135"/>
                <a:gd name="T9" fmla="*/ 0 h 74"/>
                <a:gd name="T10" fmla="*/ 0 w 135"/>
                <a:gd name="T11" fmla="*/ 6 h 74"/>
                <a:gd name="T12" fmla="*/ 68 w 135"/>
                <a:gd name="T13" fmla="*/ 74 h 74"/>
                <a:gd name="T14" fmla="*/ 135 w 135"/>
                <a:gd name="T15" fmla="*/ 6 h 74"/>
                <a:gd name="T16" fmla="*/ 129 w 135"/>
                <a:gd name="T1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74">
                  <a:moveTo>
                    <a:pt x="129" y="0"/>
                  </a:moveTo>
                  <a:cubicBezTo>
                    <a:pt x="125" y="0"/>
                    <a:pt x="123" y="3"/>
                    <a:pt x="123" y="6"/>
                  </a:cubicBezTo>
                  <a:cubicBezTo>
                    <a:pt x="123" y="36"/>
                    <a:pt x="98" y="61"/>
                    <a:pt x="68" y="61"/>
                  </a:cubicBezTo>
                  <a:cubicBezTo>
                    <a:pt x="37" y="61"/>
                    <a:pt x="13" y="36"/>
                    <a:pt x="13" y="6"/>
                  </a:cubicBezTo>
                  <a:cubicBezTo>
                    <a:pt x="13" y="3"/>
                    <a:pt x="10" y="0"/>
                    <a:pt x="6" y="0"/>
                  </a:cubicBezTo>
                  <a:cubicBezTo>
                    <a:pt x="3" y="0"/>
                    <a:pt x="0" y="3"/>
                    <a:pt x="0" y="6"/>
                  </a:cubicBezTo>
                  <a:cubicBezTo>
                    <a:pt x="0" y="43"/>
                    <a:pt x="30" y="74"/>
                    <a:pt x="68" y="74"/>
                  </a:cubicBezTo>
                  <a:cubicBezTo>
                    <a:pt x="105" y="74"/>
                    <a:pt x="135" y="43"/>
                    <a:pt x="135" y="6"/>
                  </a:cubicBezTo>
                  <a:cubicBezTo>
                    <a:pt x="135" y="3"/>
                    <a:pt x="132" y="0"/>
                    <a:pt x="129"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3" name="Freeform 224"/>
            <p:cNvSpPr>
              <a:spLocks noEditPoints="1"/>
            </p:cNvSpPr>
            <p:nvPr/>
          </p:nvSpPr>
          <p:spPr bwMode="auto">
            <a:xfrm>
              <a:off x="8563948" y="4960984"/>
              <a:ext cx="253388" cy="237992"/>
            </a:xfrm>
            <a:custGeom>
              <a:avLst/>
              <a:gdLst>
                <a:gd name="T0" fmla="*/ 166 w 167"/>
                <a:gd name="T1" fmla="*/ 60 h 157"/>
                <a:gd name="T2" fmla="*/ 163 w 167"/>
                <a:gd name="T3" fmla="*/ 57 h 157"/>
                <a:gd name="T4" fmla="*/ 111 w 167"/>
                <a:gd name="T5" fmla="*/ 49 h 157"/>
                <a:gd name="T6" fmla="*/ 88 w 167"/>
                <a:gd name="T7" fmla="*/ 3 h 157"/>
                <a:gd name="T8" fmla="*/ 83 w 167"/>
                <a:gd name="T9" fmla="*/ 0 h 157"/>
                <a:gd name="T10" fmla="*/ 79 w 167"/>
                <a:gd name="T11" fmla="*/ 3 h 157"/>
                <a:gd name="T12" fmla="*/ 56 w 167"/>
                <a:gd name="T13" fmla="*/ 49 h 157"/>
                <a:gd name="T14" fmla="*/ 4 w 167"/>
                <a:gd name="T15" fmla="*/ 57 h 157"/>
                <a:gd name="T16" fmla="*/ 1 w 167"/>
                <a:gd name="T17" fmla="*/ 60 h 157"/>
                <a:gd name="T18" fmla="*/ 2 w 167"/>
                <a:gd name="T19" fmla="*/ 65 h 157"/>
                <a:gd name="T20" fmla="*/ 39 w 167"/>
                <a:gd name="T21" fmla="*/ 101 h 157"/>
                <a:gd name="T22" fmla="*/ 30 w 167"/>
                <a:gd name="T23" fmla="*/ 151 h 157"/>
                <a:gd name="T24" fmla="*/ 32 w 167"/>
                <a:gd name="T25" fmla="*/ 156 h 157"/>
                <a:gd name="T26" fmla="*/ 37 w 167"/>
                <a:gd name="T27" fmla="*/ 156 h 157"/>
                <a:gd name="T28" fmla="*/ 83 w 167"/>
                <a:gd name="T29" fmla="*/ 132 h 157"/>
                <a:gd name="T30" fmla="*/ 130 w 167"/>
                <a:gd name="T31" fmla="*/ 156 h 157"/>
                <a:gd name="T32" fmla="*/ 132 w 167"/>
                <a:gd name="T33" fmla="*/ 157 h 157"/>
                <a:gd name="T34" fmla="*/ 135 w 167"/>
                <a:gd name="T35" fmla="*/ 156 h 157"/>
                <a:gd name="T36" fmla="*/ 137 w 167"/>
                <a:gd name="T37" fmla="*/ 151 h 157"/>
                <a:gd name="T38" fmla="*/ 128 w 167"/>
                <a:gd name="T39" fmla="*/ 101 h 157"/>
                <a:gd name="T40" fmla="*/ 165 w 167"/>
                <a:gd name="T41" fmla="*/ 65 h 157"/>
                <a:gd name="T42" fmla="*/ 166 w 167"/>
                <a:gd name="T43" fmla="*/ 60 h 157"/>
                <a:gd name="T44" fmla="*/ 83 w 167"/>
                <a:gd name="T45" fmla="*/ 117 h 157"/>
                <a:gd name="T46" fmla="*/ 53 w 167"/>
                <a:gd name="T47" fmla="*/ 86 h 157"/>
                <a:gd name="T48" fmla="*/ 83 w 167"/>
                <a:gd name="T49" fmla="*/ 56 h 157"/>
                <a:gd name="T50" fmla="*/ 114 w 167"/>
                <a:gd name="T51" fmla="*/ 86 h 157"/>
                <a:gd name="T52" fmla="*/ 83 w 167"/>
                <a:gd name="T53" fmla="*/ 11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7" h="157">
                  <a:moveTo>
                    <a:pt x="166" y="60"/>
                  </a:moveTo>
                  <a:cubicBezTo>
                    <a:pt x="166" y="58"/>
                    <a:pt x="164" y="57"/>
                    <a:pt x="163" y="57"/>
                  </a:cubicBezTo>
                  <a:cubicBezTo>
                    <a:pt x="111" y="49"/>
                    <a:pt x="111" y="49"/>
                    <a:pt x="111" y="49"/>
                  </a:cubicBezTo>
                  <a:cubicBezTo>
                    <a:pt x="88" y="3"/>
                    <a:pt x="88" y="3"/>
                    <a:pt x="88" y="3"/>
                  </a:cubicBezTo>
                  <a:cubicBezTo>
                    <a:pt x="87" y="2"/>
                    <a:pt x="85" y="0"/>
                    <a:pt x="83" y="0"/>
                  </a:cubicBezTo>
                  <a:cubicBezTo>
                    <a:pt x="82" y="0"/>
                    <a:pt x="80" y="2"/>
                    <a:pt x="79" y="3"/>
                  </a:cubicBezTo>
                  <a:cubicBezTo>
                    <a:pt x="56" y="49"/>
                    <a:pt x="56" y="49"/>
                    <a:pt x="56" y="49"/>
                  </a:cubicBezTo>
                  <a:cubicBezTo>
                    <a:pt x="4" y="57"/>
                    <a:pt x="4" y="57"/>
                    <a:pt x="4" y="57"/>
                  </a:cubicBezTo>
                  <a:cubicBezTo>
                    <a:pt x="3" y="57"/>
                    <a:pt x="1" y="58"/>
                    <a:pt x="1" y="60"/>
                  </a:cubicBezTo>
                  <a:cubicBezTo>
                    <a:pt x="0" y="62"/>
                    <a:pt x="0" y="64"/>
                    <a:pt x="2" y="65"/>
                  </a:cubicBezTo>
                  <a:cubicBezTo>
                    <a:pt x="39" y="101"/>
                    <a:pt x="39" y="101"/>
                    <a:pt x="39" y="101"/>
                  </a:cubicBezTo>
                  <a:cubicBezTo>
                    <a:pt x="30" y="151"/>
                    <a:pt x="30" y="151"/>
                    <a:pt x="30" y="151"/>
                  </a:cubicBezTo>
                  <a:cubicBezTo>
                    <a:pt x="30" y="153"/>
                    <a:pt x="31" y="155"/>
                    <a:pt x="32" y="156"/>
                  </a:cubicBezTo>
                  <a:cubicBezTo>
                    <a:pt x="34" y="157"/>
                    <a:pt x="36" y="157"/>
                    <a:pt x="37" y="156"/>
                  </a:cubicBezTo>
                  <a:cubicBezTo>
                    <a:pt x="83" y="132"/>
                    <a:pt x="83" y="132"/>
                    <a:pt x="83" y="132"/>
                  </a:cubicBezTo>
                  <a:cubicBezTo>
                    <a:pt x="130" y="156"/>
                    <a:pt x="130" y="156"/>
                    <a:pt x="130" y="156"/>
                  </a:cubicBezTo>
                  <a:cubicBezTo>
                    <a:pt x="130" y="157"/>
                    <a:pt x="131" y="157"/>
                    <a:pt x="132" y="157"/>
                  </a:cubicBezTo>
                  <a:cubicBezTo>
                    <a:pt x="133" y="157"/>
                    <a:pt x="134" y="157"/>
                    <a:pt x="135" y="156"/>
                  </a:cubicBezTo>
                  <a:cubicBezTo>
                    <a:pt x="136" y="155"/>
                    <a:pt x="137" y="153"/>
                    <a:pt x="137" y="151"/>
                  </a:cubicBezTo>
                  <a:cubicBezTo>
                    <a:pt x="128" y="101"/>
                    <a:pt x="128" y="101"/>
                    <a:pt x="128" y="101"/>
                  </a:cubicBezTo>
                  <a:cubicBezTo>
                    <a:pt x="165" y="65"/>
                    <a:pt x="165" y="65"/>
                    <a:pt x="165" y="65"/>
                  </a:cubicBezTo>
                  <a:cubicBezTo>
                    <a:pt x="167" y="64"/>
                    <a:pt x="167" y="62"/>
                    <a:pt x="166" y="60"/>
                  </a:cubicBezTo>
                  <a:close/>
                  <a:moveTo>
                    <a:pt x="83" y="117"/>
                  </a:moveTo>
                  <a:cubicBezTo>
                    <a:pt x="67" y="117"/>
                    <a:pt x="53" y="103"/>
                    <a:pt x="53" y="86"/>
                  </a:cubicBezTo>
                  <a:cubicBezTo>
                    <a:pt x="53" y="69"/>
                    <a:pt x="67" y="56"/>
                    <a:pt x="83" y="56"/>
                  </a:cubicBezTo>
                  <a:cubicBezTo>
                    <a:pt x="100" y="56"/>
                    <a:pt x="114" y="69"/>
                    <a:pt x="114" y="86"/>
                  </a:cubicBezTo>
                  <a:cubicBezTo>
                    <a:pt x="114" y="103"/>
                    <a:pt x="100" y="117"/>
                    <a:pt x="83" y="117"/>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44" name="Freeform 225"/>
            <p:cNvSpPr>
              <a:spLocks noEditPoints="1"/>
            </p:cNvSpPr>
            <p:nvPr/>
          </p:nvSpPr>
          <p:spPr bwMode="auto">
            <a:xfrm>
              <a:off x="10257479" y="4977662"/>
              <a:ext cx="165504" cy="200145"/>
            </a:xfrm>
            <a:custGeom>
              <a:avLst/>
              <a:gdLst>
                <a:gd name="T0" fmla="*/ 97 w 109"/>
                <a:gd name="T1" fmla="*/ 0 h 132"/>
                <a:gd name="T2" fmla="*/ 13 w 109"/>
                <a:gd name="T3" fmla="*/ 0 h 132"/>
                <a:gd name="T4" fmla="*/ 0 w 109"/>
                <a:gd name="T5" fmla="*/ 12 h 132"/>
                <a:gd name="T6" fmla="*/ 0 w 109"/>
                <a:gd name="T7" fmla="*/ 97 h 132"/>
                <a:gd name="T8" fmla="*/ 13 w 109"/>
                <a:gd name="T9" fmla="*/ 109 h 132"/>
                <a:gd name="T10" fmla="*/ 40 w 109"/>
                <a:gd name="T11" fmla="*/ 109 h 132"/>
                <a:gd name="T12" fmla="*/ 54 w 109"/>
                <a:gd name="T13" fmla="*/ 132 h 132"/>
                <a:gd name="T14" fmla="*/ 55 w 109"/>
                <a:gd name="T15" fmla="*/ 132 h 132"/>
                <a:gd name="T16" fmla="*/ 56 w 109"/>
                <a:gd name="T17" fmla="*/ 132 h 132"/>
                <a:gd name="T18" fmla="*/ 69 w 109"/>
                <a:gd name="T19" fmla="*/ 109 h 132"/>
                <a:gd name="T20" fmla="*/ 97 w 109"/>
                <a:gd name="T21" fmla="*/ 109 h 132"/>
                <a:gd name="T22" fmla="*/ 109 w 109"/>
                <a:gd name="T23" fmla="*/ 97 h 132"/>
                <a:gd name="T24" fmla="*/ 109 w 109"/>
                <a:gd name="T25" fmla="*/ 12 h 132"/>
                <a:gd name="T26" fmla="*/ 97 w 109"/>
                <a:gd name="T27" fmla="*/ 0 h 132"/>
                <a:gd name="T28" fmla="*/ 55 w 109"/>
                <a:gd name="T29" fmla="*/ 95 h 132"/>
                <a:gd name="T30" fmla="*/ 13 w 109"/>
                <a:gd name="T31" fmla="*/ 54 h 132"/>
                <a:gd name="T32" fmla="*/ 55 w 109"/>
                <a:gd name="T33" fmla="*/ 12 h 132"/>
                <a:gd name="T34" fmla="*/ 96 w 109"/>
                <a:gd name="T35" fmla="*/ 54 h 132"/>
                <a:gd name="T36" fmla="*/ 55 w 109"/>
                <a:gd name="T37" fmla="*/ 9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32">
                  <a:moveTo>
                    <a:pt x="97" y="0"/>
                  </a:moveTo>
                  <a:cubicBezTo>
                    <a:pt x="13" y="0"/>
                    <a:pt x="13" y="0"/>
                    <a:pt x="13" y="0"/>
                  </a:cubicBezTo>
                  <a:cubicBezTo>
                    <a:pt x="6" y="0"/>
                    <a:pt x="0" y="5"/>
                    <a:pt x="0" y="12"/>
                  </a:cubicBezTo>
                  <a:cubicBezTo>
                    <a:pt x="0" y="97"/>
                    <a:pt x="0" y="97"/>
                    <a:pt x="0" y="97"/>
                  </a:cubicBezTo>
                  <a:cubicBezTo>
                    <a:pt x="0" y="103"/>
                    <a:pt x="6" y="109"/>
                    <a:pt x="13" y="109"/>
                  </a:cubicBezTo>
                  <a:cubicBezTo>
                    <a:pt x="40" y="109"/>
                    <a:pt x="40" y="109"/>
                    <a:pt x="40" y="109"/>
                  </a:cubicBezTo>
                  <a:cubicBezTo>
                    <a:pt x="54" y="132"/>
                    <a:pt x="54" y="132"/>
                    <a:pt x="54" y="132"/>
                  </a:cubicBezTo>
                  <a:cubicBezTo>
                    <a:pt x="54" y="132"/>
                    <a:pt x="54" y="132"/>
                    <a:pt x="55" y="132"/>
                  </a:cubicBezTo>
                  <a:cubicBezTo>
                    <a:pt x="55" y="132"/>
                    <a:pt x="55" y="132"/>
                    <a:pt x="56" y="132"/>
                  </a:cubicBezTo>
                  <a:cubicBezTo>
                    <a:pt x="69" y="109"/>
                    <a:pt x="69" y="109"/>
                    <a:pt x="69" y="109"/>
                  </a:cubicBezTo>
                  <a:cubicBezTo>
                    <a:pt x="97" y="109"/>
                    <a:pt x="97" y="109"/>
                    <a:pt x="97" y="109"/>
                  </a:cubicBezTo>
                  <a:cubicBezTo>
                    <a:pt x="104" y="109"/>
                    <a:pt x="109" y="103"/>
                    <a:pt x="109" y="97"/>
                  </a:cubicBezTo>
                  <a:cubicBezTo>
                    <a:pt x="109" y="12"/>
                    <a:pt x="109" y="12"/>
                    <a:pt x="109" y="12"/>
                  </a:cubicBezTo>
                  <a:cubicBezTo>
                    <a:pt x="109" y="5"/>
                    <a:pt x="104" y="0"/>
                    <a:pt x="97" y="0"/>
                  </a:cubicBezTo>
                  <a:close/>
                  <a:moveTo>
                    <a:pt x="55" y="95"/>
                  </a:moveTo>
                  <a:cubicBezTo>
                    <a:pt x="32" y="95"/>
                    <a:pt x="13" y="77"/>
                    <a:pt x="13" y="54"/>
                  </a:cubicBezTo>
                  <a:cubicBezTo>
                    <a:pt x="13" y="31"/>
                    <a:pt x="32" y="12"/>
                    <a:pt x="55" y="12"/>
                  </a:cubicBezTo>
                  <a:cubicBezTo>
                    <a:pt x="78" y="12"/>
                    <a:pt x="96" y="31"/>
                    <a:pt x="96" y="54"/>
                  </a:cubicBezTo>
                  <a:cubicBezTo>
                    <a:pt x="96" y="77"/>
                    <a:pt x="78" y="95"/>
                    <a:pt x="55" y="9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226"/>
            <p:cNvSpPr>
              <a:spLocks noEditPoints="1"/>
            </p:cNvSpPr>
            <p:nvPr/>
          </p:nvSpPr>
          <p:spPr bwMode="auto">
            <a:xfrm>
              <a:off x="10290836" y="5012303"/>
              <a:ext cx="98789" cy="80186"/>
            </a:xfrm>
            <a:custGeom>
              <a:avLst/>
              <a:gdLst>
                <a:gd name="T0" fmla="*/ 33 w 65"/>
                <a:gd name="T1" fmla="*/ 0 h 53"/>
                <a:gd name="T2" fmla="*/ 30 w 65"/>
                <a:gd name="T3" fmla="*/ 1 h 53"/>
                <a:gd name="T4" fmla="*/ 0 w 65"/>
                <a:gd name="T5" fmla="*/ 28 h 53"/>
                <a:gd name="T6" fmla="*/ 0 w 65"/>
                <a:gd name="T7" fmla="*/ 29 h 53"/>
                <a:gd name="T8" fmla="*/ 2 w 65"/>
                <a:gd name="T9" fmla="*/ 30 h 53"/>
                <a:gd name="T10" fmla="*/ 9 w 65"/>
                <a:gd name="T11" fmla="*/ 30 h 53"/>
                <a:gd name="T12" fmla="*/ 9 w 65"/>
                <a:gd name="T13" fmla="*/ 53 h 53"/>
                <a:gd name="T14" fmla="*/ 25 w 65"/>
                <a:gd name="T15" fmla="*/ 53 h 53"/>
                <a:gd name="T16" fmla="*/ 25 w 65"/>
                <a:gd name="T17" fmla="*/ 39 h 53"/>
                <a:gd name="T18" fmla="*/ 41 w 65"/>
                <a:gd name="T19" fmla="*/ 39 h 53"/>
                <a:gd name="T20" fmla="*/ 41 w 65"/>
                <a:gd name="T21" fmla="*/ 53 h 53"/>
                <a:gd name="T22" fmla="*/ 56 w 65"/>
                <a:gd name="T23" fmla="*/ 53 h 53"/>
                <a:gd name="T24" fmla="*/ 56 w 65"/>
                <a:gd name="T25" fmla="*/ 30 h 53"/>
                <a:gd name="T26" fmla="*/ 63 w 65"/>
                <a:gd name="T27" fmla="*/ 30 h 53"/>
                <a:gd name="T28" fmla="*/ 65 w 65"/>
                <a:gd name="T29" fmla="*/ 29 h 53"/>
                <a:gd name="T30" fmla="*/ 65 w 65"/>
                <a:gd name="T31" fmla="*/ 28 h 53"/>
                <a:gd name="T32" fmla="*/ 65 w 65"/>
                <a:gd name="T33" fmla="*/ 28 h 53"/>
                <a:gd name="T34" fmla="*/ 35 w 65"/>
                <a:gd name="T35" fmla="*/ 1 h 53"/>
                <a:gd name="T36" fmla="*/ 33 w 65"/>
                <a:gd name="T37" fmla="*/ 0 h 53"/>
                <a:gd name="T38" fmla="*/ 39 w 65"/>
                <a:gd name="T39" fmla="*/ 19 h 53"/>
                <a:gd name="T40" fmla="*/ 33 w 65"/>
                <a:gd name="T41" fmla="*/ 25 h 53"/>
                <a:gd name="T42" fmla="*/ 26 w 65"/>
                <a:gd name="T43" fmla="*/ 19 h 53"/>
                <a:gd name="T44" fmla="*/ 33 w 65"/>
                <a:gd name="T45" fmla="*/ 12 h 53"/>
                <a:gd name="T46" fmla="*/ 39 w 65"/>
                <a:gd name="T47"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3">
                  <a:moveTo>
                    <a:pt x="33" y="0"/>
                  </a:moveTo>
                  <a:cubicBezTo>
                    <a:pt x="32" y="0"/>
                    <a:pt x="31" y="1"/>
                    <a:pt x="30" y="1"/>
                  </a:cubicBezTo>
                  <a:cubicBezTo>
                    <a:pt x="0" y="28"/>
                    <a:pt x="0" y="28"/>
                    <a:pt x="0" y="28"/>
                  </a:cubicBezTo>
                  <a:cubicBezTo>
                    <a:pt x="0" y="28"/>
                    <a:pt x="0" y="29"/>
                    <a:pt x="0" y="29"/>
                  </a:cubicBezTo>
                  <a:cubicBezTo>
                    <a:pt x="1" y="29"/>
                    <a:pt x="2" y="30"/>
                    <a:pt x="2" y="30"/>
                  </a:cubicBezTo>
                  <a:cubicBezTo>
                    <a:pt x="9" y="30"/>
                    <a:pt x="9" y="30"/>
                    <a:pt x="9" y="30"/>
                  </a:cubicBezTo>
                  <a:cubicBezTo>
                    <a:pt x="9" y="53"/>
                    <a:pt x="9" y="53"/>
                    <a:pt x="9" y="53"/>
                  </a:cubicBezTo>
                  <a:cubicBezTo>
                    <a:pt x="25" y="53"/>
                    <a:pt x="25" y="53"/>
                    <a:pt x="25" y="53"/>
                  </a:cubicBezTo>
                  <a:cubicBezTo>
                    <a:pt x="25" y="39"/>
                    <a:pt x="25" y="39"/>
                    <a:pt x="25" y="39"/>
                  </a:cubicBezTo>
                  <a:cubicBezTo>
                    <a:pt x="41" y="39"/>
                    <a:pt x="41" y="39"/>
                    <a:pt x="41" y="39"/>
                  </a:cubicBezTo>
                  <a:cubicBezTo>
                    <a:pt x="41" y="53"/>
                    <a:pt x="41" y="53"/>
                    <a:pt x="41" y="53"/>
                  </a:cubicBezTo>
                  <a:cubicBezTo>
                    <a:pt x="56" y="53"/>
                    <a:pt x="56" y="53"/>
                    <a:pt x="56" y="53"/>
                  </a:cubicBezTo>
                  <a:cubicBezTo>
                    <a:pt x="56" y="30"/>
                    <a:pt x="56" y="30"/>
                    <a:pt x="56" y="30"/>
                  </a:cubicBezTo>
                  <a:cubicBezTo>
                    <a:pt x="63" y="30"/>
                    <a:pt x="63" y="30"/>
                    <a:pt x="63" y="30"/>
                  </a:cubicBezTo>
                  <a:cubicBezTo>
                    <a:pt x="64" y="30"/>
                    <a:pt x="64" y="29"/>
                    <a:pt x="65" y="29"/>
                  </a:cubicBezTo>
                  <a:cubicBezTo>
                    <a:pt x="65" y="29"/>
                    <a:pt x="65" y="29"/>
                    <a:pt x="65" y="28"/>
                  </a:cubicBezTo>
                  <a:cubicBezTo>
                    <a:pt x="65" y="28"/>
                    <a:pt x="65" y="28"/>
                    <a:pt x="65" y="28"/>
                  </a:cubicBezTo>
                  <a:cubicBezTo>
                    <a:pt x="35" y="1"/>
                    <a:pt x="35" y="1"/>
                    <a:pt x="35" y="1"/>
                  </a:cubicBezTo>
                  <a:cubicBezTo>
                    <a:pt x="34" y="1"/>
                    <a:pt x="33" y="0"/>
                    <a:pt x="33" y="0"/>
                  </a:cubicBezTo>
                  <a:close/>
                  <a:moveTo>
                    <a:pt x="39" y="19"/>
                  </a:moveTo>
                  <a:cubicBezTo>
                    <a:pt x="39" y="22"/>
                    <a:pt x="36" y="25"/>
                    <a:pt x="33" y="25"/>
                  </a:cubicBezTo>
                  <a:cubicBezTo>
                    <a:pt x="29" y="25"/>
                    <a:pt x="26" y="22"/>
                    <a:pt x="26" y="19"/>
                  </a:cubicBezTo>
                  <a:cubicBezTo>
                    <a:pt x="26" y="15"/>
                    <a:pt x="29" y="12"/>
                    <a:pt x="33" y="12"/>
                  </a:cubicBezTo>
                  <a:cubicBezTo>
                    <a:pt x="36" y="12"/>
                    <a:pt x="39" y="15"/>
                    <a:pt x="39" y="1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6" name="Freeform 227"/>
            <p:cNvSpPr>
              <a:spLocks noEditPoints="1"/>
            </p:cNvSpPr>
            <p:nvPr/>
          </p:nvSpPr>
          <p:spPr bwMode="auto">
            <a:xfrm>
              <a:off x="10603883" y="2404009"/>
              <a:ext cx="204635" cy="222597"/>
            </a:xfrm>
            <a:custGeom>
              <a:avLst/>
              <a:gdLst>
                <a:gd name="T0" fmla="*/ 134 w 135"/>
                <a:gd name="T1" fmla="*/ 34 h 147"/>
                <a:gd name="T2" fmla="*/ 135 w 135"/>
                <a:gd name="T3" fmla="*/ 32 h 147"/>
                <a:gd name="T4" fmla="*/ 133 w 135"/>
                <a:gd name="T5" fmla="*/ 30 h 147"/>
                <a:gd name="T6" fmla="*/ 117 w 135"/>
                <a:gd name="T7" fmla="*/ 33 h 147"/>
                <a:gd name="T8" fmla="*/ 114 w 135"/>
                <a:gd name="T9" fmla="*/ 24 h 147"/>
                <a:gd name="T10" fmla="*/ 76 w 135"/>
                <a:gd name="T11" fmla="*/ 0 h 147"/>
                <a:gd name="T12" fmla="*/ 34 w 135"/>
                <a:gd name="T13" fmla="*/ 42 h 147"/>
                <a:gd name="T14" fmla="*/ 34 w 135"/>
                <a:gd name="T15" fmla="*/ 53 h 147"/>
                <a:gd name="T16" fmla="*/ 30 w 135"/>
                <a:gd name="T17" fmla="*/ 91 h 147"/>
                <a:gd name="T18" fmla="*/ 21 w 135"/>
                <a:gd name="T19" fmla="*/ 94 h 147"/>
                <a:gd name="T20" fmla="*/ 2 w 135"/>
                <a:gd name="T21" fmla="*/ 94 h 147"/>
                <a:gd name="T22" fmla="*/ 0 w 135"/>
                <a:gd name="T23" fmla="*/ 96 h 147"/>
                <a:gd name="T24" fmla="*/ 13 w 135"/>
                <a:gd name="T25" fmla="*/ 131 h 147"/>
                <a:gd name="T26" fmla="*/ 52 w 135"/>
                <a:gd name="T27" fmla="*/ 147 h 147"/>
                <a:gd name="T28" fmla="*/ 98 w 135"/>
                <a:gd name="T29" fmla="*/ 130 h 147"/>
                <a:gd name="T30" fmla="*/ 117 w 135"/>
                <a:gd name="T31" fmla="*/ 69 h 147"/>
                <a:gd name="T32" fmla="*/ 131 w 135"/>
                <a:gd name="T33" fmla="*/ 73 h 147"/>
                <a:gd name="T34" fmla="*/ 134 w 135"/>
                <a:gd name="T35" fmla="*/ 71 h 147"/>
                <a:gd name="T36" fmla="*/ 133 w 135"/>
                <a:gd name="T37" fmla="*/ 69 h 147"/>
                <a:gd name="T38" fmla="*/ 120 w 135"/>
                <a:gd name="T39" fmla="*/ 52 h 147"/>
                <a:gd name="T40" fmla="*/ 134 w 135"/>
                <a:gd name="T41" fmla="*/ 34 h 147"/>
                <a:gd name="T42" fmla="*/ 86 w 135"/>
                <a:gd name="T43" fmla="*/ 109 h 147"/>
                <a:gd name="T44" fmla="*/ 60 w 135"/>
                <a:gd name="T45" fmla="*/ 120 h 147"/>
                <a:gd name="T46" fmla="*/ 36 w 135"/>
                <a:gd name="T47" fmla="*/ 110 h 147"/>
                <a:gd name="T48" fmla="*/ 35 w 135"/>
                <a:gd name="T49" fmla="*/ 106 h 147"/>
                <a:gd name="T50" fmla="*/ 53 w 135"/>
                <a:gd name="T51" fmla="*/ 79 h 147"/>
                <a:gd name="T52" fmla="*/ 61 w 135"/>
                <a:gd name="T53" fmla="*/ 79 h 147"/>
                <a:gd name="T54" fmla="*/ 43 w 135"/>
                <a:gd name="T55" fmla="*/ 107 h 147"/>
                <a:gd name="T56" fmla="*/ 81 w 135"/>
                <a:gd name="T57" fmla="*/ 104 h 147"/>
                <a:gd name="T58" fmla="*/ 88 w 135"/>
                <a:gd name="T59" fmla="*/ 79 h 147"/>
                <a:gd name="T60" fmla="*/ 95 w 135"/>
                <a:gd name="T61" fmla="*/ 79 h 147"/>
                <a:gd name="T62" fmla="*/ 86 w 135"/>
                <a:gd name="T63" fmla="*/ 109 h 147"/>
                <a:gd name="T64" fmla="*/ 94 w 135"/>
                <a:gd name="T65" fmla="*/ 48 h 147"/>
                <a:gd name="T66" fmla="*/ 82 w 135"/>
                <a:gd name="T67" fmla="*/ 37 h 147"/>
                <a:gd name="T68" fmla="*/ 94 w 135"/>
                <a:gd name="T69" fmla="*/ 26 h 147"/>
                <a:gd name="T70" fmla="*/ 105 w 135"/>
                <a:gd name="T71" fmla="*/ 37 h 147"/>
                <a:gd name="T72" fmla="*/ 94 w 135"/>
                <a:gd name="T73" fmla="*/ 4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 h="147">
                  <a:moveTo>
                    <a:pt x="134" y="34"/>
                  </a:moveTo>
                  <a:cubicBezTo>
                    <a:pt x="135" y="34"/>
                    <a:pt x="135" y="33"/>
                    <a:pt x="135" y="32"/>
                  </a:cubicBezTo>
                  <a:cubicBezTo>
                    <a:pt x="135" y="31"/>
                    <a:pt x="134" y="30"/>
                    <a:pt x="133" y="30"/>
                  </a:cubicBezTo>
                  <a:cubicBezTo>
                    <a:pt x="117" y="33"/>
                    <a:pt x="117" y="33"/>
                    <a:pt x="117" y="33"/>
                  </a:cubicBezTo>
                  <a:cubicBezTo>
                    <a:pt x="116" y="30"/>
                    <a:pt x="115" y="27"/>
                    <a:pt x="114" y="24"/>
                  </a:cubicBezTo>
                  <a:cubicBezTo>
                    <a:pt x="107" y="10"/>
                    <a:pt x="92" y="0"/>
                    <a:pt x="76" y="0"/>
                  </a:cubicBezTo>
                  <a:cubicBezTo>
                    <a:pt x="53" y="0"/>
                    <a:pt x="34" y="19"/>
                    <a:pt x="34" y="42"/>
                  </a:cubicBezTo>
                  <a:cubicBezTo>
                    <a:pt x="34" y="46"/>
                    <a:pt x="34" y="50"/>
                    <a:pt x="34" y="53"/>
                  </a:cubicBezTo>
                  <a:cubicBezTo>
                    <a:pt x="34" y="74"/>
                    <a:pt x="34" y="86"/>
                    <a:pt x="30" y="91"/>
                  </a:cubicBezTo>
                  <a:cubicBezTo>
                    <a:pt x="28" y="93"/>
                    <a:pt x="25" y="94"/>
                    <a:pt x="21" y="94"/>
                  </a:cubicBezTo>
                  <a:cubicBezTo>
                    <a:pt x="2" y="94"/>
                    <a:pt x="2" y="94"/>
                    <a:pt x="2" y="94"/>
                  </a:cubicBezTo>
                  <a:cubicBezTo>
                    <a:pt x="1" y="94"/>
                    <a:pt x="0" y="95"/>
                    <a:pt x="0" y="96"/>
                  </a:cubicBezTo>
                  <a:cubicBezTo>
                    <a:pt x="0" y="109"/>
                    <a:pt x="4" y="122"/>
                    <a:pt x="13" y="131"/>
                  </a:cubicBezTo>
                  <a:cubicBezTo>
                    <a:pt x="22" y="141"/>
                    <a:pt x="36" y="147"/>
                    <a:pt x="52" y="147"/>
                  </a:cubicBezTo>
                  <a:cubicBezTo>
                    <a:pt x="72" y="147"/>
                    <a:pt x="87" y="141"/>
                    <a:pt x="98" y="130"/>
                  </a:cubicBezTo>
                  <a:cubicBezTo>
                    <a:pt x="117" y="112"/>
                    <a:pt x="117" y="83"/>
                    <a:pt x="117" y="69"/>
                  </a:cubicBezTo>
                  <a:cubicBezTo>
                    <a:pt x="131" y="73"/>
                    <a:pt x="131" y="73"/>
                    <a:pt x="131" y="73"/>
                  </a:cubicBezTo>
                  <a:cubicBezTo>
                    <a:pt x="132" y="73"/>
                    <a:pt x="133" y="72"/>
                    <a:pt x="134" y="71"/>
                  </a:cubicBezTo>
                  <a:cubicBezTo>
                    <a:pt x="134" y="71"/>
                    <a:pt x="134" y="70"/>
                    <a:pt x="133" y="69"/>
                  </a:cubicBezTo>
                  <a:cubicBezTo>
                    <a:pt x="133" y="69"/>
                    <a:pt x="120" y="61"/>
                    <a:pt x="120" y="52"/>
                  </a:cubicBezTo>
                  <a:cubicBezTo>
                    <a:pt x="120" y="42"/>
                    <a:pt x="134" y="34"/>
                    <a:pt x="134" y="34"/>
                  </a:cubicBezTo>
                  <a:close/>
                  <a:moveTo>
                    <a:pt x="86" y="109"/>
                  </a:moveTo>
                  <a:cubicBezTo>
                    <a:pt x="79" y="116"/>
                    <a:pt x="70" y="120"/>
                    <a:pt x="60" y="120"/>
                  </a:cubicBezTo>
                  <a:cubicBezTo>
                    <a:pt x="51" y="120"/>
                    <a:pt x="43" y="117"/>
                    <a:pt x="36" y="110"/>
                  </a:cubicBezTo>
                  <a:cubicBezTo>
                    <a:pt x="34" y="109"/>
                    <a:pt x="34" y="107"/>
                    <a:pt x="35" y="106"/>
                  </a:cubicBezTo>
                  <a:cubicBezTo>
                    <a:pt x="53" y="79"/>
                    <a:pt x="53" y="79"/>
                    <a:pt x="53" y="79"/>
                  </a:cubicBezTo>
                  <a:cubicBezTo>
                    <a:pt x="61" y="79"/>
                    <a:pt x="61" y="79"/>
                    <a:pt x="61" y="79"/>
                  </a:cubicBezTo>
                  <a:cubicBezTo>
                    <a:pt x="43" y="107"/>
                    <a:pt x="43" y="107"/>
                    <a:pt x="43" y="107"/>
                  </a:cubicBezTo>
                  <a:cubicBezTo>
                    <a:pt x="54" y="116"/>
                    <a:pt x="71" y="115"/>
                    <a:pt x="81" y="104"/>
                  </a:cubicBezTo>
                  <a:cubicBezTo>
                    <a:pt x="88" y="97"/>
                    <a:pt x="90" y="88"/>
                    <a:pt x="88" y="79"/>
                  </a:cubicBezTo>
                  <a:cubicBezTo>
                    <a:pt x="95" y="79"/>
                    <a:pt x="95" y="79"/>
                    <a:pt x="95" y="79"/>
                  </a:cubicBezTo>
                  <a:cubicBezTo>
                    <a:pt x="97" y="90"/>
                    <a:pt x="94" y="101"/>
                    <a:pt x="86" y="109"/>
                  </a:cubicBezTo>
                  <a:close/>
                  <a:moveTo>
                    <a:pt x="94" y="48"/>
                  </a:moveTo>
                  <a:cubicBezTo>
                    <a:pt x="88" y="48"/>
                    <a:pt x="82" y="43"/>
                    <a:pt x="82" y="37"/>
                  </a:cubicBezTo>
                  <a:cubicBezTo>
                    <a:pt x="82" y="31"/>
                    <a:pt x="88" y="26"/>
                    <a:pt x="94" y="26"/>
                  </a:cubicBezTo>
                  <a:cubicBezTo>
                    <a:pt x="100" y="26"/>
                    <a:pt x="105" y="31"/>
                    <a:pt x="105" y="37"/>
                  </a:cubicBezTo>
                  <a:cubicBezTo>
                    <a:pt x="105" y="43"/>
                    <a:pt x="100" y="48"/>
                    <a:pt x="94" y="4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28"/>
            <p:cNvSpPr/>
            <p:nvPr/>
          </p:nvSpPr>
          <p:spPr bwMode="auto">
            <a:xfrm>
              <a:off x="8571646" y="3152627"/>
              <a:ext cx="168712" cy="168712"/>
            </a:xfrm>
            <a:custGeom>
              <a:avLst/>
              <a:gdLst>
                <a:gd name="T0" fmla="*/ 9 w 111"/>
                <a:gd name="T1" fmla="*/ 0 h 111"/>
                <a:gd name="T2" fmla="*/ 0 w 111"/>
                <a:gd name="T3" fmla="*/ 9 h 111"/>
                <a:gd name="T4" fmla="*/ 9 w 111"/>
                <a:gd name="T5" fmla="*/ 18 h 111"/>
                <a:gd name="T6" fmla="*/ 93 w 111"/>
                <a:gd name="T7" fmla="*/ 102 h 111"/>
                <a:gd name="T8" fmla="*/ 102 w 111"/>
                <a:gd name="T9" fmla="*/ 111 h 111"/>
                <a:gd name="T10" fmla="*/ 111 w 111"/>
                <a:gd name="T11" fmla="*/ 102 h 111"/>
                <a:gd name="T12" fmla="*/ 9 w 111"/>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1" h="111">
                  <a:moveTo>
                    <a:pt x="9" y="0"/>
                  </a:moveTo>
                  <a:cubicBezTo>
                    <a:pt x="4" y="0"/>
                    <a:pt x="0" y="4"/>
                    <a:pt x="0" y="9"/>
                  </a:cubicBezTo>
                  <a:cubicBezTo>
                    <a:pt x="0" y="14"/>
                    <a:pt x="4" y="18"/>
                    <a:pt x="9" y="18"/>
                  </a:cubicBezTo>
                  <a:cubicBezTo>
                    <a:pt x="55" y="18"/>
                    <a:pt x="93" y="56"/>
                    <a:pt x="93" y="102"/>
                  </a:cubicBezTo>
                  <a:cubicBezTo>
                    <a:pt x="93" y="107"/>
                    <a:pt x="97" y="111"/>
                    <a:pt x="102" y="111"/>
                  </a:cubicBezTo>
                  <a:cubicBezTo>
                    <a:pt x="107" y="111"/>
                    <a:pt x="111" y="107"/>
                    <a:pt x="111" y="102"/>
                  </a:cubicBezTo>
                  <a:cubicBezTo>
                    <a:pt x="111" y="46"/>
                    <a:pt x="65" y="0"/>
                    <a:pt x="9"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229"/>
            <p:cNvSpPr/>
            <p:nvPr/>
          </p:nvSpPr>
          <p:spPr bwMode="auto">
            <a:xfrm>
              <a:off x="8571646" y="3204587"/>
              <a:ext cx="113544" cy="116751"/>
            </a:xfrm>
            <a:custGeom>
              <a:avLst/>
              <a:gdLst>
                <a:gd name="T0" fmla="*/ 57 w 75"/>
                <a:gd name="T1" fmla="*/ 68 h 77"/>
                <a:gd name="T2" fmla="*/ 66 w 75"/>
                <a:gd name="T3" fmla="*/ 77 h 77"/>
                <a:gd name="T4" fmla="*/ 75 w 75"/>
                <a:gd name="T5" fmla="*/ 68 h 77"/>
                <a:gd name="T6" fmla="*/ 9 w 75"/>
                <a:gd name="T7" fmla="*/ 0 h 77"/>
                <a:gd name="T8" fmla="*/ 0 w 75"/>
                <a:gd name="T9" fmla="*/ 9 h 77"/>
                <a:gd name="T10" fmla="*/ 9 w 75"/>
                <a:gd name="T11" fmla="*/ 18 h 77"/>
                <a:gd name="T12" fmla="*/ 57 w 75"/>
                <a:gd name="T13" fmla="*/ 68 h 77"/>
              </a:gdLst>
              <a:ahLst/>
              <a:cxnLst>
                <a:cxn ang="0">
                  <a:pos x="T0" y="T1"/>
                </a:cxn>
                <a:cxn ang="0">
                  <a:pos x="T2" y="T3"/>
                </a:cxn>
                <a:cxn ang="0">
                  <a:pos x="T4" y="T5"/>
                </a:cxn>
                <a:cxn ang="0">
                  <a:pos x="T6" y="T7"/>
                </a:cxn>
                <a:cxn ang="0">
                  <a:pos x="T8" y="T9"/>
                </a:cxn>
                <a:cxn ang="0">
                  <a:pos x="T10" y="T11"/>
                </a:cxn>
                <a:cxn ang="0">
                  <a:pos x="T12" y="T13"/>
                </a:cxn>
              </a:cxnLst>
              <a:rect l="0" t="0" r="r" b="b"/>
              <a:pathLst>
                <a:path w="75" h="77">
                  <a:moveTo>
                    <a:pt x="57" y="68"/>
                  </a:moveTo>
                  <a:cubicBezTo>
                    <a:pt x="57" y="73"/>
                    <a:pt x="61" y="77"/>
                    <a:pt x="66" y="77"/>
                  </a:cubicBezTo>
                  <a:cubicBezTo>
                    <a:pt x="71" y="77"/>
                    <a:pt x="75" y="73"/>
                    <a:pt x="75" y="68"/>
                  </a:cubicBezTo>
                  <a:cubicBezTo>
                    <a:pt x="75" y="31"/>
                    <a:pt x="46" y="0"/>
                    <a:pt x="9" y="0"/>
                  </a:cubicBezTo>
                  <a:cubicBezTo>
                    <a:pt x="4" y="0"/>
                    <a:pt x="0" y="4"/>
                    <a:pt x="0" y="9"/>
                  </a:cubicBezTo>
                  <a:cubicBezTo>
                    <a:pt x="0" y="14"/>
                    <a:pt x="4" y="18"/>
                    <a:pt x="9" y="18"/>
                  </a:cubicBezTo>
                  <a:cubicBezTo>
                    <a:pt x="35" y="18"/>
                    <a:pt x="57" y="41"/>
                    <a:pt x="57" y="6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230"/>
            <p:cNvSpPr/>
            <p:nvPr/>
          </p:nvSpPr>
          <p:spPr bwMode="auto">
            <a:xfrm>
              <a:off x="8553684" y="3275793"/>
              <a:ext cx="62224" cy="62224"/>
            </a:xfrm>
            <a:custGeom>
              <a:avLst/>
              <a:gdLst>
                <a:gd name="T0" fmla="*/ 20 w 41"/>
                <a:gd name="T1" fmla="*/ 41 h 41"/>
                <a:gd name="T2" fmla="*/ 41 w 41"/>
                <a:gd name="T3" fmla="*/ 20 h 41"/>
                <a:gd name="T4" fmla="*/ 21 w 41"/>
                <a:gd name="T5" fmla="*/ 0 h 41"/>
                <a:gd name="T6" fmla="*/ 0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32" y="41"/>
                    <a:pt x="41" y="32"/>
                    <a:pt x="41" y="20"/>
                  </a:cubicBezTo>
                  <a:cubicBezTo>
                    <a:pt x="41" y="9"/>
                    <a:pt x="32" y="0"/>
                    <a:pt x="21" y="0"/>
                  </a:cubicBezTo>
                  <a:cubicBezTo>
                    <a:pt x="10" y="0"/>
                    <a:pt x="0" y="9"/>
                    <a:pt x="0" y="20"/>
                  </a:cubicBezTo>
                  <a:cubicBezTo>
                    <a:pt x="0" y="31"/>
                    <a:pt x="9" y="41"/>
                    <a:pt x="20" y="4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231"/>
            <p:cNvSpPr/>
            <p:nvPr/>
          </p:nvSpPr>
          <p:spPr bwMode="auto">
            <a:xfrm>
              <a:off x="8438216" y="3172513"/>
              <a:ext cx="277765" cy="279048"/>
            </a:xfrm>
            <a:custGeom>
              <a:avLst/>
              <a:gdLst>
                <a:gd name="T0" fmla="*/ 155 w 183"/>
                <a:gd name="T1" fmla="*/ 118 h 184"/>
                <a:gd name="T2" fmla="*/ 139 w 183"/>
                <a:gd name="T3" fmla="*/ 116 h 184"/>
                <a:gd name="T4" fmla="*/ 126 w 183"/>
                <a:gd name="T5" fmla="*/ 130 h 184"/>
                <a:gd name="T6" fmla="*/ 112 w 183"/>
                <a:gd name="T7" fmla="*/ 116 h 184"/>
                <a:gd name="T8" fmla="*/ 97 w 183"/>
                <a:gd name="T9" fmla="*/ 121 h 184"/>
                <a:gd name="T10" fmla="*/ 64 w 183"/>
                <a:gd name="T11" fmla="*/ 88 h 184"/>
                <a:gd name="T12" fmla="*/ 69 w 183"/>
                <a:gd name="T13" fmla="*/ 72 h 184"/>
                <a:gd name="T14" fmla="*/ 54 w 183"/>
                <a:gd name="T15" fmla="*/ 58 h 184"/>
                <a:gd name="T16" fmla="*/ 69 w 183"/>
                <a:gd name="T17" fmla="*/ 44 h 184"/>
                <a:gd name="T18" fmla="*/ 67 w 183"/>
                <a:gd name="T19" fmla="*/ 28 h 184"/>
                <a:gd name="T20" fmla="*/ 45 w 183"/>
                <a:gd name="T21" fmla="*/ 5 h 184"/>
                <a:gd name="T22" fmla="*/ 29 w 183"/>
                <a:gd name="T23" fmla="*/ 4 h 184"/>
                <a:gd name="T24" fmla="*/ 12 w 183"/>
                <a:gd name="T25" fmla="*/ 21 h 184"/>
                <a:gd name="T26" fmla="*/ 10 w 183"/>
                <a:gd name="T27" fmla="*/ 63 h 184"/>
                <a:gd name="T28" fmla="*/ 121 w 183"/>
                <a:gd name="T29" fmla="*/ 174 h 184"/>
                <a:gd name="T30" fmla="*/ 163 w 183"/>
                <a:gd name="T31" fmla="*/ 172 h 184"/>
                <a:gd name="T32" fmla="*/ 179 w 183"/>
                <a:gd name="T33" fmla="*/ 156 h 184"/>
                <a:gd name="T34" fmla="*/ 178 w 183"/>
                <a:gd name="T35" fmla="*/ 141 h 184"/>
                <a:gd name="T36" fmla="*/ 155 w 183"/>
                <a:gd name="T37" fmla="*/ 1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3" h="184">
                  <a:moveTo>
                    <a:pt x="155" y="118"/>
                  </a:moveTo>
                  <a:cubicBezTo>
                    <a:pt x="150" y="113"/>
                    <a:pt x="143" y="112"/>
                    <a:pt x="139" y="116"/>
                  </a:cubicBezTo>
                  <a:cubicBezTo>
                    <a:pt x="126" y="130"/>
                    <a:pt x="126" y="130"/>
                    <a:pt x="126" y="130"/>
                  </a:cubicBezTo>
                  <a:cubicBezTo>
                    <a:pt x="112" y="116"/>
                    <a:pt x="112" y="116"/>
                    <a:pt x="112" y="116"/>
                  </a:cubicBezTo>
                  <a:cubicBezTo>
                    <a:pt x="108" y="119"/>
                    <a:pt x="103" y="121"/>
                    <a:pt x="97" y="121"/>
                  </a:cubicBezTo>
                  <a:cubicBezTo>
                    <a:pt x="79" y="121"/>
                    <a:pt x="64" y="106"/>
                    <a:pt x="64" y="88"/>
                  </a:cubicBezTo>
                  <a:cubicBezTo>
                    <a:pt x="64" y="82"/>
                    <a:pt x="66" y="77"/>
                    <a:pt x="69" y="72"/>
                  </a:cubicBezTo>
                  <a:cubicBezTo>
                    <a:pt x="54" y="58"/>
                    <a:pt x="54" y="58"/>
                    <a:pt x="54" y="58"/>
                  </a:cubicBezTo>
                  <a:cubicBezTo>
                    <a:pt x="69" y="44"/>
                    <a:pt x="69" y="44"/>
                    <a:pt x="69" y="44"/>
                  </a:cubicBezTo>
                  <a:cubicBezTo>
                    <a:pt x="73" y="40"/>
                    <a:pt x="72" y="33"/>
                    <a:pt x="67" y="28"/>
                  </a:cubicBezTo>
                  <a:cubicBezTo>
                    <a:pt x="45" y="5"/>
                    <a:pt x="45" y="5"/>
                    <a:pt x="45" y="5"/>
                  </a:cubicBezTo>
                  <a:cubicBezTo>
                    <a:pt x="40" y="0"/>
                    <a:pt x="33" y="0"/>
                    <a:pt x="29" y="4"/>
                  </a:cubicBezTo>
                  <a:cubicBezTo>
                    <a:pt x="12" y="21"/>
                    <a:pt x="12" y="21"/>
                    <a:pt x="12" y="21"/>
                  </a:cubicBezTo>
                  <a:cubicBezTo>
                    <a:pt x="1" y="32"/>
                    <a:pt x="0" y="48"/>
                    <a:pt x="10" y="63"/>
                  </a:cubicBezTo>
                  <a:cubicBezTo>
                    <a:pt x="43" y="114"/>
                    <a:pt x="71" y="142"/>
                    <a:pt x="121" y="174"/>
                  </a:cubicBezTo>
                  <a:cubicBezTo>
                    <a:pt x="136" y="184"/>
                    <a:pt x="152" y="183"/>
                    <a:pt x="163" y="172"/>
                  </a:cubicBezTo>
                  <a:cubicBezTo>
                    <a:pt x="179" y="156"/>
                    <a:pt x="179" y="156"/>
                    <a:pt x="179" y="156"/>
                  </a:cubicBezTo>
                  <a:cubicBezTo>
                    <a:pt x="183" y="152"/>
                    <a:pt x="183" y="145"/>
                    <a:pt x="178" y="141"/>
                  </a:cubicBezTo>
                  <a:lnTo>
                    <a:pt x="155" y="11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32"/>
            <p:cNvSpPr>
              <a:spLocks noEditPoints="1"/>
            </p:cNvSpPr>
            <p:nvPr/>
          </p:nvSpPr>
          <p:spPr bwMode="auto">
            <a:xfrm>
              <a:off x="10916288" y="3699175"/>
              <a:ext cx="180900" cy="178975"/>
            </a:xfrm>
            <a:custGeom>
              <a:avLst/>
              <a:gdLst>
                <a:gd name="T0" fmla="*/ 100 w 119"/>
                <a:gd name="T1" fmla="*/ 33 h 118"/>
                <a:gd name="T2" fmla="*/ 70 w 119"/>
                <a:gd name="T3" fmla="*/ 12 h 118"/>
                <a:gd name="T4" fmla="*/ 33 w 119"/>
                <a:gd name="T5" fmla="*/ 18 h 118"/>
                <a:gd name="T6" fmla="*/ 12 w 119"/>
                <a:gd name="T7" fmla="*/ 49 h 118"/>
                <a:gd name="T8" fmla="*/ 19 w 119"/>
                <a:gd name="T9" fmla="*/ 85 h 118"/>
                <a:gd name="T10" fmla="*/ 49 w 119"/>
                <a:gd name="T11" fmla="*/ 106 h 118"/>
                <a:gd name="T12" fmla="*/ 85 w 119"/>
                <a:gd name="T13" fmla="*/ 100 h 118"/>
                <a:gd name="T14" fmla="*/ 107 w 119"/>
                <a:gd name="T15" fmla="*/ 69 h 118"/>
                <a:gd name="T16" fmla="*/ 94 w 119"/>
                <a:gd name="T17" fmla="*/ 62 h 118"/>
                <a:gd name="T18" fmla="*/ 93 w 119"/>
                <a:gd name="T19" fmla="*/ 66 h 118"/>
                <a:gd name="T20" fmla="*/ 90 w 119"/>
                <a:gd name="T21" fmla="*/ 75 h 118"/>
                <a:gd name="T22" fmla="*/ 89 w 119"/>
                <a:gd name="T23" fmla="*/ 77 h 118"/>
                <a:gd name="T24" fmla="*/ 86 w 119"/>
                <a:gd name="T25" fmla="*/ 82 h 118"/>
                <a:gd name="T26" fmla="*/ 81 w 119"/>
                <a:gd name="T27" fmla="*/ 86 h 118"/>
                <a:gd name="T28" fmla="*/ 77 w 119"/>
                <a:gd name="T29" fmla="*/ 89 h 118"/>
                <a:gd name="T30" fmla="*/ 68 w 119"/>
                <a:gd name="T31" fmla="*/ 93 h 118"/>
                <a:gd name="T32" fmla="*/ 65 w 119"/>
                <a:gd name="T33" fmla="*/ 93 h 118"/>
                <a:gd name="T34" fmla="*/ 61 w 119"/>
                <a:gd name="T35" fmla="*/ 94 h 118"/>
                <a:gd name="T36" fmla="*/ 57 w 119"/>
                <a:gd name="T37" fmla="*/ 94 h 118"/>
                <a:gd name="T38" fmla="*/ 54 w 119"/>
                <a:gd name="T39" fmla="*/ 93 h 118"/>
                <a:gd name="T40" fmla="*/ 51 w 119"/>
                <a:gd name="T41" fmla="*/ 93 h 118"/>
                <a:gd name="T42" fmla="*/ 42 w 119"/>
                <a:gd name="T43" fmla="*/ 89 h 118"/>
                <a:gd name="T44" fmla="*/ 38 w 119"/>
                <a:gd name="T45" fmla="*/ 86 h 118"/>
                <a:gd name="T46" fmla="*/ 33 w 119"/>
                <a:gd name="T47" fmla="*/ 82 h 118"/>
                <a:gd name="T48" fmla="*/ 30 w 119"/>
                <a:gd name="T49" fmla="*/ 77 h 118"/>
                <a:gd name="T50" fmla="*/ 26 w 119"/>
                <a:gd name="T51" fmla="*/ 68 h 118"/>
                <a:gd name="T52" fmla="*/ 25 w 119"/>
                <a:gd name="T53" fmla="*/ 64 h 118"/>
                <a:gd name="T54" fmla="*/ 25 w 119"/>
                <a:gd name="T55" fmla="*/ 61 h 118"/>
                <a:gd name="T56" fmla="*/ 25 w 119"/>
                <a:gd name="T57" fmla="*/ 57 h 118"/>
                <a:gd name="T58" fmla="*/ 25 w 119"/>
                <a:gd name="T59" fmla="*/ 53 h 118"/>
                <a:gd name="T60" fmla="*/ 26 w 119"/>
                <a:gd name="T61" fmla="*/ 50 h 118"/>
                <a:gd name="T62" fmla="*/ 29 w 119"/>
                <a:gd name="T63" fmla="*/ 41 h 118"/>
                <a:gd name="T64" fmla="*/ 32 w 119"/>
                <a:gd name="T65" fmla="*/ 37 h 118"/>
                <a:gd name="T66" fmla="*/ 37 w 119"/>
                <a:gd name="T67" fmla="*/ 33 h 118"/>
                <a:gd name="T68" fmla="*/ 41 w 119"/>
                <a:gd name="T69" fmla="*/ 29 h 118"/>
                <a:gd name="T70" fmla="*/ 49 w 119"/>
                <a:gd name="T71" fmla="*/ 26 h 118"/>
                <a:gd name="T72" fmla="*/ 53 w 119"/>
                <a:gd name="T73" fmla="*/ 25 h 118"/>
                <a:gd name="T74" fmla="*/ 56 w 119"/>
                <a:gd name="T75" fmla="*/ 24 h 118"/>
                <a:gd name="T76" fmla="*/ 61 w 119"/>
                <a:gd name="T77" fmla="*/ 24 h 118"/>
                <a:gd name="T78" fmla="*/ 65 w 119"/>
                <a:gd name="T79" fmla="*/ 25 h 118"/>
                <a:gd name="T80" fmla="*/ 68 w 119"/>
                <a:gd name="T81" fmla="*/ 25 h 118"/>
                <a:gd name="T82" fmla="*/ 76 w 119"/>
                <a:gd name="T83" fmla="*/ 28 h 118"/>
                <a:gd name="T84" fmla="*/ 78 w 119"/>
                <a:gd name="T85" fmla="*/ 30 h 118"/>
                <a:gd name="T86" fmla="*/ 82 w 119"/>
                <a:gd name="T87" fmla="*/ 33 h 118"/>
                <a:gd name="T88" fmla="*/ 87 w 119"/>
                <a:gd name="T89" fmla="*/ 37 h 118"/>
                <a:gd name="T90" fmla="*/ 90 w 119"/>
                <a:gd name="T91" fmla="*/ 42 h 118"/>
                <a:gd name="T92" fmla="*/ 93 w 119"/>
                <a:gd name="T93" fmla="*/ 51 h 118"/>
                <a:gd name="T94" fmla="*/ 94 w 119"/>
                <a:gd name="T95" fmla="*/ 54 h 118"/>
                <a:gd name="T96" fmla="*/ 94 w 119"/>
                <a:gd name="T97"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9" h="118">
                  <a:moveTo>
                    <a:pt x="119" y="69"/>
                  </a:moveTo>
                  <a:cubicBezTo>
                    <a:pt x="119" y="49"/>
                    <a:pt x="119" y="49"/>
                    <a:pt x="119" y="49"/>
                  </a:cubicBezTo>
                  <a:cubicBezTo>
                    <a:pt x="107" y="49"/>
                    <a:pt x="107" y="49"/>
                    <a:pt x="107" y="49"/>
                  </a:cubicBezTo>
                  <a:cubicBezTo>
                    <a:pt x="105" y="43"/>
                    <a:pt x="103" y="38"/>
                    <a:pt x="100" y="33"/>
                  </a:cubicBezTo>
                  <a:cubicBezTo>
                    <a:pt x="109" y="24"/>
                    <a:pt x="109" y="24"/>
                    <a:pt x="109" y="24"/>
                  </a:cubicBezTo>
                  <a:cubicBezTo>
                    <a:pt x="94" y="10"/>
                    <a:pt x="94" y="10"/>
                    <a:pt x="94" y="10"/>
                  </a:cubicBezTo>
                  <a:cubicBezTo>
                    <a:pt x="85" y="18"/>
                    <a:pt x="85" y="18"/>
                    <a:pt x="85" y="18"/>
                  </a:cubicBezTo>
                  <a:cubicBezTo>
                    <a:pt x="81" y="15"/>
                    <a:pt x="75" y="13"/>
                    <a:pt x="70" y="12"/>
                  </a:cubicBezTo>
                  <a:cubicBezTo>
                    <a:pt x="70" y="0"/>
                    <a:pt x="70" y="0"/>
                    <a:pt x="70" y="0"/>
                  </a:cubicBezTo>
                  <a:cubicBezTo>
                    <a:pt x="49" y="0"/>
                    <a:pt x="49" y="0"/>
                    <a:pt x="49" y="0"/>
                  </a:cubicBezTo>
                  <a:cubicBezTo>
                    <a:pt x="49" y="12"/>
                    <a:pt x="49" y="12"/>
                    <a:pt x="49" y="12"/>
                  </a:cubicBezTo>
                  <a:cubicBezTo>
                    <a:pt x="43" y="13"/>
                    <a:pt x="38" y="15"/>
                    <a:pt x="33" y="18"/>
                  </a:cubicBezTo>
                  <a:cubicBezTo>
                    <a:pt x="25" y="10"/>
                    <a:pt x="25" y="10"/>
                    <a:pt x="25" y="10"/>
                  </a:cubicBezTo>
                  <a:cubicBezTo>
                    <a:pt x="10" y="24"/>
                    <a:pt x="10" y="24"/>
                    <a:pt x="10" y="24"/>
                  </a:cubicBezTo>
                  <a:cubicBezTo>
                    <a:pt x="19" y="33"/>
                    <a:pt x="19" y="33"/>
                    <a:pt x="19" y="33"/>
                  </a:cubicBezTo>
                  <a:cubicBezTo>
                    <a:pt x="16" y="38"/>
                    <a:pt x="13" y="43"/>
                    <a:pt x="12" y="49"/>
                  </a:cubicBezTo>
                  <a:cubicBezTo>
                    <a:pt x="0" y="49"/>
                    <a:pt x="0" y="49"/>
                    <a:pt x="0" y="49"/>
                  </a:cubicBezTo>
                  <a:cubicBezTo>
                    <a:pt x="0" y="69"/>
                    <a:pt x="0" y="69"/>
                    <a:pt x="0" y="69"/>
                  </a:cubicBezTo>
                  <a:cubicBezTo>
                    <a:pt x="12" y="69"/>
                    <a:pt x="12" y="69"/>
                    <a:pt x="12" y="69"/>
                  </a:cubicBezTo>
                  <a:cubicBezTo>
                    <a:pt x="13" y="75"/>
                    <a:pt x="16" y="80"/>
                    <a:pt x="19" y="85"/>
                  </a:cubicBezTo>
                  <a:cubicBezTo>
                    <a:pt x="10" y="94"/>
                    <a:pt x="10" y="94"/>
                    <a:pt x="10" y="94"/>
                  </a:cubicBezTo>
                  <a:cubicBezTo>
                    <a:pt x="25" y="108"/>
                    <a:pt x="25" y="108"/>
                    <a:pt x="25" y="108"/>
                  </a:cubicBezTo>
                  <a:cubicBezTo>
                    <a:pt x="33" y="100"/>
                    <a:pt x="33" y="100"/>
                    <a:pt x="33" y="100"/>
                  </a:cubicBezTo>
                  <a:cubicBezTo>
                    <a:pt x="38" y="103"/>
                    <a:pt x="43" y="105"/>
                    <a:pt x="49" y="106"/>
                  </a:cubicBezTo>
                  <a:cubicBezTo>
                    <a:pt x="49" y="118"/>
                    <a:pt x="49" y="118"/>
                    <a:pt x="49" y="118"/>
                  </a:cubicBezTo>
                  <a:cubicBezTo>
                    <a:pt x="70" y="118"/>
                    <a:pt x="70" y="118"/>
                    <a:pt x="70" y="118"/>
                  </a:cubicBezTo>
                  <a:cubicBezTo>
                    <a:pt x="70" y="106"/>
                    <a:pt x="70" y="106"/>
                    <a:pt x="70" y="106"/>
                  </a:cubicBezTo>
                  <a:cubicBezTo>
                    <a:pt x="75" y="105"/>
                    <a:pt x="81" y="103"/>
                    <a:pt x="85" y="100"/>
                  </a:cubicBezTo>
                  <a:cubicBezTo>
                    <a:pt x="94" y="108"/>
                    <a:pt x="94" y="108"/>
                    <a:pt x="94" y="108"/>
                  </a:cubicBezTo>
                  <a:cubicBezTo>
                    <a:pt x="109" y="94"/>
                    <a:pt x="109" y="94"/>
                    <a:pt x="109" y="94"/>
                  </a:cubicBezTo>
                  <a:cubicBezTo>
                    <a:pt x="100" y="85"/>
                    <a:pt x="100" y="85"/>
                    <a:pt x="100" y="85"/>
                  </a:cubicBezTo>
                  <a:cubicBezTo>
                    <a:pt x="103" y="80"/>
                    <a:pt x="105" y="75"/>
                    <a:pt x="107" y="69"/>
                  </a:cubicBezTo>
                  <a:lnTo>
                    <a:pt x="119" y="69"/>
                  </a:lnTo>
                  <a:close/>
                  <a:moveTo>
                    <a:pt x="94" y="61"/>
                  </a:moveTo>
                  <a:cubicBezTo>
                    <a:pt x="94" y="61"/>
                    <a:pt x="94" y="61"/>
                    <a:pt x="94" y="61"/>
                  </a:cubicBezTo>
                  <a:cubicBezTo>
                    <a:pt x="94" y="61"/>
                    <a:pt x="94" y="62"/>
                    <a:pt x="94" y="62"/>
                  </a:cubicBezTo>
                  <a:cubicBezTo>
                    <a:pt x="94" y="62"/>
                    <a:pt x="94" y="63"/>
                    <a:pt x="94" y="63"/>
                  </a:cubicBezTo>
                  <a:cubicBezTo>
                    <a:pt x="94" y="63"/>
                    <a:pt x="94" y="64"/>
                    <a:pt x="94" y="64"/>
                  </a:cubicBezTo>
                  <a:cubicBezTo>
                    <a:pt x="94" y="64"/>
                    <a:pt x="94" y="64"/>
                    <a:pt x="94" y="64"/>
                  </a:cubicBezTo>
                  <a:cubicBezTo>
                    <a:pt x="94" y="65"/>
                    <a:pt x="94" y="65"/>
                    <a:pt x="93" y="66"/>
                  </a:cubicBezTo>
                  <a:cubicBezTo>
                    <a:pt x="93" y="66"/>
                    <a:pt x="93" y="66"/>
                    <a:pt x="93" y="66"/>
                  </a:cubicBezTo>
                  <a:cubicBezTo>
                    <a:pt x="93" y="67"/>
                    <a:pt x="93" y="67"/>
                    <a:pt x="93" y="67"/>
                  </a:cubicBezTo>
                  <a:cubicBezTo>
                    <a:pt x="93" y="67"/>
                    <a:pt x="93" y="68"/>
                    <a:pt x="93" y="68"/>
                  </a:cubicBezTo>
                  <a:cubicBezTo>
                    <a:pt x="92" y="70"/>
                    <a:pt x="91" y="73"/>
                    <a:pt x="90" y="75"/>
                  </a:cubicBezTo>
                  <a:cubicBezTo>
                    <a:pt x="90" y="75"/>
                    <a:pt x="90" y="76"/>
                    <a:pt x="90" y="76"/>
                  </a:cubicBezTo>
                  <a:cubicBezTo>
                    <a:pt x="90" y="76"/>
                    <a:pt x="90" y="76"/>
                    <a:pt x="89" y="76"/>
                  </a:cubicBezTo>
                  <a:cubicBezTo>
                    <a:pt x="89" y="77"/>
                    <a:pt x="89" y="77"/>
                    <a:pt x="89" y="77"/>
                  </a:cubicBezTo>
                  <a:cubicBezTo>
                    <a:pt x="89" y="77"/>
                    <a:pt x="89" y="77"/>
                    <a:pt x="89" y="77"/>
                  </a:cubicBezTo>
                  <a:cubicBezTo>
                    <a:pt x="88" y="79"/>
                    <a:pt x="87" y="80"/>
                    <a:pt x="87" y="81"/>
                  </a:cubicBezTo>
                  <a:cubicBezTo>
                    <a:pt x="87" y="81"/>
                    <a:pt x="87" y="81"/>
                    <a:pt x="87" y="81"/>
                  </a:cubicBezTo>
                  <a:cubicBezTo>
                    <a:pt x="86" y="81"/>
                    <a:pt x="86" y="81"/>
                    <a:pt x="86" y="82"/>
                  </a:cubicBezTo>
                  <a:cubicBezTo>
                    <a:pt x="86" y="82"/>
                    <a:pt x="86" y="82"/>
                    <a:pt x="86" y="82"/>
                  </a:cubicBezTo>
                  <a:cubicBezTo>
                    <a:pt x="85" y="83"/>
                    <a:pt x="83" y="84"/>
                    <a:pt x="82" y="85"/>
                  </a:cubicBezTo>
                  <a:cubicBezTo>
                    <a:pt x="82" y="85"/>
                    <a:pt x="82" y="85"/>
                    <a:pt x="82" y="85"/>
                  </a:cubicBezTo>
                  <a:cubicBezTo>
                    <a:pt x="82" y="86"/>
                    <a:pt x="81" y="86"/>
                    <a:pt x="81" y="86"/>
                  </a:cubicBezTo>
                  <a:cubicBezTo>
                    <a:pt x="81" y="86"/>
                    <a:pt x="81" y="86"/>
                    <a:pt x="81" y="86"/>
                  </a:cubicBezTo>
                  <a:cubicBezTo>
                    <a:pt x="80" y="87"/>
                    <a:pt x="79" y="88"/>
                    <a:pt x="78" y="88"/>
                  </a:cubicBezTo>
                  <a:cubicBezTo>
                    <a:pt x="78" y="88"/>
                    <a:pt x="78" y="88"/>
                    <a:pt x="78" y="88"/>
                  </a:cubicBezTo>
                  <a:cubicBezTo>
                    <a:pt x="77" y="89"/>
                    <a:pt x="77" y="89"/>
                    <a:pt x="77" y="89"/>
                  </a:cubicBezTo>
                  <a:cubicBezTo>
                    <a:pt x="77" y="89"/>
                    <a:pt x="77" y="89"/>
                    <a:pt x="77" y="89"/>
                  </a:cubicBezTo>
                  <a:cubicBezTo>
                    <a:pt x="76" y="89"/>
                    <a:pt x="76" y="90"/>
                    <a:pt x="76" y="90"/>
                  </a:cubicBezTo>
                  <a:cubicBezTo>
                    <a:pt x="74" y="91"/>
                    <a:pt x="72" y="91"/>
                    <a:pt x="70" y="92"/>
                  </a:cubicBezTo>
                  <a:cubicBezTo>
                    <a:pt x="70" y="92"/>
                    <a:pt x="70" y="92"/>
                    <a:pt x="70" y="92"/>
                  </a:cubicBezTo>
                  <a:cubicBezTo>
                    <a:pt x="69" y="92"/>
                    <a:pt x="69" y="92"/>
                    <a:pt x="68" y="93"/>
                  </a:cubicBezTo>
                  <a:cubicBezTo>
                    <a:pt x="68" y="93"/>
                    <a:pt x="68" y="93"/>
                    <a:pt x="68" y="93"/>
                  </a:cubicBezTo>
                  <a:cubicBezTo>
                    <a:pt x="67" y="93"/>
                    <a:pt x="67" y="93"/>
                    <a:pt x="67" y="93"/>
                  </a:cubicBezTo>
                  <a:cubicBezTo>
                    <a:pt x="66" y="93"/>
                    <a:pt x="66" y="93"/>
                    <a:pt x="66" y="93"/>
                  </a:cubicBezTo>
                  <a:cubicBezTo>
                    <a:pt x="66" y="93"/>
                    <a:pt x="65" y="93"/>
                    <a:pt x="65" y="93"/>
                  </a:cubicBezTo>
                  <a:cubicBezTo>
                    <a:pt x="65" y="93"/>
                    <a:pt x="65" y="93"/>
                    <a:pt x="65" y="93"/>
                  </a:cubicBezTo>
                  <a:cubicBezTo>
                    <a:pt x="64" y="93"/>
                    <a:pt x="64" y="93"/>
                    <a:pt x="63" y="94"/>
                  </a:cubicBezTo>
                  <a:cubicBezTo>
                    <a:pt x="63" y="94"/>
                    <a:pt x="63" y="94"/>
                    <a:pt x="63" y="94"/>
                  </a:cubicBezTo>
                  <a:cubicBezTo>
                    <a:pt x="62" y="94"/>
                    <a:pt x="62" y="94"/>
                    <a:pt x="61" y="94"/>
                  </a:cubicBezTo>
                  <a:cubicBezTo>
                    <a:pt x="61" y="94"/>
                    <a:pt x="61" y="94"/>
                    <a:pt x="61" y="94"/>
                  </a:cubicBezTo>
                  <a:cubicBezTo>
                    <a:pt x="60" y="94"/>
                    <a:pt x="60" y="94"/>
                    <a:pt x="59" y="94"/>
                  </a:cubicBezTo>
                  <a:cubicBezTo>
                    <a:pt x="59" y="94"/>
                    <a:pt x="58" y="94"/>
                    <a:pt x="58" y="94"/>
                  </a:cubicBezTo>
                  <a:cubicBezTo>
                    <a:pt x="58" y="94"/>
                    <a:pt x="57" y="94"/>
                    <a:pt x="57" y="94"/>
                  </a:cubicBezTo>
                  <a:cubicBezTo>
                    <a:pt x="57" y="94"/>
                    <a:pt x="57" y="94"/>
                    <a:pt x="56" y="94"/>
                  </a:cubicBezTo>
                  <a:cubicBezTo>
                    <a:pt x="56" y="94"/>
                    <a:pt x="56" y="94"/>
                    <a:pt x="56" y="94"/>
                  </a:cubicBezTo>
                  <a:cubicBezTo>
                    <a:pt x="55" y="93"/>
                    <a:pt x="55" y="93"/>
                    <a:pt x="54" y="93"/>
                  </a:cubicBezTo>
                  <a:cubicBezTo>
                    <a:pt x="54" y="93"/>
                    <a:pt x="54" y="93"/>
                    <a:pt x="54" y="93"/>
                  </a:cubicBezTo>
                  <a:cubicBezTo>
                    <a:pt x="53" y="93"/>
                    <a:pt x="53" y="93"/>
                    <a:pt x="53" y="93"/>
                  </a:cubicBezTo>
                  <a:cubicBezTo>
                    <a:pt x="52" y="93"/>
                    <a:pt x="52" y="93"/>
                    <a:pt x="52" y="93"/>
                  </a:cubicBezTo>
                  <a:cubicBezTo>
                    <a:pt x="52" y="93"/>
                    <a:pt x="51" y="93"/>
                    <a:pt x="51" y="93"/>
                  </a:cubicBezTo>
                  <a:cubicBezTo>
                    <a:pt x="51" y="93"/>
                    <a:pt x="51" y="93"/>
                    <a:pt x="51" y="93"/>
                  </a:cubicBezTo>
                  <a:cubicBezTo>
                    <a:pt x="50" y="92"/>
                    <a:pt x="50" y="92"/>
                    <a:pt x="49" y="92"/>
                  </a:cubicBezTo>
                  <a:cubicBezTo>
                    <a:pt x="47" y="91"/>
                    <a:pt x="45" y="91"/>
                    <a:pt x="43" y="90"/>
                  </a:cubicBezTo>
                  <a:cubicBezTo>
                    <a:pt x="43" y="90"/>
                    <a:pt x="42" y="89"/>
                    <a:pt x="42" y="89"/>
                  </a:cubicBezTo>
                  <a:cubicBezTo>
                    <a:pt x="42" y="89"/>
                    <a:pt x="42" y="89"/>
                    <a:pt x="42" y="89"/>
                  </a:cubicBezTo>
                  <a:cubicBezTo>
                    <a:pt x="42" y="89"/>
                    <a:pt x="41" y="89"/>
                    <a:pt x="41" y="88"/>
                  </a:cubicBezTo>
                  <a:cubicBezTo>
                    <a:pt x="41" y="88"/>
                    <a:pt x="41" y="88"/>
                    <a:pt x="41" y="88"/>
                  </a:cubicBezTo>
                  <a:cubicBezTo>
                    <a:pt x="40" y="88"/>
                    <a:pt x="39" y="87"/>
                    <a:pt x="38" y="86"/>
                  </a:cubicBezTo>
                  <a:cubicBezTo>
                    <a:pt x="38" y="86"/>
                    <a:pt x="38" y="86"/>
                    <a:pt x="38" y="86"/>
                  </a:cubicBezTo>
                  <a:cubicBezTo>
                    <a:pt x="37" y="86"/>
                    <a:pt x="37" y="86"/>
                    <a:pt x="37" y="85"/>
                  </a:cubicBezTo>
                  <a:cubicBezTo>
                    <a:pt x="37" y="85"/>
                    <a:pt x="37" y="85"/>
                    <a:pt x="37" y="85"/>
                  </a:cubicBezTo>
                  <a:cubicBezTo>
                    <a:pt x="35" y="84"/>
                    <a:pt x="34" y="83"/>
                    <a:pt x="33" y="82"/>
                  </a:cubicBezTo>
                  <a:cubicBezTo>
                    <a:pt x="33" y="82"/>
                    <a:pt x="33" y="82"/>
                    <a:pt x="33" y="82"/>
                  </a:cubicBezTo>
                  <a:cubicBezTo>
                    <a:pt x="33" y="81"/>
                    <a:pt x="32" y="81"/>
                    <a:pt x="32" y="81"/>
                  </a:cubicBezTo>
                  <a:cubicBezTo>
                    <a:pt x="32" y="81"/>
                    <a:pt x="32" y="81"/>
                    <a:pt x="32" y="81"/>
                  </a:cubicBezTo>
                  <a:cubicBezTo>
                    <a:pt x="31" y="80"/>
                    <a:pt x="31" y="79"/>
                    <a:pt x="30" y="77"/>
                  </a:cubicBezTo>
                  <a:cubicBezTo>
                    <a:pt x="30" y="77"/>
                    <a:pt x="30" y="77"/>
                    <a:pt x="30" y="77"/>
                  </a:cubicBezTo>
                  <a:cubicBezTo>
                    <a:pt x="30" y="77"/>
                    <a:pt x="30" y="77"/>
                    <a:pt x="29" y="76"/>
                  </a:cubicBezTo>
                  <a:cubicBezTo>
                    <a:pt x="29" y="76"/>
                    <a:pt x="29" y="76"/>
                    <a:pt x="29" y="76"/>
                  </a:cubicBezTo>
                  <a:cubicBezTo>
                    <a:pt x="29" y="76"/>
                    <a:pt x="29" y="75"/>
                    <a:pt x="29" y="75"/>
                  </a:cubicBezTo>
                  <a:cubicBezTo>
                    <a:pt x="27" y="73"/>
                    <a:pt x="26" y="70"/>
                    <a:pt x="26" y="68"/>
                  </a:cubicBezTo>
                  <a:cubicBezTo>
                    <a:pt x="26" y="68"/>
                    <a:pt x="26" y="67"/>
                    <a:pt x="26" y="67"/>
                  </a:cubicBezTo>
                  <a:cubicBezTo>
                    <a:pt x="26" y="67"/>
                    <a:pt x="25" y="67"/>
                    <a:pt x="25" y="66"/>
                  </a:cubicBezTo>
                  <a:cubicBezTo>
                    <a:pt x="25" y="66"/>
                    <a:pt x="25" y="66"/>
                    <a:pt x="25" y="66"/>
                  </a:cubicBezTo>
                  <a:cubicBezTo>
                    <a:pt x="25" y="65"/>
                    <a:pt x="25" y="65"/>
                    <a:pt x="25" y="64"/>
                  </a:cubicBezTo>
                  <a:cubicBezTo>
                    <a:pt x="25" y="64"/>
                    <a:pt x="25" y="64"/>
                    <a:pt x="25" y="64"/>
                  </a:cubicBezTo>
                  <a:cubicBezTo>
                    <a:pt x="25" y="64"/>
                    <a:pt x="25" y="63"/>
                    <a:pt x="25" y="63"/>
                  </a:cubicBezTo>
                  <a:cubicBezTo>
                    <a:pt x="25" y="63"/>
                    <a:pt x="25" y="62"/>
                    <a:pt x="25" y="62"/>
                  </a:cubicBezTo>
                  <a:cubicBezTo>
                    <a:pt x="25" y="62"/>
                    <a:pt x="25" y="61"/>
                    <a:pt x="25" y="61"/>
                  </a:cubicBezTo>
                  <a:cubicBezTo>
                    <a:pt x="25" y="61"/>
                    <a:pt x="25" y="61"/>
                    <a:pt x="25" y="61"/>
                  </a:cubicBezTo>
                  <a:cubicBezTo>
                    <a:pt x="25" y="60"/>
                    <a:pt x="25" y="59"/>
                    <a:pt x="25" y="59"/>
                  </a:cubicBezTo>
                  <a:cubicBezTo>
                    <a:pt x="25" y="58"/>
                    <a:pt x="25" y="58"/>
                    <a:pt x="25" y="57"/>
                  </a:cubicBezTo>
                  <a:cubicBezTo>
                    <a:pt x="25" y="57"/>
                    <a:pt x="25" y="57"/>
                    <a:pt x="25" y="57"/>
                  </a:cubicBezTo>
                  <a:cubicBezTo>
                    <a:pt x="25" y="56"/>
                    <a:pt x="25" y="56"/>
                    <a:pt x="25" y="56"/>
                  </a:cubicBezTo>
                  <a:cubicBezTo>
                    <a:pt x="25" y="56"/>
                    <a:pt x="25" y="55"/>
                    <a:pt x="25" y="55"/>
                  </a:cubicBezTo>
                  <a:cubicBezTo>
                    <a:pt x="25" y="55"/>
                    <a:pt x="25" y="54"/>
                    <a:pt x="25" y="54"/>
                  </a:cubicBezTo>
                  <a:cubicBezTo>
                    <a:pt x="25" y="54"/>
                    <a:pt x="25" y="54"/>
                    <a:pt x="25" y="53"/>
                  </a:cubicBezTo>
                  <a:cubicBezTo>
                    <a:pt x="25" y="53"/>
                    <a:pt x="25" y="53"/>
                    <a:pt x="25" y="52"/>
                  </a:cubicBezTo>
                  <a:cubicBezTo>
                    <a:pt x="25" y="52"/>
                    <a:pt x="25" y="52"/>
                    <a:pt x="25" y="52"/>
                  </a:cubicBezTo>
                  <a:cubicBezTo>
                    <a:pt x="25" y="51"/>
                    <a:pt x="26" y="51"/>
                    <a:pt x="26" y="51"/>
                  </a:cubicBezTo>
                  <a:cubicBezTo>
                    <a:pt x="26" y="50"/>
                    <a:pt x="26" y="50"/>
                    <a:pt x="26" y="50"/>
                  </a:cubicBezTo>
                  <a:cubicBezTo>
                    <a:pt x="26" y="50"/>
                    <a:pt x="26" y="49"/>
                    <a:pt x="26" y="49"/>
                  </a:cubicBezTo>
                  <a:cubicBezTo>
                    <a:pt x="27" y="47"/>
                    <a:pt x="28" y="45"/>
                    <a:pt x="29" y="43"/>
                  </a:cubicBezTo>
                  <a:cubicBezTo>
                    <a:pt x="29" y="42"/>
                    <a:pt x="29" y="42"/>
                    <a:pt x="29" y="42"/>
                  </a:cubicBezTo>
                  <a:cubicBezTo>
                    <a:pt x="29" y="42"/>
                    <a:pt x="29" y="42"/>
                    <a:pt x="29" y="41"/>
                  </a:cubicBezTo>
                  <a:cubicBezTo>
                    <a:pt x="30" y="41"/>
                    <a:pt x="30" y="41"/>
                    <a:pt x="30" y="41"/>
                  </a:cubicBezTo>
                  <a:cubicBezTo>
                    <a:pt x="30" y="40"/>
                    <a:pt x="30" y="40"/>
                    <a:pt x="30" y="40"/>
                  </a:cubicBezTo>
                  <a:cubicBezTo>
                    <a:pt x="31" y="39"/>
                    <a:pt x="31" y="38"/>
                    <a:pt x="32" y="37"/>
                  </a:cubicBezTo>
                  <a:cubicBezTo>
                    <a:pt x="32" y="37"/>
                    <a:pt x="32" y="37"/>
                    <a:pt x="32" y="37"/>
                  </a:cubicBezTo>
                  <a:cubicBezTo>
                    <a:pt x="32" y="37"/>
                    <a:pt x="33" y="37"/>
                    <a:pt x="33" y="36"/>
                  </a:cubicBezTo>
                  <a:cubicBezTo>
                    <a:pt x="33" y="36"/>
                    <a:pt x="33" y="36"/>
                    <a:pt x="33" y="36"/>
                  </a:cubicBezTo>
                  <a:cubicBezTo>
                    <a:pt x="34" y="35"/>
                    <a:pt x="35" y="34"/>
                    <a:pt x="37" y="33"/>
                  </a:cubicBezTo>
                  <a:cubicBezTo>
                    <a:pt x="37" y="33"/>
                    <a:pt x="37" y="33"/>
                    <a:pt x="37" y="33"/>
                  </a:cubicBezTo>
                  <a:cubicBezTo>
                    <a:pt x="37" y="32"/>
                    <a:pt x="37" y="32"/>
                    <a:pt x="38" y="32"/>
                  </a:cubicBezTo>
                  <a:cubicBezTo>
                    <a:pt x="38" y="32"/>
                    <a:pt x="38" y="32"/>
                    <a:pt x="38" y="32"/>
                  </a:cubicBezTo>
                  <a:cubicBezTo>
                    <a:pt x="39" y="31"/>
                    <a:pt x="40" y="30"/>
                    <a:pt x="41" y="30"/>
                  </a:cubicBezTo>
                  <a:cubicBezTo>
                    <a:pt x="41" y="30"/>
                    <a:pt x="41" y="29"/>
                    <a:pt x="41" y="29"/>
                  </a:cubicBezTo>
                  <a:cubicBezTo>
                    <a:pt x="41" y="29"/>
                    <a:pt x="42" y="29"/>
                    <a:pt x="42" y="29"/>
                  </a:cubicBezTo>
                  <a:cubicBezTo>
                    <a:pt x="42" y="29"/>
                    <a:pt x="42" y="29"/>
                    <a:pt x="42" y="29"/>
                  </a:cubicBezTo>
                  <a:cubicBezTo>
                    <a:pt x="42" y="29"/>
                    <a:pt x="43" y="28"/>
                    <a:pt x="43" y="28"/>
                  </a:cubicBezTo>
                  <a:cubicBezTo>
                    <a:pt x="45" y="27"/>
                    <a:pt x="47" y="26"/>
                    <a:pt x="49" y="26"/>
                  </a:cubicBezTo>
                  <a:cubicBezTo>
                    <a:pt x="50" y="26"/>
                    <a:pt x="50" y="25"/>
                    <a:pt x="51" y="25"/>
                  </a:cubicBezTo>
                  <a:cubicBezTo>
                    <a:pt x="51" y="25"/>
                    <a:pt x="51" y="25"/>
                    <a:pt x="51" y="25"/>
                  </a:cubicBezTo>
                  <a:cubicBezTo>
                    <a:pt x="51" y="25"/>
                    <a:pt x="52" y="25"/>
                    <a:pt x="52" y="25"/>
                  </a:cubicBezTo>
                  <a:cubicBezTo>
                    <a:pt x="52" y="25"/>
                    <a:pt x="52" y="25"/>
                    <a:pt x="53" y="25"/>
                  </a:cubicBezTo>
                  <a:cubicBezTo>
                    <a:pt x="53" y="25"/>
                    <a:pt x="53" y="25"/>
                    <a:pt x="54" y="25"/>
                  </a:cubicBezTo>
                  <a:cubicBezTo>
                    <a:pt x="54" y="25"/>
                    <a:pt x="54" y="25"/>
                    <a:pt x="54" y="25"/>
                  </a:cubicBezTo>
                  <a:cubicBezTo>
                    <a:pt x="55" y="24"/>
                    <a:pt x="55" y="24"/>
                    <a:pt x="56" y="24"/>
                  </a:cubicBezTo>
                  <a:cubicBezTo>
                    <a:pt x="56" y="24"/>
                    <a:pt x="56" y="24"/>
                    <a:pt x="56" y="24"/>
                  </a:cubicBezTo>
                  <a:cubicBezTo>
                    <a:pt x="57" y="24"/>
                    <a:pt x="57" y="24"/>
                    <a:pt x="57" y="24"/>
                  </a:cubicBezTo>
                  <a:cubicBezTo>
                    <a:pt x="57" y="24"/>
                    <a:pt x="58" y="24"/>
                    <a:pt x="58" y="24"/>
                  </a:cubicBezTo>
                  <a:cubicBezTo>
                    <a:pt x="58" y="24"/>
                    <a:pt x="59" y="24"/>
                    <a:pt x="59" y="24"/>
                  </a:cubicBezTo>
                  <a:cubicBezTo>
                    <a:pt x="60" y="24"/>
                    <a:pt x="60" y="24"/>
                    <a:pt x="61" y="24"/>
                  </a:cubicBezTo>
                  <a:cubicBezTo>
                    <a:pt x="61" y="24"/>
                    <a:pt x="61" y="24"/>
                    <a:pt x="61" y="24"/>
                  </a:cubicBezTo>
                  <a:cubicBezTo>
                    <a:pt x="62" y="24"/>
                    <a:pt x="62" y="24"/>
                    <a:pt x="63" y="24"/>
                  </a:cubicBezTo>
                  <a:cubicBezTo>
                    <a:pt x="63" y="24"/>
                    <a:pt x="63" y="24"/>
                    <a:pt x="63" y="24"/>
                  </a:cubicBezTo>
                  <a:cubicBezTo>
                    <a:pt x="64" y="24"/>
                    <a:pt x="64" y="24"/>
                    <a:pt x="65" y="25"/>
                  </a:cubicBezTo>
                  <a:cubicBezTo>
                    <a:pt x="65" y="25"/>
                    <a:pt x="65" y="25"/>
                    <a:pt x="65" y="25"/>
                  </a:cubicBezTo>
                  <a:cubicBezTo>
                    <a:pt x="65" y="25"/>
                    <a:pt x="66" y="25"/>
                    <a:pt x="66" y="25"/>
                  </a:cubicBezTo>
                  <a:cubicBezTo>
                    <a:pt x="66" y="25"/>
                    <a:pt x="66" y="25"/>
                    <a:pt x="67" y="25"/>
                  </a:cubicBezTo>
                  <a:cubicBezTo>
                    <a:pt x="67" y="25"/>
                    <a:pt x="67" y="25"/>
                    <a:pt x="68" y="25"/>
                  </a:cubicBezTo>
                  <a:cubicBezTo>
                    <a:pt x="68" y="25"/>
                    <a:pt x="68" y="25"/>
                    <a:pt x="68" y="25"/>
                  </a:cubicBezTo>
                  <a:cubicBezTo>
                    <a:pt x="69" y="25"/>
                    <a:pt x="69" y="26"/>
                    <a:pt x="70" y="26"/>
                  </a:cubicBezTo>
                  <a:cubicBezTo>
                    <a:pt x="70" y="26"/>
                    <a:pt x="70" y="26"/>
                    <a:pt x="70" y="26"/>
                  </a:cubicBezTo>
                  <a:cubicBezTo>
                    <a:pt x="72" y="26"/>
                    <a:pt x="74" y="27"/>
                    <a:pt x="76" y="28"/>
                  </a:cubicBezTo>
                  <a:cubicBezTo>
                    <a:pt x="76" y="28"/>
                    <a:pt x="76" y="29"/>
                    <a:pt x="77" y="29"/>
                  </a:cubicBezTo>
                  <a:cubicBezTo>
                    <a:pt x="77" y="29"/>
                    <a:pt x="77" y="29"/>
                    <a:pt x="77" y="29"/>
                  </a:cubicBezTo>
                  <a:cubicBezTo>
                    <a:pt x="77" y="29"/>
                    <a:pt x="77" y="29"/>
                    <a:pt x="78" y="29"/>
                  </a:cubicBezTo>
                  <a:cubicBezTo>
                    <a:pt x="78" y="29"/>
                    <a:pt x="78" y="30"/>
                    <a:pt x="78" y="30"/>
                  </a:cubicBezTo>
                  <a:cubicBezTo>
                    <a:pt x="79" y="30"/>
                    <a:pt x="80" y="31"/>
                    <a:pt x="81" y="32"/>
                  </a:cubicBezTo>
                  <a:cubicBezTo>
                    <a:pt x="81" y="32"/>
                    <a:pt x="81" y="32"/>
                    <a:pt x="81" y="32"/>
                  </a:cubicBezTo>
                  <a:cubicBezTo>
                    <a:pt x="81" y="32"/>
                    <a:pt x="82" y="32"/>
                    <a:pt x="82" y="33"/>
                  </a:cubicBezTo>
                  <a:cubicBezTo>
                    <a:pt x="82" y="33"/>
                    <a:pt x="82" y="33"/>
                    <a:pt x="82" y="33"/>
                  </a:cubicBezTo>
                  <a:cubicBezTo>
                    <a:pt x="83" y="34"/>
                    <a:pt x="85" y="35"/>
                    <a:pt x="86" y="36"/>
                  </a:cubicBezTo>
                  <a:cubicBezTo>
                    <a:pt x="86" y="36"/>
                    <a:pt x="86" y="36"/>
                    <a:pt x="86" y="36"/>
                  </a:cubicBezTo>
                  <a:cubicBezTo>
                    <a:pt x="86" y="37"/>
                    <a:pt x="86" y="37"/>
                    <a:pt x="87" y="37"/>
                  </a:cubicBezTo>
                  <a:cubicBezTo>
                    <a:pt x="87" y="37"/>
                    <a:pt x="87" y="37"/>
                    <a:pt x="87" y="37"/>
                  </a:cubicBezTo>
                  <a:cubicBezTo>
                    <a:pt x="87" y="38"/>
                    <a:pt x="88" y="39"/>
                    <a:pt x="89" y="40"/>
                  </a:cubicBezTo>
                  <a:cubicBezTo>
                    <a:pt x="89" y="40"/>
                    <a:pt x="89" y="40"/>
                    <a:pt x="89" y="41"/>
                  </a:cubicBezTo>
                  <a:cubicBezTo>
                    <a:pt x="89" y="41"/>
                    <a:pt x="89" y="41"/>
                    <a:pt x="89" y="41"/>
                  </a:cubicBezTo>
                  <a:cubicBezTo>
                    <a:pt x="90" y="42"/>
                    <a:pt x="90" y="42"/>
                    <a:pt x="90" y="42"/>
                  </a:cubicBezTo>
                  <a:cubicBezTo>
                    <a:pt x="90" y="42"/>
                    <a:pt x="90" y="42"/>
                    <a:pt x="90" y="43"/>
                  </a:cubicBezTo>
                  <a:cubicBezTo>
                    <a:pt x="91" y="45"/>
                    <a:pt x="92" y="47"/>
                    <a:pt x="93" y="49"/>
                  </a:cubicBezTo>
                  <a:cubicBezTo>
                    <a:pt x="93" y="49"/>
                    <a:pt x="93" y="50"/>
                    <a:pt x="93" y="50"/>
                  </a:cubicBezTo>
                  <a:cubicBezTo>
                    <a:pt x="93" y="50"/>
                    <a:pt x="93" y="50"/>
                    <a:pt x="93" y="51"/>
                  </a:cubicBezTo>
                  <a:cubicBezTo>
                    <a:pt x="93" y="51"/>
                    <a:pt x="93" y="51"/>
                    <a:pt x="93" y="52"/>
                  </a:cubicBezTo>
                  <a:cubicBezTo>
                    <a:pt x="93" y="52"/>
                    <a:pt x="93" y="52"/>
                    <a:pt x="93" y="52"/>
                  </a:cubicBezTo>
                  <a:cubicBezTo>
                    <a:pt x="94" y="53"/>
                    <a:pt x="94" y="53"/>
                    <a:pt x="94" y="53"/>
                  </a:cubicBezTo>
                  <a:cubicBezTo>
                    <a:pt x="94" y="54"/>
                    <a:pt x="94" y="54"/>
                    <a:pt x="94" y="54"/>
                  </a:cubicBezTo>
                  <a:cubicBezTo>
                    <a:pt x="94" y="54"/>
                    <a:pt x="94" y="55"/>
                    <a:pt x="94" y="55"/>
                  </a:cubicBezTo>
                  <a:cubicBezTo>
                    <a:pt x="94" y="55"/>
                    <a:pt x="94" y="56"/>
                    <a:pt x="94" y="56"/>
                  </a:cubicBezTo>
                  <a:cubicBezTo>
                    <a:pt x="94" y="56"/>
                    <a:pt x="94" y="56"/>
                    <a:pt x="94" y="57"/>
                  </a:cubicBezTo>
                  <a:cubicBezTo>
                    <a:pt x="94" y="57"/>
                    <a:pt x="94" y="57"/>
                    <a:pt x="94" y="57"/>
                  </a:cubicBezTo>
                  <a:cubicBezTo>
                    <a:pt x="94" y="58"/>
                    <a:pt x="94" y="58"/>
                    <a:pt x="94" y="59"/>
                  </a:cubicBezTo>
                  <a:cubicBezTo>
                    <a:pt x="94" y="59"/>
                    <a:pt x="94" y="60"/>
                    <a:pt x="94"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2" name="Freeform 233"/>
            <p:cNvSpPr/>
            <p:nvPr/>
          </p:nvSpPr>
          <p:spPr bwMode="auto">
            <a:xfrm>
              <a:off x="10977230" y="3758192"/>
              <a:ext cx="59017" cy="60300"/>
            </a:xfrm>
            <a:custGeom>
              <a:avLst/>
              <a:gdLst>
                <a:gd name="T0" fmla="*/ 59 w 92"/>
                <a:gd name="T1" fmla="*/ 0 h 94"/>
                <a:gd name="T2" fmla="*/ 31 w 92"/>
                <a:gd name="T3" fmla="*/ 0 h 94"/>
                <a:gd name="T4" fmla="*/ 31 w 92"/>
                <a:gd name="T5" fmla="*/ 33 h 94"/>
                <a:gd name="T6" fmla="*/ 0 w 92"/>
                <a:gd name="T7" fmla="*/ 33 h 94"/>
                <a:gd name="T8" fmla="*/ 0 w 92"/>
                <a:gd name="T9" fmla="*/ 61 h 94"/>
                <a:gd name="T10" fmla="*/ 31 w 92"/>
                <a:gd name="T11" fmla="*/ 61 h 94"/>
                <a:gd name="T12" fmla="*/ 31 w 92"/>
                <a:gd name="T13" fmla="*/ 94 h 94"/>
                <a:gd name="T14" fmla="*/ 59 w 92"/>
                <a:gd name="T15" fmla="*/ 94 h 94"/>
                <a:gd name="T16" fmla="*/ 59 w 92"/>
                <a:gd name="T17" fmla="*/ 61 h 94"/>
                <a:gd name="T18" fmla="*/ 92 w 92"/>
                <a:gd name="T19" fmla="*/ 61 h 94"/>
                <a:gd name="T20" fmla="*/ 92 w 92"/>
                <a:gd name="T21" fmla="*/ 33 h 94"/>
                <a:gd name="T22" fmla="*/ 59 w 92"/>
                <a:gd name="T23" fmla="*/ 33 h 94"/>
                <a:gd name="T24" fmla="*/ 59 w 92"/>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94">
                  <a:moveTo>
                    <a:pt x="59" y="0"/>
                  </a:moveTo>
                  <a:lnTo>
                    <a:pt x="31" y="0"/>
                  </a:lnTo>
                  <a:lnTo>
                    <a:pt x="31" y="33"/>
                  </a:lnTo>
                  <a:lnTo>
                    <a:pt x="0" y="33"/>
                  </a:lnTo>
                  <a:lnTo>
                    <a:pt x="0" y="61"/>
                  </a:lnTo>
                  <a:lnTo>
                    <a:pt x="31" y="61"/>
                  </a:lnTo>
                  <a:lnTo>
                    <a:pt x="31" y="94"/>
                  </a:lnTo>
                  <a:lnTo>
                    <a:pt x="59" y="94"/>
                  </a:lnTo>
                  <a:lnTo>
                    <a:pt x="59" y="61"/>
                  </a:lnTo>
                  <a:lnTo>
                    <a:pt x="92" y="61"/>
                  </a:lnTo>
                  <a:lnTo>
                    <a:pt x="92" y="33"/>
                  </a:lnTo>
                  <a:lnTo>
                    <a:pt x="59" y="33"/>
                  </a:lnTo>
                  <a:lnTo>
                    <a:pt x="59"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3" name="Freeform 234"/>
            <p:cNvSpPr>
              <a:spLocks noEditPoints="1"/>
            </p:cNvSpPr>
            <p:nvPr/>
          </p:nvSpPr>
          <p:spPr bwMode="auto">
            <a:xfrm>
              <a:off x="9302943" y="3357903"/>
              <a:ext cx="382969" cy="298292"/>
            </a:xfrm>
            <a:custGeom>
              <a:avLst/>
              <a:gdLst>
                <a:gd name="T0" fmla="*/ 232 w 252"/>
                <a:gd name="T1" fmla="*/ 0 h 197"/>
                <a:gd name="T2" fmla="*/ 20 w 252"/>
                <a:gd name="T3" fmla="*/ 0 h 197"/>
                <a:gd name="T4" fmla="*/ 0 w 252"/>
                <a:gd name="T5" fmla="*/ 20 h 197"/>
                <a:gd name="T6" fmla="*/ 0 w 252"/>
                <a:gd name="T7" fmla="*/ 146 h 197"/>
                <a:gd name="T8" fmla="*/ 20 w 252"/>
                <a:gd name="T9" fmla="*/ 166 h 197"/>
                <a:gd name="T10" fmla="*/ 95 w 252"/>
                <a:gd name="T11" fmla="*/ 166 h 197"/>
                <a:gd name="T12" fmla="*/ 97 w 252"/>
                <a:gd name="T13" fmla="*/ 169 h 197"/>
                <a:gd name="T14" fmla="*/ 105 w 252"/>
                <a:gd name="T15" fmla="*/ 177 h 197"/>
                <a:gd name="T16" fmla="*/ 105 w 252"/>
                <a:gd name="T17" fmla="*/ 197 h 197"/>
                <a:gd name="T18" fmla="*/ 171 w 252"/>
                <a:gd name="T19" fmla="*/ 197 h 197"/>
                <a:gd name="T20" fmla="*/ 171 w 252"/>
                <a:gd name="T21" fmla="*/ 179 h 197"/>
                <a:gd name="T22" fmla="*/ 181 w 252"/>
                <a:gd name="T23" fmla="*/ 166 h 197"/>
                <a:gd name="T24" fmla="*/ 232 w 252"/>
                <a:gd name="T25" fmla="*/ 166 h 197"/>
                <a:gd name="T26" fmla="*/ 252 w 252"/>
                <a:gd name="T27" fmla="*/ 146 h 197"/>
                <a:gd name="T28" fmla="*/ 252 w 252"/>
                <a:gd name="T29" fmla="*/ 20 h 197"/>
                <a:gd name="T30" fmla="*/ 232 w 252"/>
                <a:gd name="T31" fmla="*/ 0 h 197"/>
                <a:gd name="T32" fmla="*/ 237 w 252"/>
                <a:gd name="T33" fmla="*/ 146 h 197"/>
                <a:gd name="T34" fmla="*/ 232 w 252"/>
                <a:gd name="T35" fmla="*/ 151 h 197"/>
                <a:gd name="T36" fmla="*/ 185 w 252"/>
                <a:gd name="T37" fmla="*/ 151 h 197"/>
                <a:gd name="T38" fmla="*/ 185 w 252"/>
                <a:gd name="T39" fmla="*/ 146 h 197"/>
                <a:gd name="T40" fmla="*/ 185 w 252"/>
                <a:gd name="T41" fmla="*/ 144 h 197"/>
                <a:gd name="T42" fmla="*/ 185 w 252"/>
                <a:gd name="T43" fmla="*/ 114 h 197"/>
                <a:gd name="T44" fmla="*/ 173 w 252"/>
                <a:gd name="T45" fmla="*/ 103 h 197"/>
                <a:gd name="T46" fmla="*/ 164 w 252"/>
                <a:gd name="T47" fmla="*/ 108 h 197"/>
                <a:gd name="T48" fmla="*/ 163 w 252"/>
                <a:gd name="T49" fmla="*/ 108 h 197"/>
                <a:gd name="T50" fmla="*/ 163 w 252"/>
                <a:gd name="T51" fmla="*/ 107 h 197"/>
                <a:gd name="T52" fmla="*/ 152 w 252"/>
                <a:gd name="T53" fmla="*/ 96 h 197"/>
                <a:gd name="T54" fmla="*/ 141 w 252"/>
                <a:gd name="T55" fmla="*/ 102 h 197"/>
                <a:gd name="T56" fmla="*/ 141 w 252"/>
                <a:gd name="T57" fmla="*/ 101 h 197"/>
                <a:gd name="T58" fmla="*/ 130 w 252"/>
                <a:gd name="T59" fmla="*/ 90 h 197"/>
                <a:gd name="T60" fmla="*/ 120 w 252"/>
                <a:gd name="T61" fmla="*/ 97 h 197"/>
                <a:gd name="T62" fmla="*/ 120 w 252"/>
                <a:gd name="T63" fmla="*/ 41 h 197"/>
                <a:gd name="T64" fmla="*/ 108 w 252"/>
                <a:gd name="T65" fmla="*/ 30 h 197"/>
                <a:gd name="T66" fmla="*/ 97 w 252"/>
                <a:gd name="T67" fmla="*/ 41 h 197"/>
                <a:gd name="T68" fmla="*/ 97 w 252"/>
                <a:gd name="T69" fmla="*/ 109 h 197"/>
                <a:gd name="T70" fmla="*/ 97 w 252"/>
                <a:gd name="T71" fmla="*/ 111 h 197"/>
                <a:gd name="T72" fmla="*/ 97 w 252"/>
                <a:gd name="T73" fmla="*/ 124 h 197"/>
                <a:gd name="T74" fmla="*/ 84 w 252"/>
                <a:gd name="T75" fmla="*/ 101 h 197"/>
                <a:gd name="T76" fmla="*/ 66 w 252"/>
                <a:gd name="T77" fmla="*/ 92 h 197"/>
                <a:gd name="T78" fmla="*/ 64 w 252"/>
                <a:gd name="T79" fmla="*/ 112 h 197"/>
                <a:gd name="T80" fmla="*/ 86 w 252"/>
                <a:gd name="T81" fmla="*/ 151 h 197"/>
                <a:gd name="T82" fmla="*/ 20 w 252"/>
                <a:gd name="T83" fmla="*/ 151 h 197"/>
                <a:gd name="T84" fmla="*/ 15 w 252"/>
                <a:gd name="T85" fmla="*/ 146 h 197"/>
                <a:gd name="T86" fmla="*/ 15 w 252"/>
                <a:gd name="T87" fmla="*/ 20 h 197"/>
                <a:gd name="T88" fmla="*/ 20 w 252"/>
                <a:gd name="T89" fmla="*/ 15 h 197"/>
                <a:gd name="T90" fmla="*/ 232 w 252"/>
                <a:gd name="T91" fmla="*/ 15 h 197"/>
                <a:gd name="T92" fmla="*/ 237 w 252"/>
                <a:gd name="T93" fmla="*/ 20 h 197"/>
                <a:gd name="T94" fmla="*/ 237 w 252"/>
                <a:gd name="T95" fmla="*/ 14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 h="197">
                  <a:moveTo>
                    <a:pt x="232" y="0"/>
                  </a:moveTo>
                  <a:cubicBezTo>
                    <a:pt x="20" y="0"/>
                    <a:pt x="20" y="0"/>
                    <a:pt x="20" y="0"/>
                  </a:cubicBezTo>
                  <a:cubicBezTo>
                    <a:pt x="9" y="0"/>
                    <a:pt x="0" y="9"/>
                    <a:pt x="0" y="20"/>
                  </a:cubicBezTo>
                  <a:cubicBezTo>
                    <a:pt x="0" y="146"/>
                    <a:pt x="0" y="146"/>
                    <a:pt x="0" y="146"/>
                  </a:cubicBezTo>
                  <a:cubicBezTo>
                    <a:pt x="0" y="157"/>
                    <a:pt x="9" y="166"/>
                    <a:pt x="20" y="166"/>
                  </a:cubicBezTo>
                  <a:cubicBezTo>
                    <a:pt x="95" y="166"/>
                    <a:pt x="95" y="166"/>
                    <a:pt x="95" y="166"/>
                  </a:cubicBezTo>
                  <a:cubicBezTo>
                    <a:pt x="97" y="169"/>
                    <a:pt x="97" y="169"/>
                    <a:pt x="97" y="169"/>
                  </a:cubicBezTo>
                  <a:cubicBezTo>
                    <a:pt x="99" y="173"/>
                    <a:pt x="102" y="175"/>
                    <a:pt x="105" y="177"/>
                  </a:cubicBezTo>
                  <a:cubicBezTo>
                    <a:pt x="105" y="197"/>
                    <a:pt x="105" y="197"/>
                    <a:pt x="105" y="197"/>
                  </a:cubicBezTo>
                  <a:cubicBezTo>
                    <a:pt x="171" y="197"/>
                    <a:pt x="171" y="197"/>
                    <a:pt x="171" y="197"/>
                  </a:cubicBezTo>
                  <a:cubicBezTo>
                    <a:pt x="171" y="179"/>
                    <a:pt x="171" y="179"/>
                    <a:pt x="171" y="179"/>
                  </a:cubicBezTo>
                  <a:cubicBezTo>
                    <a:pt x="176" y="177"/>
                    <a:pt x="179" y="172"/>
                    <a:pt x="181" y="166"/>
                  </a:cubicBezTo>
                  <a:cubicBezTo>
                    <a:pt x="232" y="166"/>
                    <a:pt x="232" y="166"/>
                    <a:pt x="232" y="166"/>
                  </a:cubicBezTo>
                  <a:cubicBezTo>
                    <a:pt x="243" y="166"/>
                    <a:pt x="252" y="157"/>
                    <a:pt x="252" y="146"/>
                  </a:cubicBezTo>
                  <a:cubicBezTo>
                    <a:pt x="252" y="20"/>
                    <a:pt x="252" y="20"/>
                    <a:pt x="252" y="20"/>
                  </a:cubicBezTo>
                  <a:cubicBezTo>
                    <a:pt x="252" y="9"/>
                    <a:pt x="243" y="0"/>
                    <a:pt x="232" y="0"/>
                  </a:cubicBezTo>
                  <a:close/>
                  <a:moveTo>
                    <a:pt x="237" y="146"/>
                  </a:moveTo>
                  <a:cubicBezTo>
                    <a:pt x="237" y="149"/>
                    <a:pt x="234" y="151"/>
                    <a:pt x="232" y="151"/>
                  </a:cubicBezTo>
                  <a:cubicBezTo>
                    <a:pt x="185" y="151"/>
                    <a:pt x="185" y="151"/>
                    <a:pt x="185" y="151"/>
                  </a:cubicBezTo>
                  <a:cubicBezTo>
                    <a:pt x="185" y="146"/>
                    <a:pt x="185" y="146"/>
                    <a:pt x="185" y="146"/>
                  </a:cubicBezTo>
                  <a:cubicBezTo>
                    <a:pt x="185" y="146"/>
                    <a:pt x="185" y="145"/>
                    <a:pt x="185" y="144"/>
                  </a:cubicBezTo>
                  <a:cubicBezTo>
                    <a:pt x="185" y="114"/>
                    <a:pt x="185" y="114"/>
                    <a:pt x="185" y="114"/>
                  </a:cubicBezTo>
                  <a:cubicBezTo>
                    <a:pt x="185" y="108"/>
                    <a:pt x="180" y="103"/>
                    <a:pt x="173" y="103"/>
                  </a:cubicBezTo>
                  <a:cubicBezTo>
                    <a:pt x="169" y="103"/>
                    <a:pt x="166" y="105"/>
                    <a:pt x="164" y="108"/>
                  </a:cubicBezTo>
                  <a:cubicBezTo>
                    <a:pt x="164" y="108"/>
                    <a:pt x="163" y="108"/>
                    <a:pt x="163" y="108"/>
                  </a:cubicBezTo>
                  <a:cubicBezTo>
                    <a:pt x="163" y="107"/>
                    <a:pt x="163" y="107"/>
                    <a:pt x="163" y="107"/>
                  </a:cubicBezTo>
                  <a:cubicBezTo>
                    <a:pt x="163" y="101"/>
                    <a:pt x="158" y="96"/>
                    <a:pt x="152" y="96"/>
                  </a:cubicBezTo>
                  <a:cubicBezTo>
                    <a:pt x="147" y="96"/>
                    <a:pt x="143" y="98"/>
                    <a:pt x="141" y="102"/>
                  </a:cubicBezTo>
                  <a:cubicBezTo>
                    <a:pt x="141" y="101"/>
                    <a:pt x="141" y="101"/>
                    <a:pt x="141" y="101"/>
                  </a:cubicBezTo>
                  <a:cubicBezTo>
                    <a:pt x="141" y="95"/>
                    <a:pt x="136" y="90"/>
                    <a:pt x="130" y="90"/>
                  </a:cubicBezTo>
                  <a:cubicBezTo>
                    <a:pt x="125" y="90"/>
                    <a:pt x="121" y="93"/>
                    <a:pt x="120" y="97"/>
                  </a:cubicBezTo>
                  <a:cubicBezTo>
                    <a:pt x="120" y="41"/>
                    <a:pt x="120" y="41"/>
                    <a:pt x="120" y="41"/>
                  </a:cubicBezTo>
                  <a:cubicBezTo>
                    <a:pt x="120" y="35"/>
                    <a:pt x="115" y="30"/>
                    <a:pt x="108" y="30"/>
                  </a:cubicBezTo>
                  <a:cubicBezTo>
                    <a:pt x="102" y="30"/>
                    <a:pt x="97" y="35"/>
                    <a:pt x="97" y="41"/>
                  </a:cubicBezTo>
                  <a:cubicBezTo>
                    <a:pt x="97" y="109"/>
                    <a:pt x="97" y="109"/>
                    <a:pt x="97" y="109"/>
                  </a:cubicBezTo>
                  <a:cubicBezTo>
                    <a:pt x="97" y="110"/>
                    <a:pt x="97" y="110"/>
                    <a:pt x="97" y="111"/>
                  </a:cubicBezTo>
                  <a:cubicBezTo>
                    <a:pt x="97" y="124"/>
                    <a:pt x="97" y="124"/>
                    <a:pt x="97" y="124"/>
                  </a:cubicBezTo>
                  <a:cubicBezTo>
                    <a:pt x="84" y="101"/>
                    <a:pt x="84" y="101"/>
                    <a:pt x="84" y="101"/>
                  </a:cubicBezTo>
                  <a:cubicBezTo>
                    <a:pt x="79" y="93"/>
                    <a:pt x="71" y="89"/>
                    <a:pt x="66" y="92"/>
                  </a:cubicBezTo>
                  <a:cubicBezTo>
                    <a:pt x="60" y="96"/>
                    <a:pt x="59" y="104"/>
                    <a:pt x="64" y="112"/>
                  </a:cubicBezTo>
                  <a:cubicBezTo>
                    <a:pt x="86" y="151"/>
                    <a:pt x="86" y="151"/>
                    <a:pt x="86" y="151"/>
                  </a:cubicBezTo>
                  <a:cubicBezTo>
                    <a:pt x="20" y="151"/>
                    <a:pt x="20" y="151"/>
                    <a:pt x="20" y="151"/>
                  </a:cubicBezTo>
                  <a:cubicBezTo>
                    <a:pt x="17" y="151"/>
                    <a:pt x="15" y="149"/>
                    <a:pt x="15" y="146"/>
                  </a:cubicBezTo>
                  <a:cubicBezTo>
                    <a:pt x="15" y="20"/>
                    <a:pt x="15" y="20"/>
                    <a:pt x="15" y="20"/>
                  </a:cubicBezTo>
                  <a:cubicBezTo>
                    <a:pt x="15" y="18"/>
                    <a:pt x="17" y="15"/>
                    <a:pt x="20" y="15"/>
                  </a:cubicBezTo>
                  <a:cubicBezTo>
                    <a:pt x="232" y="15"/>
                    <a:pt x="232" y="15"/>
                    <a:pt x="232" y="15"/>
                  </a:cubicBezTo>
                  <a:cubicBezTo>
                    <a:pt x="234" y="15"/>
                    <a:pt x="237" y="18"/>
                    <a:pt x="237" y="20"/>
                  </a:cubicBezTo>
                  <a:lnTo>
                    <a:pt x="237" y="14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Rectangle 235"/>
            <p:cNvSpPr>
              <a:spLocks noChangeArrowheads="1"/>
            </p:cNvSpPr>
            <p:nvPr/>
          </p:nvSpPr>
          <p:spPr bwMode="auto">
            <a:xfrm>
              <a:off x="9462674" y="3676082"/>
              <a:ext cx="100072" cy="53244"/>
            </a:xfrm>
            <a:prstGeom prst="rect">
              <a:avLst/>
            </a:prstGeom>
            <a:solidFill>
              <a:schemeClr val="bg1"/>
            </a:solidFill>
            <a:ln>
              <a:noFill/>
            </a:ln>
          </p:spPr>
          <p:txBody>
            <a:bodyPr vert="horz" wrap="square" lIns="91440" tIns="45720" rIns="91440" bIns="45720" numCol="1" anchor="t" anchorCtr="0" compatLnSpc="1"/>
            <a:lstStyle/>
            <a:p>
              <a:endParaRPr lang="zh-CN" altLang="en-US"/>
            </a:p>
          </p:txBody>
        </p:sp>
        <p:sp>
          <p:nvSpPr>
            <p:cNvPr id="55" name="Freeform 236"/>
            <p:cNvSpPr>
              <a:spLocks noEditPoints="1"/>
            </p:cNvSpPr>
            <p:nvPr/>
          </p:nvSpPr>
          <p:spPr bwMode="auto">
            <a:xfrm>
              <a:off x="11033039" y="3177003"/>
              <a:ext cx="65432" cy="68639"/>
            </a:xfrm>
            <a:custGeom>
              <a:avLst/>
              <a:gdLst>
                <a:gd name="T0" fmla="*/ 22 w 43"/>
                <a:gd name="T1" fmla="*/ 0 h 45"/>
                <a:gd name="T2" fmla="*/ 0 w 43"/>
                <a:gd name="T3" fmla="*/ 23 h 45"/>
                <a:gd name="T4" fmla="*/ 22 w 43"/>
                <a:gd name="T5" fmla="*/ 45 h 45"/>
                <a:gd name="T6" fmla="*/ 43 w 43"/>
                <a:gd name="T7" fmla="*/ 23 h 45"/>
                <a:gd name="T8" fmla="*/ 22 w 43"/>
                <a:gd name="T9" fmla="*/ 0 h 45"/>
                <a:gd name="T10" fmla="*/ 11 w 43"/>
                <a:gd name="T11" fmla="*/ 20 h 45"/>
                <a:gd name="T12" fmla="*/ 7 w 43"/>
                <a:gd name="T13" fmla="*/ 16 h 45"/>
                <a:gd name="T14" fmla="*/ 11 w 43"/>
                <a:gd name="T15" fmla="*/ 13 h 45"/>
                <a:gd name="T16" fmla="*/ 14 w 43"/>
                <a:gd name="T17" fmla="*/ 16 h 45"/>
                <a:gd name="T18" fmla="*/ 11 w 43"/>
                <a:gd name="T19"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22" y="0"/>
                  </a:moveTo>
                  <a:cubicBezTo>
                    <a:pt x="10" y="0"/>
                    <a:pt x="0" y="10"/>
                    <a:pt x="0" y="23"/>
                  </a:cubicBezTo>
                  <a:cubicBezTo>
                    <a:pt x="0" y="35"/>
                    <a:pt x="10" y="45"/>
                    <a:pt x="22" y="45"/>
                  </a:cubicBezTo>
                  <a:cubicBezTo>
                    <a:pt x="33" y="45"/>
                    <a:pt x="43" y="35"/>
                    <a:pt x="43" y="23"/>
                  </a:cubicBezTo>
                  <a:cubicBezTo>
                    <a:pt x="43" y="10"/>
                    <a:pt x="33" y="0"/>
                    <a:pt x="22" y="0"/>
                  </a:cubicBezTo>
                  <a:close/>
                  <a:moveTo>
                    <a:pt x="11" y="20"/>
                  </a:moveTo>
                  <a:cubicBezTo>
                    <a:pt x="9" y="20"/>
                    <a:pt x="7" y="19"/>
                    <a:pt x="7" y="16"/>
                  </a:cubicBezTo>
                  <a:cubicBezTo>
                    <a:pt x="7" y="14"/>
                    <a:pt x="9" y="13"/>
                    <a:pt x="11" y="13"/>
                  </a:cubicBezTo>
                  <a:cubicBezTo>
                    <a:pt x="12" y="13"/>
                    <a:pt x="14" y="14"/>
                    <a:pt x="14" y="16"/>
                  </a:cubicBezTo>
                  <a:cubicBezTo>
                    <a:pt x="14" y="19"/>
                    <a:pt x="12" y="20"/>
                    <a:pt x="11" y="2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6" name="Freeform 237"/>
            <p:cNvSpPr>
              <a:spLocks noEditPoints="1"/>
            </p:cNvSpPr>
            <p:nvPr/>
          </p:nvSpPr>
          <p:spPr bwMode="auto">
            <a:xfrm>
              <a:off x="10986210" y="3145570"/>
              <a:ext cx="148825" cy="118034"/>
            </a:xfrm>
            <a:custGeom>
              <a:avLst/>
              <a:gdLst>
                <a:gd name="T0" fmla="*/ 94 w 98"/>
                <a:gd name="T1" fmla="*/ 9 h 78"/>
                <a:gd name="T2" fmla="*/ 84 w 98"/>
                <a:gd name="T3" fmla="*/ 9 h 78"/>
                <a:gd name="T4" fmla="*/ 83 w 98"/>
                <a:gd name="T5" fmla="*/ 3 h 78"/>
                <a:gd name="T6" fmla="*/ 80 w 98"/>
                <a:gd name="T7" fmla="*/ 0 h 78"/>
                <a:gd name="T8" fmla="*/ 63 w 98"/>
                <a:gd name="T9" fmla="*/ 0 h 78"/>
                <a:gd name="T10" fmla="*/ 60 w 98"/>
                <a:gd name="T11" fmla="*/ 3 h 78"/>
                <a:gd name="T12" fmla="*/ 58 w 98"/>
                <a:gd name="T13" fmla="*/ 9 h 78"/>
                <a:gd name="T14" fmla="*/ 4 w 98"/>
                <a:gd name="T15" fmla="*/ 9 h 78"/>
                <a:gd name="T16" fmla="*/ 0 w 98"/>
                <a:gd name="T17" fmla="*/ 14 h 78"/>
                <a:gd name="T18" fmla="*/ 0 w 98"/>
                <a:gd name="T19" fmla="*/ 74 h 78"/>
                <a:gd name="T20" fmla="*/ 4 w 98"/>
                <a:gd name="T21" fmla="*/ 78 h 78"/>
                <a:gd name="T22" fmla="*/ 94 w 98"/>
                <a:gd name="T23" fmla="*/ 78 h 78"/>
                <a:gd name="T24" fmla="*/ 98 w 98"/>
                <a:gd name="T25" fmla="*/ 74 h 78"/>
                <a:gd name="T26" fmla="*/ 98 w 98"/>
                <a:gd name="T27" fmla="*/ 14 h 78"/>
                <a:gd name="T28" fmla="*/ 94 w 98"/>
                <a:gd name="T29" fmla="*/ 9 h 78"/>
                <a:gd name="T30" fmla="*/ 53 w 98"/>
                <a:gd name="T31" fmla="*/ 71 h 78"/>
                <a:gd name="T32" fmla="*/ 26 w 98"/>
                <a:gd name="T33" fmla="*/ 44 h 78"/>
                <a:gd name="T34" fmla="*/ 53 w 98"/>
                <a:gd name="T35" fmla="*/ 16 h 78"/>
                <a:gd name="T36" fmla="*/ 79 w 98"/>
                <a:gd name="T37" fmla="*/ 44 h 78"/>
                <a:gd name="T38" fmla="*/ 53 w 98"/>
                <a:gd name="T39" fmla="*/ 71 h 78"/>
                <a:gd name="T40" fmla="*/ 79 w 98"/>
                <a:gd name="T41" fmla="*/ 13 h 78"/>
                <a:gd name="T42" fmla="*/ 63 w 98"/>
                <a:gd name="T43" fmla="*/ 13 h 78"/>
                <a:gd name="T44" fmla="*/ 63 w 98"/>
                <a:gd name="T45" fmla="*/ 3 h 78"/>
                <a:gd name="T46" fmla="*/ 79 w 98"/>
                <a:gd name="T47" fmla="*/ 3 h 78"/>
                <a:gd name="T48" fmla="*/ 79 w 98"/>
                <a:gd name="T49"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78">
                  <a:moveTo>
                    <a:pt x="94" y="9"/>
                  </a:moveTo>
                  <a:cubicBezTo>
                    <a:pt x="84" y="9"/>
                    <a:pt x="84" y="9"/>
                    <a:pt x="84" y="9"/>
                  </a:cubicBezTo>
                  <a:cubicBezTo>
                    <a:pt x="83" y="3"/>
                    <a:pt x="83" y="3"/>
                    <a:pt x="83" y="3"/>
                  </a:cubicBezTo>
                  <a:cubicBezTo>
                    <a:pt x="83" y="1"/>
                    <a:pt x="81" y="0"/>
                    <a:pt x="80" y="0"/>
                  </a:cubicBezTo>
                  <a:cubicBezTo>
                    <a:pt x="63" y="0"/>
                    <a:pt x="63" y="0"/>
                    <a:pt x="63" y="0"/>
                  </a:cubicBezTo>
                  <a:cubicBezTo>
                    <a:pt x="61" y="0"/>
                    <a:pt x="60" y="1"/>
                    <a:pt x="60" y="3"/>
                  </a:cubicBezTo>
                  <a:cubicBezTo>
                    <a:pt x="58" y="9"/>
                    <a:pt x="58" y="9"/>
                    <a:pt x="58" y="9"/>
                  </a:cubicBezTo>
                  <a:cubicBezTo>
                    <a:pt x="4" y="9"/>
                    <a:pt x="4" y="9"/>
                    <a:pt x="4" y="9"/>
                  </a:cubicBezTo>
                  <a:cubicBezTo>
                    <a:pt x="2" y="9"/>
                    <a:pt x="0" y="11"/>
                    <a:pt x="0" y="14"/>
                  </a:cubicBezTo>
                  <a:cubicBezTo>
                    <a:pt x="0" y="74"/>
                    <a:pt x="0" y="74"/>
                    <a:pt x="0" y="74"/>
                  </a:cubicBezTo>
                  <a:cubicBezTo>
                    <a:pt x="0" y="77"/>
                    <a:pt x="2" y="78"/>
                    <a:pt x="4" y="78"/>
                  </a:cubicBezTo>
                  <a:cubicBezTo>
                    <a:pt x="94" y="78"/>
                    <a:pt x="94" y="78"/>
                    <a:pt x="94" y="78"/>
                  </a:cubicBezTo>
                  <a:cubicBezTo>
                    <a:pt x="96" y="78"/>
                    <a:pt x="98" y="77"/>
                    <a:pt x="98" y="74"/>
                  </a:cubicBezTo>
                  <a:cubicBezTo>
                    <a:pt x="98" y="14"/>
                    <a:pt x="98" y="14"/>
                    <a:pt x="98" y="14"/>
                  </a:cubicBezTo>
                  <a:cubicBezTo>
                    <a:pt x="98" y="11"/>
                    <a:pt x="96" y="9"/>
                    <a:pt x="94" y="9"/>
                  </a:cubicBezTo>
                  <a:close/>
                  <a:moveTo>
                    <a:pt x="53" y="71"/>
                  </a:moveTo>
                  <a:cubicBezTo>
                    <a:pt x="38" y="71"/>
                    <a:pt x="26" y="59"/>
                    <a:pt x="26" y="44"/>
                  </a:cubicBezTo>
                  <a:cubicBezTo>
                    <a:pt x="26" y="28"/>
                    <a:pt x="38" y="16"/>
                    <a:pt x="53" y="16"/>
                  </a:cubicBezTo>
                  <a:cubicBezTo>
                    <a:pt x="67" y="16"/>
                    <a:pt x="79" y="28"/>
                    <a:pt x="79" y="44"/>
                  </a:cubicBezTo>
                  <a:cubicBezTo>
                    <a:pt x="79" y="59"/>
                    <a:pt x="67" y="71"/>
                    <a:pt x="53" y="71"/>
                  </a:cubicBezTo>
                  <a:close/>
                  <a:moveTo>
                    <a:pt x="79" y="13"/>
                  </a:moveTo>
                  <a:cubicBezTo>
                    <a:pt x="63" y="13"/>
                    <a:pt x="63" y="13"/>
                    <a:pt x="63" y="13"/>
                  </a:cubicBezTo>
                  <a:cubicBezTo>
                    <a:pt x="63" y="3"/>
                    <a:pt x="63" y="3"/>
                    <a:pt x="63" y="3"/>
                  </a:cubicBezTo>
                  <a:cubicBezTo>
                    <a:pt x="79" y="3"/>
                    <a:pt x="79" y="3"/>
                    <a:pt x="79" y="3"/>
                  </a:cubicBezTo>
                  <a:lnTo>
                    <a:pt x="79" y="1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7" name="Rectangle 238"/>
            <p:cNvSpPr>
              <a:spLocks noChangeArrowheads="1"/>
            </p:cNvSpPr>
            <p:nvPr/>
          </p:nvSpPr>
          <p:spPr bwMode="auto">
            <a:xfrm>
              <a:off x="11007380" y="3146853"/>
              <a:ext cx="27584" cy="7698"/>
            </a:xfrm>
            <a:prstGeom prst="rect">
              <a:avLst/>
            </a:prstGeom>
            <a:solidFill>
              <a:schemeClr val="bg1"/>
            </a:solidFill>
            <a:ln>
              <a:noFill/>
            </a:ln>
          </p:spPr>
          <p:txBody>
            <a:bodyPr vert="horz" wrap="square" lIns="91440" tIns="45720" rIns="91440" bIns="45720" numCol="1" anchor="t" anchorCtr="0" compatLnSpc="1"/>
            <a:lstStyle/>
            <a:p>
              <a:endParaRPr lang="zh-CN" altLang="en-US"/>
            </a:p>
          </p:txBody>
        </p:sp>
        <p:sp>
          <p:nvSpPr>
            <p:cNvPr id="58" name="Freeform 239"/>
            <p:cNvSpPr>
              <a:spLocks noEditPoints="1"/>
            </p:cNvSpPr>
            <p:nvPr/>
          </p:nvSpPr>
          <p:spPr bwMode="auto">
            <a:xfrm>
              <a:off x="8259241" y="2386689"/>
              <a:ext cx="100072" cy="78903"/>
            </a:xfrm>
            <a:custGeom>
              <a:avLst/>
              <a:gdLst>
                <a:gd name="T0" fmla="*/ 59 w 66"/>
                <a:gd name="T1" fmla="*/ 0 h 52"/>
                <a:gd name="T2" fmla="*/ 7 w 66"/>
                <a:gd name="T3" fmla="*/ 0 h 52"/>
                <a:gd name="T4" fmla="*/ 0 w 66"/>
                <a:gd name="T5" fmla="*/ 6 h 52"/>
                <a:gd name="T6" fmla="*/ 0 w 66"/>
                <a:gd name="T7" fmla="*/ 45 h 52"/>
                <a:gd name="T8" fmla="*/ 7 w 66"/>
                <a:gd name="T9" fmla="*/ 52 h 52"/>
                <a:gd name="T10" fmla="*/ 59 w 66"/>
                <a:gd name="T11" fmla="*/ 52 h 52"/>
                <a:gd name="T12" fmla="*/ 66 w 66"/>
                <a:gd name="T13" fmla="*/ 45 h 52"/>
                <a:gd name="T14" fmla="*/ 66 w 66"/>
                <a:gd name="T15" fmla="*/ 6 h 52"/>
                <a:gd name="T16" fmla="*/ 59 w 66"/>
                <a:gd name="T17" fmla="*/ 0 h 52"/>
                <a:gd name="T18" fmla="*/ 61 w 66"/>
                <a:gd name="T19" fmla="*/ 45 h 52"/>
                <a:gd name="T20" fmla="*/ 59 w 66"/>
                <a:gd name="T21" fmla="*/ 47 h 52"/>
                <a:gd name="T22" fmla="*/ 7 w 66"/>
                <a:gd name="T23" fmla="*/ 47 h 52"/>
                <a:gd name="T24" fmla="*/ 5 w 66"/>
                <a:gd name="T25" fmla="*/ 45 h 52"/>
                <a:gd name="T26" fmla="*/ 5 w 66"/>
                <a:gd name="T27" fmla="*/ 6 h 52"/>
                <a:gd name="T28" fmla="*/ 7 w 66"/>
                <a:gd name="T29" fmla="*/ 4 h 52"/>
                <a:gd name="T30" fmla="*/ 59 w 66"/>
                <a:gd name="T31" fmla="*/ 4 h 52"/>
                <a:gd name="T32" fmla="*/ 61 w 66"/>
                <a:gd name="T33" fmla="*/ 6 h 52"/>
                <a:gd name="T34" fmla="*/ 61 w 66"/>
                <a:gd name="T35"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59" y="0"/>
                  </a:moveTo>
                  <a:cubicBezTo>
                    <a:pt x="7" y="0"/>
                    <a:pt x="7" y="0"/>
                    <a:pt x="7" y="0"/>
                  </a:cubicBezTo>
                  <a:cubicBezTo>
                    <a:pt x="3" y="0"/>
                    <a:pt x="0" y="2"/>
                    <a:pt x="0" y="6"/>
                  </a:cubicBezTo>
                  <a:cubicBezTo>
                    <a:pt x="0" y="45"/>
                    <a:pt x="0" y="45"/>
                    <a:pt x="0" y="45"/>
                  </a:cubicBezTo>
                  <a:cubicBezTo>
                    <a:pt x="0" y="49"/>
                    <a:pt x="3" y="52"/>
                    <a:pt x="7" y="52"/>
                  </a:cubicBezTo>
                  <a:cubicBezTo>
                    <a:pt x="59" y="52"/>
                    <a:pt x="59" y="52"/>
                    <a:pt x="59" y="52"/>
                  </a:cubicBezTo>
                  <a:cubicBezTo>
                    <a:pt x="63" y="52"/>
                    <a:pt x="66" y="49"/>
                    <a:pt x="66" y="45"/>
                  </a:cubicBezTo>
                  <a:cubicBezTo>
                    <a:pt x="66" y="6"/>
                    <a:pt x="66" y="6"/>
                    <a:pt x="66" y="6"/>
                  </a:cubicBezTo>
                  <a:cubicBezTo>
                    <a:pt x="66" y="2"/>
                    <a:pt x="63" y="0"/>
                    <a:pt x="59" y="0"/>
                  </a:cubicBezTo>
                  <a:close/>
                  <a:moveTo>
                    <a:pt x="61" y="45"/>
                  </a:moveTo>
                  <a:cubicBezTo>
                    <a:pt x="61" y="46"/>
                    <a:pt x="60" y="47"/>
                    <a:pt x="59" y="47"/>
                  </a:cubicBezTo>
                  <a:cubicBezTo>
                    <a:pt x="7" y="47"/>
                    <a:pt x="7" y="47"/>
                    <a:pt x="7" y="47"/>
                  </a:cubicBezTo>
                  <a:cubicBezTo>
                    <a:pt x="6" y="47"/>
                    <a:pt x="5" y="46"/>
                    <a:pt x="5" y="45"/>
                  </a:cubicBezTo>
                  <a:cubicBezTo>
                    <a:pt x="5" y="6"/>
                    <a:pt x="5" y="6"/>
                    <a:pt x="5" y="6"/>
                  </a:cubicBezTo>
                  <a:cubicBezTo>
                    <a:pt x="5" y="5"/>
                    <a:pt x="6" y="4"/>
                    <a:pt x="7" y="4"/>
                  </a:cubicBezTo>
                  <a:cubicBezTo>
                    <a:pt x="59" y="4"/>
                    <a:pt x="59" y="4"/>
                    <a:pt x="59" y="4"/>
                  </a:cubicBezTo>
                  <a:cubicBezTo>
                    <a:pt x="60" y="4"/>
                    <a:pt x="61" y="5"/>
                    <a:pt x="61" y="6"/>
                  </a:cubicBezTo>
                  <a:lnTo>
                    <a:pt x="61" y="4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240"/>
            <p:cNvSpPr>
              <a:spLocks noEditPoints="1"/>
            </p:cNvSpPr>
            <p:nvPr/>
          </p:nvSpPr>
          <p:spPr bwMode="auto">
            <a:xfrm>
              <a:off x="8197016" y="2393104"/>
              <a:ext cx="42338" cy="42338"/>
            </a:xfrm>
            <a:custGeom>
              <a:avLst/>
              <a:gdLst>
                <a:gd name="T0" fmla="*/ 14 w 28"/>
                <a:gd name="T1" fmla="*/ 0 h 28"/>
                <a:gd name="T2" fmla="*/ 0 w 28"/>
                <a:gd name="T3" fmla="*/ 14 h 28"/>
                <a:gd name="T4" fmla="*/ 14 w 28"/>
                <a:gd name="T5" fmla="*/ 28 h 28"/>
                <a:gd name="T6" fmla="*/ 28 w 28"/>
                <a:gd name="T7" fmla="*/ 14 h 28"/>
                <a:gd name="T8" fmla="*/ 14 w 28"/>
                <a:gd name="T9" fmla="*/ 0 h 28"/>
                <a:gd name="T10" fmla="*/ 9 w 28"/>
                <a:gd name="T11" fmla="*/ 15 h 28"/>
                <a:gd name="T12" fmla="*/ 5 w 28"/>
                <a:gd name="T13" fmla="*/ 11 h 28"/>
                <a:gd name="T14" fmla="*/ 9 w 28"/>
                <a:gd name="T15" fmla="*/ 7 h 28"/>
                <a:gd name="T16" fmla="*/ 13 w 28"/>
                <a:gd name="T17" fmla="*/ 11 h 28"/>
                <a:gd name="T18" fmla="*/ 9 w 28"/>
                <a:gd name="T19"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0"/>
                  </a:moveTo>
                  <a:cubicBezTo>
                    <a:pt x="7" y="0"/>
                    <a:pt x="0" y="6"/>
                    <a:pt x="0" y="14"/>
                  </a:cubicBezTo>
                  <a:cubicBezTo>
                    <a:pt x="0" y="21"/>
                    <a:pt x="7" y="28"/>
                    <a:pt x="14" y="28"/>
                  </a:cubicBezTo>
                  <a:cubicBezTo>
                    <a:pt x="22" y="28"/>
                    <a:pt x="28" y="21"/>
                    <a:pt x="28" y="14"/>
                  </a:cubicBezTo>
                  <a:cubicBezTo>
                    <a:pt x="28" y="6"/>
                    <a:pt x="22" y="0"/>
                    <a:pt x="14" y="0"/>
                  </a:cubicBezTo>
                  <a:close/>
                  <a:moveTo>
                    <a:pt x="9" y="15"/>
                  </a:moveTo>
                  <a:cubicBezTo>
                    <a:pt x="7" y="15"/>
                    <a:pt x="5" y="13"/>
                    <a:pt x="5" y="11"/>
                  </a:cubicBezTo>
                  <a:cubicBezTo>
                    <a:pt x="5" y="8"/>
                    <a:pt x="7" y="7"/>
                    <a:pt x="9" y="7"/>
                  </a:cubicBezTo>
                  <a:cubicBezTo>
                    <a:pt x="11" y="7"/>
                    <a:pt x="13" y="8"/>
                    <a:pt x="13" y="11"/>
                  </a:cubicBezTo>
                  <a:cubicBezTo>
                    <a:pt x="13" y="13"/>
                    <a:pt x="11" y="15"/>
                    <a:pt x="9" y="15"/>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60" name="Freeform 241"/>
            <p:cNvSpPr>
              <a:spLocks noEditPoints="1"/>
            </p:cNvSpPr>
            <p:nvPr/>
          </p:nvSpPr>
          <p:spPr bwMode="auto">
            <a:xfrm>
              <a:off x="8182904" y="2375142"/>
              <a:ext cx="71847" cy="152674"/>
            </a:xfrm>
            <a:custGeom>
              <a:avLst/>
              <a:gdLst>
                <a:gd name="T0" fmla="*/ 42 w 47"/>
                <a:gd name="T1" fmla="*/ 0 h 101"/>
                <a:gd name="T2" fmla="*/ 4 w 47"/>
                <a:gd name="T3" fmla="*/ 0 h 101"/>
                <a:gd name="T4" fmla="*/ 0 w 47"/>
                <a:gd name="T5" fmla="*/ 4 h 101"/>
                <a:gd name="T6" fmla="*/ 0 w 47"/>
                <a:gd name="T7" fmla="*/ 97 h 101"/>
                <a:gd name="T8" fmla="*/ 4 w 47"/>
                <a:gd name="T9" fmla="*/ 101 h 101"/>
                <a:gd name="T10" fmla="*/ 42 w 47"/>
                <a:gd name="T11" fmla="*/ 101 h 101"/>
                <a:gd name="T12" fmla="*/ 47 w 47"/>
                <a:gd name="T13" fmla="*/ 97 h 101"/>
                <a:gd name="T14" fmla="*/ 47 w 47"/>
                <a:gd name="T15" fmla="*/ 4 h 101"/>
                <a:gd name="T16" fmla="*/ 42 w 47"/>
                <a:gd name="T17" fmla="*/ 0 h 101"/>
                <a:gd name="T18" fmla="*/ 23 w 47"/>
                <a:gd name="T19" fmla="*/ 44 h 101"/>
                <a:gd name="T20" fmla="*/ 5 w 47"/>
                <a:gd name="T21" fmla="*/ 26 h 101"/>
                <a:gd name="T22" fmla="*/ 23 w 47"/>
                <a:gd name="T23" fmla="*/ 8 h 101"/>
                <a:gd name="T24" fmla="*/ 41 w 47"/>
                <a:gd name="T25" fmla="*/ 26 h 101"/>
                <a:gd name="T26" fmla="*/ 23 w 47"/>
                <a:gd name="T27"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01">
                  <a:moveTo>
                    <a:pt x="42" y="0"/>
                  </a:moveTo>
                  <a:cubicBezTo>
                    <a:pt x="4" y="0"/>
                    <a:pt x="4" y="0"/>
                    <a:pt x="4" y="0"/>
                  </a:cubicBezTo>
                  <a:cubicBezTo>
                    <a:pt x="1" y="0"/>
                    <a:pt x="0" y="2"/>
                    <a:pt x="0" y="4"/>
                  </a:cubicBezTo>
                  <a:cubicBezTo>
                    <a:pt x="0" y="97"/>
                    <a:pt x="0" y="97"/>
                    <a:pt x="0" y="97"/>
                  </a:cubicBezTo>
                  <a:cubicBezTo>
                    <a:pt x="0" y="100"/>
                    <a:pt x="1" y="101"/>
                    <a:pt x="4" y="101"/>
                  </a:cubicBezTo>
                  <a:cubicBezTo>
                    <a:pt x="42" y="101"/>
                    <a:pt x="42" y="101"/>
                    <a:pt x="42" y="101"/>
                  </a:cubicBezTo>
                  <a:cubicBezTo>
                    <a:pt x="45" y="101"/>
                    <a:pt x="47" y="100"/>
                    <a:pt x="47" y="97"/>
                  </a:cubicBezTo>
                  <a:cubicBezTo>
                    <a:pt x="47" y="4"/>
                    <a:pt x="47" y="4"/>
                    <a:pt x="47" y="4"/>
                  </a:cubicBezTo>
                  <a:cubicBezTo>
                    <a:pt x="47" y="2"/>
                    <a:pt x="45" y="0"/>
                    <a:pt x="42" y="0"/>
                  </a:cubicBezTo>
                  <a:close/>
                  <a:moveTo>
                    <a:pt x="23" y="44"/>
                  </a:moveTo>
                  <a:cubicBezTo>
                    <a:pt x="13" y="44"/>
                    <a:pt x="5" y="36"/>
                    <a:pt x="5" y="26"/>
                  </a:cubicBezTo>
                  <a:cubicBezTo>
                    <a:pt x="5" y="16"/>
                    <a:pt x="13" y="8"/>
                    <a:pt x="23" y="8"/>
                  </a:cubicBezTo>
                  <a:cubicBezTo>
                    <a:pt x="33" y="8"/>
                    <a:pt x="41" y="16"/>
                    <a:pt x="41" y="26"/>
                  </a:cubicBezTo>
                  <a:cubicBezTo>
                    <a:pt x="41" y="36"/>
                    <a:pt x="33" y="44"/>
                    <a:pt x="23"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1" name="Freeform 242"/>
            <p:cNvSpPr/>
            <p:nvPr/>
          </p:nvSpPr>
          <p:spPr bwMode="auto">
            <a:xfrm>
              <a:off x="9279208" y="2613135"/>
              <a:ext cx="83394" cy="128939"/>
            </a:xfrm>
            <a:custGeom>
              <a:avLst/>
              <a:gdLst>
                <a:gd name="T0" fmla="*/ 54 w 55"/>
                <a:gd name="T1" fmla="*/ 62 h 85"/>
                <a:gd name="T2" fmla="*/ 29 w 55"/>
                <a:gd name="T3" fmla="*/ 84 h 85"/>
                <a:gd name="T4" fmla="*/ 26 w 55"/>
                <a:gd name="T5" fmla="*/ 84 h 85"/>
                <a:gd name="T6" fmla="*/ 1 w 55"/>
                <a:gd name="T7" fmla="*/ 62 h 85"/>
                <a:gd name="T8" fmla="*/ 1 w 55"/>
                <a:gd name="T9" fmla="*/ 59 h 85"/>
                <a:gd name="T10" fmla="*/ 3 w 55"/>
                <a:gd name="T11" fmla="*/ 58 h 85"/>
                <a:gd name="T12" fmla="*/ 11 w 55"/>
                <a:gd name="T13" fmla="*/ 58 h 85"/>
                <a:gd name="T14" fmla="*/ 11 w 55"/>
                <a:gd name="T15" fmla="*/ 2 h 85"/>
                <a:gd name="T16" fmla="*/ 13 w 55"/>
                <a:gd name="T17" fmla="*/ 0 h 85"/>
                <a:gd name="T18" fmla="*/ 42 w 55"/>
                <a:gd name="T19" fmla="*/ 0 h 85"/>
                <a:gd name="T20" fmla="*/ 45 w 55"/>
                <a:gd name="T21" fmla="*/ 2 h 85"/>
                <a:gd name="T22" fmla="*/ 45 w 55"/>
                <a:gd name="T23" fmla="*/ 58 h 85"/>
                <a:gd name="T24" fmla="*/ 53 w 55"/>
                <a:gd name="T25" fmla="*/ 58 h 85"/>
                <a:gd name="T26" fmla="*/ 53 w 55"/>
                <a:gd name="T27" fmla="*/ 58 h 85"/>
                <a:gd name="T28" fmla="*/ 55 w 55"/>
                <a:gd name="T29" fmla="*/ 60 h 85"/>
                <a:gd name="T30" fmla="*/ 54 w 55"/>
                <a:gd name="T31"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85">
                  <a:moveTo>
                    <a:pt x="54" y="62"/>
                  </a:moveTo>
                  <a:cubicBezTo>
                    <a:pt x="29" y="84"/>
                    <a:pt x="29" y="84"/>
                    <a:pt x="29" y="84"/>
                  </a:cubicBezTo>
                  <a:cubicBezTo>
                    <a:pt x="28" y="85"/>
                    <a:pt x="27" y="85"/>
                    <a:pt x="26" y="84"/>
                  </a:cubicBezTo>
                  <a:cubicBezTo>
                    <a:pt x="1" y="62"/>
                    <a:pt x="1" y="62"/>
                    <a:pt x="1" y="62"/>
                  </a:cubicBezTo>
                  <a:cubicBezTo>
                    <a:pt x="0" y="61"/>
                    <a:pt x="0" y="60"/>
                    <a:pt x="1" y="59"/>
                  </a:cubicBezTo>
                  <a:cubicBezTo>
                    <a:pt x="1" y="59"/>
                    <a:pt x="2" y="58"/>
                    <a:pt x="3" y="58"/>
                  </a:cubicBezTo>
                  <a:cubicBezTo>
                    <a:pt x="11" y="58"/>
                    <a:pt x="11" y="58"/>
                    <a:pt x="11" y="58"/>
                  </a:cubicBezTo>
                  <a:cubicBezTo>
                    <a:pt x="11" y="2"/>
                    <a:pt x="11" y="2"/>
                    <a:pt x="11" y="2"/>
                  </a:cubicBezTo>
                  <a:cubicBezTo>
                    <a:pt x="11" y="1"/>
                    <a:pt x="12" y="0"/>
                    <a:pt x="13" y="0"/>
                  </a:cubicBezTo>
                  <a:cubicBezTo>
                    <a:pt x="42" y="0"/>
                    <a:pt x="42" y="0"/>
                    <a:pt x="42" y="0"/>
                  </a:cubicBezTo>
                  <a:cubicBezTo>
                    <a:pt x="44" y="0"/>
                    <a:pt x="45" y="1"/>
                    <a:pt x="45" y="2"/>
                  </a:cubicBezTo>
                  <a:cubicBezTo>
                    <a:pt x="45" y="58"/>
                    <a:pt x="45" y="58"/>
                    <a:pt x="45" y="58"/>
                  </a:cubicBezTo>
                  <a:cubicBezTo>
                    <a:pt x="53" y="58"/>
                    <a:pt x="53" y="58"/>
                    <a:pt x="53" y="58"/>
                  </a:cubicBezTo>
                  <a:cubicBezTo>
                    <a:pt x="53" y="58"/>
                    <a:pt x="53" y="58"/>
                    <a:pt x="53" y="58"/>
                  </a:cubicBezTo>
                  <a:cubicBezTo>
                    <a:pt x="54" y="58"/>
                    <a:pt x="55" y="59"/>
                    <a:pt x="55" y="60"/>
                  </a:cubicBezTo>
                  <a:cubicBezTo>
                    <a:pt x="55" y="61"/>
                    <a:pt x="55" y="62"/>
                    <a:pt x="54" y="6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2" name="Freeform 243"/>
            <p:cNvSpPr/>
            <p:nvPr/>
          </p:nvSpPr>
          <p:spPr bwMode="auto">
            <a:xfrm>
              <a:off x="9201588" y="2515628"/>
              <a:ext cx="233502" cy="157806"/>
            </a:xfrm>
            <a:custGeom>
              <a:avLst/>
              <a:gdLst>
                <a:gd name="T0" fmla="*/ 114 w 154"/>
                <a:gd name="T1" fmla="*/ 25 h 104"/>
                <a:gd name="T2" fmla="*/ 114 w 154"/>
                <a:gd name="T3" fmla="*/ 25 h 104"/>
                <a:gd name="T4" fmla="*/ 76 w 154"/>
                <a:gd name="T5" fmla="*/ 0 h 104"/>
                <a:gd name="T6" fmla="*/ 35 w 154"/>
                <a:gd name="T7" fmla="*/ 36 h 104"/>
                <a:gd name="T8" fmla="*/ 34 w 154"/>
                <a:gd name="T9" fmla="*/ 36 h 104"/>
                <a:gd name="T10" fmla="*/ 0 w 154"/>
                <a:gd name="T11" fmla="*/ 70 h 104"/>
                <a:gd name="T12" fmla="*/ 34 w 154"/>
                <a:gd name="T13" fmla="*/ 104 h 104"/>
                <a:gd name="T14" fmla="*/ 54 w 154"/>
                <a:gd name="T15" fmla="*/ 104 h 104"/>
                <a:gd name="T16" fmla="*/ 54 w 154"/>
                <a:gd name="T17" fmla="*/ 96 h 104"/>
                <a:gd name="T18" fmla="*/ 34 w 154"/>
                <a:gd name="T19" fmla="*/ 96 h 104"/>
                <a:gd name="T20" fmla="*/ 8 w 154"/>
                <a:gd name="T21" fmla="*/ 70 h 104"/>
                <a:gd name="T22" fmla="*/ 34 w 154"/>
                <a:gd name="T23" fmla="*/ 44 h 104"/>
                <a:gd name="T24" fmla="*/ 38 w 154"/>
                <a:gd name="T25" fmla="*/ 44 h 104"/>
                <a:gd name="T26" fmla="*/ 41 w 154"/>
                <a:gd name="T27" fmla="*/ 43 h 104"/>
                <a:gd name="T28" fmla="*/ 43 w 154"/>
                <a:gd name="T29" fmla="*/ 40 h 104"/>
                <a:gd name="T30" fmla="*/ 76 w 154"/>
                <a:gd name="T31" fmla="*/ 8 h 104"/>
                <a:gd name="T32" fmla="*/ 108 w 154"/>
                <a:gd name="T33" fmla="*/ 30 h 104"/>
                <a:gd name="T34" fmla="*/ 112 w 154"/>
                <a:gd name="T35" fmla="*/ 33 h 104"/>
                <a:gd name="T36" fmla="*/ 114 w 154"/>
                <a:gd name="T37" fmla="*/ 32 h 104"/>
                <a:gd name="T38" fmla="*/ 146 w 154"/>
                <a:gd name="T39" fmla="*/ 64 h 104"/>
                <a:gd name="T40" fmla="*/ 114 w 154"/>
                <a:gd name="T41" fmla="*/ 96 h 104"/>
                <a:gd name="T42" fmla="*/ 103 w 154"/>
                <a:gd name="T43" fmla="*/ 96 h 104"/>
                <a:gd name="T44" fmla="*/ 103 w 154"/>
                <a:gd name="T45" fmla="*/ 104 h 104"/>
                <a:gd name="T46" fmla="*/ 114 w 154"/>
                <a:gd name="T47" fmla="*/ 104 h 104"/>
                <a:gd name="T48" fmla="*/ 154 w 154"/>
                <a:gd name="T49" fmla="*/ 64 h 104"/>
                <a:gd name="T50" fmla="*/ 114 w 154"/>
                <a:gd name="T51"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04">
                  <a:moveTo>
                    <a:pt x="114" y="25"/>
                  </a:moveTo>
                  <a:cubicBezTo>
                    <a:pt x="114" y="25"/>
                    <a:pt x="114" y="25"/>
                    <a:pt x="114" y="25"/>
                  </a:cubicBezTo>
                  <a:cubicBezTo>
                    <a:pt x="107" y="10"/>
                    <a:pt x="92" y="0"/>
                    <a:pt x="76" y="0"/>
                  </a:cubicBezTo>
                  <a:cubicBezTo>
                    <a:pt x="55" y="0"/>
                    <a:pt x="38" y="16"/>
                    <a:pt x="35" y="36"/>
                  </a:cubicBezTo>
                  <a:cubicBezTo>
                    <a:pt x="35" y="36"/>
                    <a:pt x="35" y="36"/>
                    <a:pt x="34" y="36"/>
                  </a:cubicBezTo>
                  <a:cubicBezTo>
                    <a:pt x="16" y="36"/>
                    <a:pt x="0" y="51"/>
                    <a:pt x="0" y="70"/>
                  </a:cubicBezTo>
                  <a:cubicBezTo>
                    <a:pt x="0" y="89"/>
                    <a:pt x="16" y="104"/>
                    <a:pt x="34" y="104"/>
                  </a:cubicBezTo>
                  <a:cubicBezTo>
                    <a:pt x="54" y="104"/>
                    <a:pt x="54" y="104"/>
                    <a:pt x="54" y="104"/>
                  </a:cubicBezTo>
                  <a:cubicBezTo>
                    <a:pt x="54" y="96"/>
                    <a:pt x="54" y="96"/>
                    <a:pt x="54" y="96"/>
                  </a:cubicBezTo>
                  <a:cubicBezTo>
                    <a:pt x="34" y="96"/>
                    <a:pt x="34" y="96"/>
                    <a:pt x="34" y="96"/>
                  </a:cubicBezTo>
                  <a:cubicBezTo>
                    <a:pt x="20" y="96"/>
                    <a:pt x="8" y="84"/>
                    <a:pt x="8" y="70"/>
                  </a:cubicBezTo>
                  <a:cubicBezTo>
                    <a:pt x="8" y="55"/>
                    <a:pt x="20" y="44"/>
                    <a:pt x="34" y="44"/>
                  </a:cubicBezTo>
                  <a:cubicBezTo>
                    <a:pt x="36" y="44"/>
                    <a:pt x="37" y="44"/>
                    <a:pt x="38" y="44"/>
                  </a:cubicBezTo>
                  <a:cubicBezTo>
                    <a:pt x="39" y="44"/>
                    <a:pt x="40" y="44"/>
                    <a:pt x="41" y="43"/>
                  </a:cubicBezTo>
                  <a:cubicBezTo>
                    <a:pt x="42" y="42"/>
                    <a:pt x="43" y="41"/>
                    <a:pt x="43" y="40"/>
                  </a:cubicBezTo>
                  <a:cubicBezTo>
                    <a:pt x="43" y="22"/>
                    <a:pt x="58" y="8"/>
                    <a:pt x="76" y="8"/>
                  </a:cubicBezTo>
                  <a:cubicBezTo>
                    <a:pt x="90" y="8"/>
                    <a:pt x="103" y="17"/>
                    <a:pt x="108" y="30"/>
                  </a:cubicBezTo>
                  <a:cubicBezTo>
                    <a:pt x="108" y="32"/>
                    <a:pt x="110" y="33"/>
                    <a:pt x="112" y="33"/>
                  </a:cubicBezTo>
                  <a:cubicBezTo>
                    <a:pt x="112" y="32"/>
                    <a:pt x="113" y="32"/>
                    <a:pt x="114" y="32"/>
                  </a:cubicBezTo>
                  <a:cubicBezTo>
                    <a:pt x="132" y="32"/>
                    <a:pt x="146" y="47"/>
                    <a:pt x="146" y="64"/>
                  </a:cubicBezTo>
                  <a:cubicBezTo>
                    <a:pt x="146" y="82"/>
                    <a:pt x="132" y="96"/>
                    <a:pt x="114" y="96"/>
                  </a:cubicBezTo>
                  <a:cubicBezTo>
                    <a:pt x="103" y="96"/>
                    <a:pt x="103" y="96"/>
                    <a:pt x="103" y="96"/>
                  </a:cubicBezTo>
                  <a:cubicBezTo>
                    <a:pt x="103" y="104"/>
                    <a:pt x="103" y="104"/>
                    <a:pt x="103" y="104"/>
                  </a:cubicBezTo>
                  <a:cubicBezTo>
                    <a:pt x="114" y="104"/>
                    <a:pt x="114" y="104"/>
                    <a:pt x="114" y="104"/>
                  </a:cubicBezTo>
                  <a:cubicBezTo>
                    <a:pt x="136" y="104"/>
                    <a:pt x="154" y="86"/>
                    <a:pt x="154" y="64"/>
                  </a:cubicBezTo>
                  <a:cubicBezTo>
                    <a:pt x="154" y="42"/>
                    <a:pt x="136" y="25"/>
                    <a:pt x="114" y="2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244"/>
            <p:cNvSpPr>
              <a:spLocks noEditPoints="1"/>
            </p:cNvSpPr>
            <p:nvPr/>
          </p:nvSpPr>
          <p:spPr bwMode="auto">
            <a:xfrm>
              <a:off x="7870499" y="3052554"/>
              <a:ext cx="176409" cy="115468"/>
            </a:xfrm>
            <a:custGeom>
              <a:avLst/>
              <a:gdLst>
                <a:gd name="T0" fmla="*/ 106 w 116"/>
                <a:gd name="T1" fmla="*/ 0 h 76"/>
                <a:gd name="T2" fmla="*/ 9 w 116"/>
                <a:gd name="T3" fmla="*/ 0 h 76"/>
                <a:gd name="T4" fmla="*/ 0 w 116"/>
                <a:gd name="T5" fmla="*/ 9 h 76"/>
                <a:gd name="T6" fmla="*/ 0 w 116"/>
                <a:gd name="T7" fmla="*/ 67 h 76"/>
                <a:gd name="T8" fmla="*/ 9 w 116"/>
                <a:gd name="T9" fmla="*/ 76 h 76"/>
                <a:gd name="T10" fmla="*/ 106 w 116"/>
                <a:gd name="T11" fmla="*/ 76 h 76"/>
                <a:gd name="T12" fmla="*/ 116 w 116"/>
                <a:gd name="T13" fmla="*/ 67 h 76"/>
                <a:gd name="T14" fmla="*/ 116 w 116"/>
                <a:gd name="T15" fmla="*/ 9 h 76"/>
                <a:gd name="T16" fmla="*/ 106 w 116"/>
                <a:gd name="T17" fmla="*/ 0 h 76"/>
                <a:gd name="T18" fmla="*/ 109 w 116"/>
                <a:gd name="T19" fmla="*/ 67 h 76"/>
                <a:gd name="T20" fmla="*/ 106 w 116"/>
                <a:gd name="T21" fmla="*/ 69 h 76"/>
                <a:gd name="T22" fmla="*/ 9 w 116"/>
                <a:gd name="T23" fmla="*/ 69 h 76"/>
                <a:gd name="T24" fmla="*/ 7 w 116"/>
                <a:gd name="T25" fmla="*/ 67 h 76"/>
                <a:gd name="T26" fmla="*/ 7 w 116"/>
                <a:gd name="T27" fmla="*/ 9 h 76"/>
                <a:gd name="T28" fmla="*/ 9 w 116"/>
                <a:gd name="T29" fmla="*/ 7 h 76"/>
                <a:gd name="T30" fmla="*/ 106 w 116"/>
                <a:gd name="T31" fmla="*/ 7 h 76"/>
                <a:gd name="T32" fmla="*/ 109 w 116"/>
                <a:gd name="T33" fmla="*/ 9 h 76"/>
                <a:gd name="T34" fmla="*/ 109 w 116"/>
                <a:gd name="T35" fmla="*/ 6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76">
                  <a:moveTo>
                    <a:pt x="106" y="0"/>
                  </a:moveTo>
                  <a:cubicBezTo>
                    <a:pt x="9" y="0"/>
                    <a:pt x="9" y="0"/>
                    <a:pt x="9" y="0"/>
                  </a:cubicBezTo>
                  <a:cubicBezTo>
                    <a:pt x="4" y="0"/>
                    <a:pt x="0" y="4"/>
                    <a:pt x="0" y="9"/>
                  </a:cubicBezTo>
                  <a:cubicBezTo>
                    <a:pt x="0" y="67"/>
                    <a:pt x="0" y="67"/>
                    <a:pt x="0" y="67"/>
                  </a:cubicBezTo>
                  <a:cubicBezTo>
                    <a:pt x="0" y="72"/>
                    <a:pt x="4" y="76"/>
                    <a:pt x="9" y="76"/>
                  </a:cubicBezTo>
                  <a:cubicBezTo>
                    <a:pt x="106" y="76"/>
                    <a:pt x="106" y="76"/>
                    <a:pt x="106" y="76"/>
                  </a:cubicBezTo>
                  <a:cubicBezTo>
                    <a:pt x="111" y="76"/>
                    <a:pt x="116" y="72"/>
                    <a:pt x="116" y="67"/>
                  </a:cubicBezTo>
                  <a:cubicBezTo>
                    <a:pt x="116" y="9"/>
                    <a:pt x="116" y="9"/>
                    <a:pt x="116" y="9"/>
                  </a:cubicBezTo>
                  <a:cubicBezTo>
                    <a:pt x="116" y="4"/>
                    <a:pt x="111" y="0"/>
                    <a:pt x="106" y="0"/>
                  </a:cubicBezTo>
                  <a:close/>
                  <a:moveTo>
                    <a:pt x="109" y="67"/>
                  </a:moveTo>
                  <a:cubicBezTo>
                    <a:pt x="109" y="68"/>
                    <a:pt x="108" y="69"/>
                    <a:pt x="106" y="69"/>
                  </a:cubicBezTo>
                  <a:cubicBezTo>
                    <a:pt x="9" y="69"/>
                    <a:pt x="9" y="69"/>
                    <a:pt x="9" y="69"/>
                  </a:cubicBezTo>
                  <a:cubicBezTo>
                    <a:pt x="8" y="69"/>
                    <a:pt x="7" y="68"/>
                    <a:pt x="7" y="67"/>
                  </a:cubicBezTo>
                  <a:cubicBezTo>
                    <a:pt x="7" y="9"/>
                    <a:pt x="7" y="9"/>
                    <a:pt x="7" y="9"/>
                  </a:cubicBezTo>
                  <a:cubicBezTo>
                    <a:pt x="7" y="8"/>
                    <a:pt x="8" y="7"/>
                    <a:pt x="9" y="7"/>
                  </a:cubicBezTo>
                  <a:cubicBezTo>
                    <a:pt x="106" y="7"/>
                    <a:pt x="106" y="7"/>
                    <a:pt x="106" y="7"/>
                  </a:cubicBezTo>
                  <a:cubicBezTo>
                    <a:pt x="108" y="7"/>
                    <a:pt x="109" y="8"/>
                    <a:pt x="109" y="9"/>
                  </a:cubicBezTo>
                  <a:lnTo>
                    <a:pt x="109" y="6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64" name="Freeform 245"/>
            <p:cNvSpPr>
              <a:spLocks noEditPoints="1"/>
            </p:cNvSpPr>
            <p:nvPr/>
          </p:nvSpPr>
          <p:spPr bwMode="auto">
            <a:xfrm>
              <a:off x="7920535" y="3073724"/>
              <a:ext cx="74413" cy="74413"/>
            </a:xfrm>
            <a:custGeom>
              <a:avLst/>
              <a:gdLst>
                <a:gd name="T0" fmla="*/ 25 w 49"/>
                <a:gd name="T1" fmla="*/ 0 h 49"/>
                <a:gd name="T2" fmla="*/ 0 w 49"/>
                <a:gd name="T3" fmla="*/ 24 h 49"/>
                <a:gd name="T4" fmla="*/ 25 w 49"/>
                <a:gd name="T5" fmla="*/ 49 h 49"/>
                <a:gd name="T6" fmla="*/ 49 w 49"/>
                <a:gd name="T7" fmla="*/ 24 h 49"/>
                <a:gd name="T8" fmla="*/ 25 w 49"/>
                <a:gd name="T9" fmla="*/ 0 h 49"/>
                <a:gd name="T10" fmla="*/ 41 w 49"/>
                <a:gd name="T11" fmla="*/ 25 h 49"/>
                <a:gd name="T12" fmla="*/ 16 w 49"/>
                <a:gd name="T13" fmla="*/ 40 h 49"/>
                <a:gd name="T14" fmla="*/ 16 w 49"/>
                <a:gd name="T15" fmla="*/ 40 h 49"/>
                <a:gd name="T16" fmla="*/ 15 w 49"/>
                <a:gd name="T17" fmla="*/ 40 h 49"/>
                <a:gd name="T18" fmla="*/ 14 w 49"/>
                <a:gd name="T19" fmla="*/ 39 h 49"/>
                <a:gd name="T20" fmla="*/ 14 w 49"/>
                <a:gd name="T21" fmla="*/ 10 h 49"/>
                <a:gd name="T22" fmla="*/ 15 w 49"/>
                <a:gd name="T23" fmla="*/ 9 h 49"/>
                <a:gd name="T24" fmla="*/ 16 w 49"/>
                <a:gd name="T25" fmla="*/ 9 h 49"/>
                <a:gd name="T26" fmla="*/ 41 w 49"/>
                <a:gd name="T27" fmla="*/ 23 h 49"/>
                <a:gd name="T28" fmla="*/ 41 w 49"/>
                <a:gd name="T29" fmla="*/ 24 h 49"/>
                <a:gd name="T30" fmla="*/ 41 w 49"/>
                <a:gd name="T3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49">
                  <a:moveTo>
                    <a:pt x="25" y="0"/>
                  </a:moveTo>
                  <a:cubicBezTo>
                    <a:pt x="11" y="0"/>
                    <a:pt x="0" y="11"/>
                    <a:pt x="0" y="24"/>
                  </a:cubicBezTo>
                  <a:cubicBezTo>
                    <a:pt x="0" y="38"/>
                    <a:pt x="11" y="49"/>
                    <a:pt x="25" y="49"/>
                  </a:cubicBezTo>
                  <a:cubicBezTo>
                    <a:pt x="38" y="49"/>
                    <a:pt x="49" y="38"/>
                    <a:pt x="49" y="24"/>
                  </a:cubicBezTo>
                  <a:cubicBezTo>
                    <a:pt x="49" y="11"/>
                    <a:pt x="38" y="0"/>
                    <a:pt x="25" y="0"/>
                  </a:cubicBezTo>
                  <a:close/>
                  <a:moveTo>
                    <a:pt x="41" y="25"/>
                  </a:moveTo>
                  <a:cubicBezTo>
                    <a:pt x="16" y="40"/>
                    <a:pt x="16" y="40"/>
                    <a:pt x="16" y="40"/>
                  </a:cubicBezTo>
                  <a:cubicBezTo>
                    <a:pt x="16" y="40"/>
                    <a:pt x="16" y="40"/>
                    <a:pt x="16" y="40"/>
                  </a:cubicBezTo>
                  <a:cubicBezTo>
                    <a:pt x="15" y="40"/>
                    <a:pt x="15" y="40"/>
                    <a:pt x="15" y="40"/>
                  </a:cubicBezTo>
                  <a:cubicBezTo>
                    <a:pt x="15" y="39"/>
                    <a:pt x="14" y="39"/>
                    <a:pt x="14" y="39"/>
                  </a:cubicBezTo>
                  <a:cubicBezTo>
                    <a:pt x="14" y="10"/>
                    <a:pt x="14" y="10"/>
                    <a:pt x="14" y="10"/>
                  </a:cubicBezTo>
                  <a:cubicBezTo>
                    <a:pt x="14" y="10"/>
                    <a:pt x="15" y="9"/>
                    <a:pt x="15" y="9"/>
                  </a:cubicBezTo>
                  <a:cubicBezTo>
                    <a:pt x="15" y="9"/>
                    <a:pt x="16" y="9"/>
                    <a:pt x="16" y="9"/>
                  </a:cubicBezTo>
                  <a:cubicBezTo>
                    <a:pt x="41" y="23"/>
                    <a:pt x="41" y="23"/>
                    <a:pt x="41" y="23"/>
                  </a:cubicBezTo>
                  <a:cubicBezTo>
                    <a:pt x="41" y="23"/>
                    <a:pt x="41" y="24"/>
                    <a:pt x="41" y="24"/>
                  </a:cubicBezTo>
                  <a:cubicBezTo>
                    <a:pt x="41" y="25"/>
                    <a:pt x="41" y="25"/>
                    <a:pt x="41" y="25"/>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65" name="Freeform 246"/>
            <p:cNvSpPr/>
            <p:nvPr/>
          </p:nvSpPr>
          <p:spPr bwMode="auto">
            <a:xfrm>
              <a:off x="10272875" y="3445787"/>
              <a:ext cx="69922" cy="137920"/>
            </a:xfrm>
            <a:custGeom>
              <a:avLst/>
              <a:gdLst>
                <a:gd name="T0" fmla="*/ 26 w 46"/>
                <a:gd name="T1" fmla="*/ 1 h 91"/>
                <a:gd name="T2" fmla="*/ 21 w 46"/>
                <a:gd name="T3" fmla="*/ 0 h 91"/>
                <a:gd name="T4" fmla="*/ 4 w 46"/>
                <a:gd name="T5" fmla="*/ 41 h 91"/>
                <a:gd name="T6" fmla="*/ 8 w 46"/>
                <a:gd name="T7" fmla="*/ 60 h 91"/>
                <a:gd name="T8" fmla="*/ 40 w 46"/>
                <a:gd name="T9" fmla="*/ 90 h 91"/>
                <a:gd name="T10" fmla="*/ 41 w 46"/>
                <a:gd name="T11" fmla="*/ 90 h 91"/>
                <a:gd name="T12" fmla="*/ 45 w 46"/>
                <a:gd name="T13" fmla="*/ 87 h 91"/>
                <a:gd name="T14" fmla="*/ 46 w 46"/>
                <a:gd name="T15" fmla="*/ 82 h 91"/>
                <a:gd name="T16" fmla="*/ 30 w 46"/>
                <a:gd name="T17" fmla="*/ 5 h 91"/>
                <a:gd name="T18" fmla="*/ 26 w 46"/>
                <a:gd name="T19" fmla="*/ 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91">
                  <a:moveTo>
                    <a:pt x="26" y="1"/>
                  </a:moveTo>
                  <a:cubicBezTo>
                    <a:pt x="25" y="0"/>
                    <a:pt x="23" y="0"/>
                    <a:pt x="21" y="0"/>
                  </a:cubicBezTo>
                  <a:cubicBezTo>
                    <a:pt x="7" y="6"/>
                    <a:pt x="0" y="23"/>
                    <a:pt x="4" y="41"/>
                  </a:cubicBezTo>
                  <a:cubicBezTo>
                    <a:pt x="8" y="60"/>
                    <a:pt x="8" y="60"/>
                    <a:pt x="8" y="60"/>
                  </a:cubicBezTo>
                  <a:cubicBezTo>
                    <a:pt x="12" y="78"/>
                    <a:pt x="26" y="91"/>
                    <a:pt x="40" y="90"/>
                  </a:cubicBezTo>
                  <a:cubicBezTo>
                    <a:pt x="40" y="90"/>
                    <a:pt x="41" y="90"/>
                    <a:pt x="41" y="90"/>
                  </a:cubicBezTo>
                  <a:cubicBezTo>
                    <a:pt x="43" y="89"/>
                    <a:pt x="44" y="88"/>
                    <a:pt x="45" y="87"/>
                  </a:cubicBezTo>
                  <a:cubicBezTo>
                    <a:pt x="46" y="86"/>
                    <a:pt x="46" y="84"/>
                    <a:pt x="46" y="82"/>
                  </a:cubicBezTo>
                  <a:cubicBezTo>
                    <a:pt x="30" y="5"/>
                    <a:pt x="30" y="5"/>
                    <a:pt x="30" y="5"/>
                  </a:cubicBezTo>
                  <a:cubicBezTo>
                    <a:pt x="29" y="3"/>
                    <a:pt x="28" y="1"/>
                    <a:pt x="26" y="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6" name="Freeform 247"/>
            <p:cNvSpPr/>
            <p:nvPr/>
          </p:nvSpPr>
          <p:spPr bwMode="auto">
            <a:xfrm>
              <a:off x="10444152" y="3445787"/>
              <a:ext cx="69922" cy="137920"/>
            </a:xfrm>
            <a:custGeom>
              <a:avLst/>
              <a:gdLst>
                <a:gd name="T0" fmla="*/ 20 w 46"/>
                <a:gd name="T1" fmla="*/ 1 h 91"/>
                <a:gd name="T2" fmla="*/ 25 w 46"/>
                <a:gd name="T3" fmla="*/ 0 h 91"/>
                <a:gd name="T4" fmla="*/ 42 w 46"/>
                <a:gd name="T5" fmla="*/ 41 h 91"/>
                <a:gd name="T6" fmla="*/ 38 w 46"/>
                <a:gd name="T7" fmla="*/ 60 h 91"/>
                <a:gd name="T8" fmla="*/ 6 w 46"/>
                <a:gd name="T9" fmla="*/ 90 h 91"/>
                <a:gd name="T10" fmla="*/ 5 w 46"/>
                <a:gd name="T11" fmla="*/ 90 h 91"/>
                <a:gd name="T12" fmla="*/ 1 w 46"/>
                <a:gd name="T13" fmla="*/ 87 h 91"/>
                <a:gd name="T14" fmla="*/ 0 w 46"/>
                <a:gd name="T15" fmla="*/ 82 h 91"/>
                <a:gd name="T16" fmla="*/ 16 w 46"/>
                <a:gd name="T17" fmla="*/ 5 h 91"/>
                <a:gd name="T18" fmla="*/ 20 w 46"/>
                <a:gd name="T19" fmla="*/ 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91">
                  <a:moveTo>
                    <a:pt x="20" y="1"/>
                  </a:moveTo>
                  <a:cubicBezTo>
                    <a:pt x="21" y="0"/>
                    <a:pt x="23" y="0"/>
                    <a:pt x="25" y="0"/>
                  </a:cubicBezTo>
                  <a:cubicBezTo>
                    <a:pt x="39" y="6"/>
                    <a:pt x="46" y="23"/>
                    <a:pt x="42" y="41"/>
                  </a:cubicBezTo>
                  <a:cubicBezTo>
                    <a:pt x="38" y="60"/>
                    <a:pt x="38" y="60"/>
                    <a:pt x="38" y="60"/>
                  </a:cubicBezTo>
                  <a:cubicBezTo>
                    <a:pt x="34" y="78"/>
                    <a:pt x="20" y="91"/>
                    <a:pt x="6" y="90"/>
                  </a:cubicBezTo>
                  <a:cubicBezTo>
                    <a:pt x="6" y="90"/>
                    <a:pt x="5" y="90"/>
                    <a:pt x="5" y="90"/>
                  </a:cubicBezTo>
                  <a:cubicBezTo>
                    <a:pt x="3" y="89"/>
                    <a:pt x="2" y="88"/>
                    <a:pt x="1" y="87"/>
                  </a:cubicBezTo>
                  <a:cubicBezTo>
                    <a:pt x="0" y="86"/>
                    <a:pt x="0" y="84"/>
                    <a:pt x="0" y="82"/>
                  </a:cubicBezTo>
                  <a:cubicBezTo>
                    <a:pt x="16" y="5"/>
                    <a:pt x="16" y="5"/>
                    <a:pt x="16" y="5"/>
                  </a:cubicBezTo>
                  <a:cubicBezTo>
                    <a:pt x="17" y="3"/>
                    <a:pt x="18" y="1"/>
                    <a:pt x="2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48"/>
            <p:cNvSpPr/>
            <p:nvPr/>
          </p:nvSpPr>
          <p:spPr bwMode="auto">
            <a:xfrm>
              <a:off x="10252989" y="3329036"/>
              <a:ext cx="280972" cy="198220"/>
            </a:xfrm>
            <a:custGeom>
              <a:avLst/>
              <a:gdLst>
                <a:gd name="T0" fmla="*/ 174 w 185"/>
                <a:gd name="T1" fmla="*/ 131 h 131"/>
                <a:gd name="T2" fmla="*/ 172 w 185"/>
                <a:gd name="T3" fmla="*/ 130 h 131"/>
                <a:gd name="T4" fmla="*/ 170 w 185"/>
                <a:gd name="T5" fmla="*/ 125 h 131"/>
                <a:gd name="T6" fmla="*/ 177 w 185"/>
                <a:gd name="T7" fmla="*/ 92 h 131"/>
                <a:gd name="T8" fmla="*/ 93 w 185"/>
                <a:gd name="T9" fmla="*/ 8 h 131"/>
                <a:gd name="T10" fmla="*/ 8 w 185"/>
                <a:gd name="T11" fmla="*/ 92 h 131"/>
                <a:gd name="T12" fmla="*/ 15 w 185"/>
                <a:gd name="T13" fmla="*/ 125 h 131"/>
                <a:gd name="T14" fmla="*/ 13 w 185"/>
                <a:gd name="T15" fmla="*/ 130 h 131"/>
                <a:gd name="T16" fmla="*/ 7 w 185"/>
                <a:gd name="T17" fmla="*/ 128 h 131"/>
                <a:gd name="T18" fmla="*/ 0 w 185"/>
                <a:gd name="T19" fmla="*/ 92 h 131"/>
                <a:gd name="T20" fmla="*/ 93 w 185"/>
                <a:gd name="T21" fmla="*/ 0 h 131"/>
                <a:gd name="T22" fmla="*/ 185 w 185"/>
                <a:gd name="T23" fmla="*/ 92 h 131"/>
                <a:gd name="T24" fmla="*/ 178 w 185"/>
                <a:gd name="T25" fmla="*/ 128 h 131"/>
                <a:gd name="T26" fmla="*/ 174 w 185"/>
                <a:gd name="T2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31">
                  <a:moveTo>
                    <a:pt x="174" y="131"/>
                  </a:moveTo>
                  <a:cubicBezTo>
                    <a:pt x="173" y="131"/>
                    <a:pt x="173" y="130"/>
                    <a:pt x="172" y="130"/>
                  </a:cubicBezTo>
                  <a:cubicBezTo>
                    <a:pt x="170" y="129"/>
                    <a:pt x="169" y="127"/>
                    <a:pt x="170" y="125"/>
                  </a:cubicBezTo>
                  <a:cubicBezTo>
                    <a:pt x="174" y="114"/>
                    <a:pt x="177" y="103"/>
                    <a:pt x="177" y="92"/>
                  </a:cubicBezTo>
                  <a:cubicBezTo>
                    <a:pt x="177" y="46"/>
                    <a:pt x="139" y="8"/>
                    <a:pt x="93" y="8"/>
                  </a:cubicBezTo>
                  <a:cubicBezTo>
                    <a:pt x="46" y="8"/>
                    <a:pt x="8" y="46"/>
                    <a:pt x="8" y="92"/>
                  </a:cubicBezTo>
                  <a:cubicBezTo>
                    <a:pt x="8" y="103"/>
                    <a:pt x="11" y="114"/>
                    <a:pt x="15" y="125"/>
                  </a:cubicBezTo>
                  <a:cubicBezTo>
                    <a:pt x="16" y="127"/>
                    <a:pt x="15" y="129"/>
                    <a:pt x="13" y="130"/>
                  </a:cubicBezTo>
                  <a:cubicBezTo>
                    <a:pt x="10" y="131"/>
                    <a:pt x="8" y="130"/>
                    <a:pt x="7" y="128"/>
                  </a:cubicBezTo>
                  <a:cubicBezTo>
                    <a:pt x="2" y="117"/>
                    <a:pt x="0" y="105"/>
                    <a:pt x="0" y="92"/>
                  </a:cubicBezTo>
                  <a:cubicBezTo>
                    <a:pt x="0" y="41"/>
                    <a:pt x="41" y="0"/>
                    <a:pt x="93" y="0"/>
                  </a:cubicBezTo>
                  <a:cubicBezTo>
                    <a:pt x="144" y="0"/>
                    <a:pt x="185" y="41"/>
                    <a:pt x="185" y="92"/>
                  </a:cubicBezTo>
                  <a:cubicBezTo>
                    <a:pt x="185" y="105"/>
                    <a:pt x="183" y="117"/>
                    <a:pt x="178" y="128"/>
                  </a:cubicBezTo>
                  <a:cubicBezTo>
                    <a:pt x="177" y="130"/>
                    <a:pt x="176" y="131"/>
                    <a:pt x="174" y="131"/>
                  </a:cubicBezTo>
                  <a:close/>
                </a:path>
              </a:pathLst>
            </a:custGeom>
            <a:solidFill>
              <a:srgbClr val="5D5D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49"/>
            <p:cNvSpPr/>
            <p:nvPr/>
          </p:nvSpPr>
          <p:spPr bwMode="auto">
            <a:xfrm>
              <a:off x="10252989" y="3329036"/>
              <a:ext cx="280972" cy="198220"/>
            </a:xfrm>
            <a:custGeom>
              <a:avLst/>
              <a:gdLst>
                <a:gd name="T0" fmla="*/ 174 w 185"/>
                <a:gd name="T1" fmla="*/ 131 h 131"/>
                <a:gd name="T2" fmla="*/ 172 w 185"/>
                <a:gd name="T3" fmla="*/ 130 h 131"/>
                <a:gd name="T4" fmla="*/ 170 w 185"/>
                <a:gd name="T5" fmla="*/ 125 h 131"/>
                <a:gd name="T6" fmla="*/ 177 w 185"/>
                <a:gd name="T7" fmla="*/ 92 h 131"/>
                <a:gd name="T8" fmla="*/ 93 w 185"/>
                <a:gd name="T9" fmla="*/ 8 h 131"/>
                <a:gd name="T10" fmla="*/ 8 w 185"/>
                <a:gd name="T11" fmla="*/ 92 h 131"/>
                <a:gd name="T12" fmla="*/ 15 w 185"/>
                <a:gd name="T13" fmla="*/ 125 h 131"/>
                <a:gd name="T14" fmla="*/ 13 w 185"/>
                <a:gd name="T15" fmla="*/ 130 h 131"/>
                <a:gd name="T16" fmla="*/ 7 w 185"/>
                <a:gd name="T17" fmla="*/ 128 h 131"/>
                <a:gd name="T18" fmla="*/ 0 w 185"/>
                <a:gd name="T19" fmla="*/ 92 h 131"/>
                <a:gd name="T20" fmla="*/ 93 w 185"/>
                <a:gd name="T21" fmla="*/ 0 h 131"/>
                <a:gd name="T22" fmla="*/ 185 w 185"/>
                <a:gd name="T23" fmla="*/ 92 h 131"/>
                <a:gd name="T24" fmla="*/ 178 w 185"/>
                <a:gd name="T25" fmla="*/ 128 h 131"/>
                <a:gd name="T26" fmla="*/ 174 w 185"/>
                <a:gd name="T2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31">
                  <a:moveTo>
                    <a:pt x="174" y="131"/>
                  </a:moveTo>
                  <a:cubicBezTo>
                    <a:pt x="173" y="131"/>
                    <a:pt x="173" y="130"/>
                    <a:pt x="172" y="130"/>
                  </a:cubicBezTo>
                  <a:cubicBezTo>
                    <a:pt x="170" y="129"/>
                    <a:pt x="169" y="127"/>
                    <a:pt x="170" y="125"/>
                  </a:cubicBezTo>
                  <a:cubicBezTo>
                    <a:pt x="174" y="114"/>
                    <a:pt x="177" y="103"/>
                    <a:pt x="177" y="92"/>
                  </a:cubicBezTo>
                  <a:cubicBezTo>
                    <a:pt x="177" y="46"/>
                    <a:pt x="139" y="8"/>
                    <a:pt x="93" y="8"/>
                  </a:cubicBezTo>
                  <a:cubicBezTo>
                    <a:pt x="46" y="8"/>
                    <a:pt x="8" y="46"/>
                    <a:pt x="8" y="92"/>
                  </a:cubicBezTo>
                  <a:cubicBezTo>
                    <a:pt x="8" y="103"/>
                    <a:pt x="11" y="114"/>
                    <a:pt x="15" y="125"/>
                  </a:cubicBezTo>
                  <a:cubicBezTo>
                    <a:pt x="16" y="127"/>
                    <a:pt x="15" y="129"/>
                    <a:pt x="13" y="130"/>
                  </a:cubicBezTo>
                  <a:cubicBezTo>
                    <a:pt x="10" y="131"/>
                    <a:pt x="8" y="130"/>
                    <a:pt x="7" y="128"/>
                  </a:cubicBezTo>
                  <a:cubicBezTo>
                    <a:pt x="2" y="117"/>
                    <a:pt x="0" y="105"/>
                    <a:pt x="0" y="92"/>
                  </a:cubicBezTo>
                  <a:cubicBezTo>
                    <a:pt x="0" y="41"/>
                    <a:pt x="41" y="0"/>
                    <a:pt x="93" y="0"/>
                  </a:cubicBezTo>
                  <a:cubicBezTo>
                    <a:pt x="144" y="0"/>
                    <a:pt x="185" y="41"/>
                    <a:pt x="185" y="92"/>
                  </a:cubicBezTo>
                  <a:cubicBezTo>
                    <a:pt x="185" y="105"/>
                    <a:pt x="183" y="117"/>
                    <a:pt x="178" y="128"/>
                  </a:cubicBezTo>
                  <a:cubicBezTo>
                    <a:pt x="177" y="130"/>
                    <a:pt x="176" y="131"/>
                    <a:pt x="174" y="13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Freeform 250"/>
            <p:cNvSpPr/>
            <p:nvPr/>
          </p:nvSpPr>
          <p:spPr bwMode="auto">
            <a:xfrm>
              <a:off x="10257479" y="3329036"/>
              <a:ext cx="271991" cy="102638"/>
            </a:xfrm>
            <a:custGeom>
              <a:avLst/>
              <a:gdLst>
                <a:gd name="T0" fmla="*/ 169 w 179"/>
                <a:gd name="T1" fmla="*/ 67 h 68"/>
                <a:gd name="T2" fmla="*/ 161 w 179"/>
                <a:gd name="T3" fmla="*/ 62 h 68"/>
                <a:gd name="T4" fmla="*/ 90 w 179"/>
                <a:gd name="T5" fmla="*/ 17 h 68"/>
                <a:gd name="T6" fmla="*/ 18 w 179"/>
                <a:gd name="T7" fmla="*/ 62 h 68"/>
                <a:gd name="T8" fmla="*/ 6 w 179"/>
                <a:gd name="T9" fmla="*/ 66 h 68"/>
                <a:gd name="T10" fmla="*/ 2 w 179"/>
                <a:gd name="T11" fmla="*/ 54 h 68"/>
                <a:gd name="T12" fmla="*/ 90 w 179"/>
                <a:gd name="T13" fmla="*/ 0 h 68"/>
                <a:gd name="T14" fmla="*/ 177 w 179"/>
                <a:gd name="T15" fmla="*/ 54 h 68"/>
                <a:gd name="T16" fmla="*/ 173 w 179"/>
                <a:gd name="T17" fmla="*/ 66 h 68"/>
                <a:gd name="T18" fmla="*/ 169 w 179"/>
                <a:gd name="T19"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68">
                  <a:moveTo>
                    <a:pt x="169" y="67"/>
                  </a:moveTo>
                  <a:cubicBezTo>
                    <a:pt x="166" y="67"/>
                    <a:pt x="163" y="65"/>
                    <a:pt x="161" y="62"/>
                  </a:cubicBezTo>
                  <a:cubicBezTo>
                    <a:pt x="148" y="34"/>
                    <a:pt x="120" y="17"/>
                    <a:pt x="90" y="17"/>
                  </a:cubicBezTo>
                  <a:cubicBezTo>
                    <a:pt x="59" y="17"/>
                    <a:pt x="31" y="34"/>
                    <a:pt x="18" y="62"/>
                  </a:cubicBezTo>
                  <a:cubicBezTo>
                    <a:pt x="16" y="66"/>
                    <a:pt x="10" y="68"/>
                    <a:pt x="6" y="66"/>
                  </a:cubicBezTo>
                  <a:cubicBezTo>
                    <a:pt x="2" y="64"/>
                    <a:pt x="0" y="59"/>
                    <a:pt x="2" y="54"/>
                  </a:cubicBezTo>
                  <a:cubicBezTo>
                    <a:pt x="18" y="21"/>
                    <a:pt x="52" y="0"/>
                    <a:pt x="90" y="0"/>
                  </a:cubicBezTo>
                  <a:cubicBezTo>
                    <a:pt x="127" y="0"/>
                    <a:pt x="161" y="21"/>
                    <a:pt x="177" y="54"/>
                  </a:cubicBezTo>
                  <a:cubicBezTo>
                    <a:pt x="179" y="59"/>
                    <a:pt x="177" y="64"/>
                    <a:pt x="173" y="66"/>
                  </a:cubicBezTo>
                  <a:cubicBezTo>
                    <a:pt x="172" y="67"/>
                    <a:pt x="170" y="67"/>
                    <a:pt x="169" y="6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Freeform 251"/>
            <p:cNvSpPr>
              <a:spLocks noEditPoints="1"/>
            </p:cNvSpPr>
            <p:nvPr/>
          </p:nvSpPr>
          <p:spPr bwMode="auto">
            <a:xfrm>
              <a:off x="10201669" y="2055039"/>
              <a:ext cx="166787" cy="89167"/>
            </a:xfrm>
            <a:custGeom>
              <a:avLst/>
              <a:gdLst>
                <a:gd name="T0" fmla="*/ 55 w 110"/>
                <a:gd name="T1" fmla="*/ 0 h 59"/>
                <a:gd name="T2" fmla="*/ 0 w 110"/>
                <a:gd name="T3" fmla="*/ 29 h 59"/>
                <a:gd name="T4" fmla="*/ 0 w 110"/>
                <a:gd name="T5" fmla="*/ 29 h 59"/>
                <a:gd name="T6" fmla="*/ 55 w 110"/>
                <a:gd name="T7" fmla="*/ 59 h 59"/>
                <a:gd name="T8" fmla="*/ 110 w 110"/>
                <a:gd name="T9" fmla="*/ 29 h 59"/>
                <a:gd name="T10" fmla="*/ 110 w 110"/>
                <a:gd name="T11" fmla="*/ 29 h 59"/>
                <a:gd name="T12" fmla="*/ 55 w 110"/>
                <a:gd name="T13" fmla="*/ 0 h 59"/>
                <a:gd name="T14" fmla="*/ 57 w 110"/>
                <a:gd name="T15" fmla="*/ 24 h 59"/>
                <a:gd name="T16" fmla="*/ 64 w 110"/>
                <a:gd name="T17" fmla="*/ 17 h 59"/>
                <a:gd name="T18" fmla="*/ 71 w 110"/>
                <a:gd name="T19" fmla="*/ 24 h 59"/>
                <a:gd name="T20" fmla="*/ 64 w 110"/>
                <a:gd name="T21" fmla="*/ 31 h 59"/>
                <a:gd name="T22" fmla="*/ 57 w 110"/>
                <a:gd name="T23" fmla="*/ 24 h 59"/>
                <a:gd name="T24" fmla="*/ 7 w 110"/>
                <a:gd name="T25" fmla="*/ 29 h 59"/>
                <a:gd name="T26" fmla="*/ 43 w 110"/>
                <a:gd name="T27" fmla="*/ 8 h 59"/>
                <a:gd name="T28" fmla="*/ 30 w 110"/>
                <a:gd name="T29" fmla="*/ 30 h 59"/>
                <a:gd name="T30" fmla="*/ 42 w 110"/>
                <a:gd name="T31" fmla="*/ 51 h 59"/>
                <a:gd name="T32" fmla="*/ 23 w 110"/>
                <a:gd name="T33" fmla="*/ 44 h 59"/>
                <a:gd name="T34" fmla="*/ 7 w 110"/>
                <a:gd name="T35" fmla="*/ 29 h 59"/>
                <a:gd name="T36" fmla="*/ 67 w 110"/>
                <a:gd name="T37" fmla="*/ 51 h 59"/>
                <a:gd name="T38" fmla="*/ 79 w 110"/>
                <a:gd name="T39" fmla="*/ 30 h 59"/>
                <a:gd name="T40" fmla="*/ 66 w 110"/>
                <a:gd name="T41" fmla="*/ 8 h 59"/>
                <a:gd name="T42" fmla="*/ 102 w 110"/>
                <a:gd name="T43" fmla="*/ 29 h 59"/>
                <a:gd name="T44" fmla="*/ 67 w 110"/>
                <a:gd name="T45"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59">
                  <a:moveTo>
                    <a:pt x="55" y="0"/>
                  </a:moveTo>
                  <a:cubicBezTo>
                    <a:pt x="28" y="0"/>
                    <a:pt x="6" y="13"/>
                    <a:pt x="0" y="29"/>
                  </a:cubicBezTo>
                  <a:cubicBezTo>
                    <a:pt x="0" y="29"/>
                    <a:pt x="0" y="29"/>
                    <a:pt x="0" y="29"/>
                  </a:cubicBezTo>
                  <a:cubicBezTo>
                    <a:pt x="6" y="46"/>
                    <a:pt x="28" y="59"/>
                    <a:pt x="55" y="59"/>
                  </a:cubicBezTo>
                  <a:cubicBezTo>
                    <a:pt x="81" y="59"/>
                    <a:pt x="103" y="46"/>
                    <a:pt x="110" y="29"/>
                  </a:cubicBezTo>
                  <a:cubicBezTo>
                    <a:pt x="110" y="29"/>
                    <a:pt x="110" y="29"/>
                    <a:pt x="110" y="29"/>
                  </a:cubicBezTo>
                  <a:cubicBezTo>
                    <a:pt x="103" y="13"/>
                    <a:pt x="81" y="0"/>
                    <a:pt x="55" y="0"/>
                  </a:cubicBezTo>
                  <a:close/>
                  <a:moveTo>
                    <a:pt x="57" y="24"/>
                  </a:moveTo>
                  <a:cubicBezTo>
                    <a:pt x="57" y="20"/>
                    <a:pt x="60" y="17"/>
                    <a:pt x="64" y="17"/>
                  </a:cubicBezTo>
                  <a:cubicBezTo>
                    <a:pt x="68" y="17"/>
                    <a:pt x="71" y="20"/>
                    <a:pt x="71" y="24"/>
                  </a:cubicBezTo>
                  <a:cubicBezTo>
                    <a:pt x="71" y="28"/>
                    <a:pt x="68" y="31"/>
                    <a:pt x="64" y="31"/>
                  </a:cubicBezTo>
                  <a:cubicBezTo>
                    <a:pt x="60" y="31"/>
                    <a:pt x="57" y="28"/>
                    <a:pt x="57" y="24"/>
                  </a:cubicBezTo>
                  <a:close/>
                  <a:moveTo>
                    <a:pt x="7" y="29"/>
                  </a:moveTo>
                  <a:cubicBezTo>
                    <a:pt x="13" y="19"/>
                    <a:pt x="27" y="11"/>
                    <a:pt x="43" y="8"/>
                  </a:cubicBezTo>
                  <a:cubicBezTo>
                    <a:pt x="35" y="12"/>
                    <a:pt x="30" y="20"/>
                    <a:pt x="30" y="30"/>
                  </a:cubicBezTo>
                  <a:cubicBezTo>
                    <a:pt x="30" y="39"/>
                    <a:pt x="35" y="46"/>
                    <a:pt x="42" y="51"/>
                  </a:cubicBezTo>
                  <a:cubicBezTo>
                    <a:pt x="35" y="49"/>
                    <a:pt x="29" y="47"/>
                    <a:pt x="23" y="44"/>
                  </a:cubicBezTo>
                  <a:cubicBezTo>
                    <a:pt x="16" y="40"/>
                    <a:pt x="10" y="35"/>
                    <a:pt x="7" y="29"/>
                  </a:cubicBezTo>
                  <a:close/>
                  <a:moveTo>
                    <a:pt x="67" y="51"/>
                  </a:moveTo>
                  <a:cubicBezTo>
                    <a:pt x="74" y="46"/>
                    <a:pt x="79" y="39"/>
                    <a:pt x="79" y="30"/>
                  </a:cubicBezTo>
                  <a:cubicBezTo>
                    <a:pt x="79" y="20"/>
                    <a:pt x="74" y="12"/>
                    <a:pt x="66" y="8"/>
                  </a:cubicBezTo>
                  <a:cubicBezTo>
                    <a:pt x="83" y="11"/>
                    <a:pt x="96" y="19"/>
                    <a:pt x="102" y="29"/>
                  </a:cubicBezTo>
                  <a:cubicBezTo>
                    <a:pt x="96" y="40"/>
                    <a:pt x="83" y="48"/>
                    <a:pt x="67" y="5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91" name="组合 290">
            <a:extLst>
              <a:ext uri="{FF2B5EF4-FFF2-40B4-BE49-F238E27FC236}">
                <a16:creationId xmlns:a16="http://schemas.microsoft.com/office/drawing/2014/main" id="{34AC8E5C-CDAD-514E-934E-C7A52D38AD62}"/>
              </a:ext>
            </a:extLst>
          </p:cNvPr>
          <p:cNvGrpSpPr/>
          <p:nvPr/>
        </p:nvGrpSpPr>
        <p:grpSpPr>
          <a:xfrm>
            <a:off x="3848212" y="1017613"/>
            <a:ext cx="3569602" cy="369328"/>
            <a:chOff x="7708358" y="1504993"/>
            <a:chExt cx="3569602" cy="369328"/>
          </a:xfrm>
        </p:grpSpPr>
        <p:sp>
          <p:nvSpPr>
            <p:cNvPr id="292" name="矩形 291">
              <a:extLst>
                <a:ext uri="{FF2B5EF4-FFF2-40B4-BE49-F238E27FC236}">
                  <a16:creationId xmlns:a16="http://schemas.microsoft.com/office/drawing/2014/main" id="{5F2DD5A5-7927-1E47-92F9-81EC6DC4A9E4}"/>
                </a:ext>
              </a:extLst>
            </p:cNvPr>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3" name="文本框 292">
              <a:extLst>
                <a:ext uri="{FF2B5EF4-FFF2-40B4-BE49-F238E27FC236}">
                  <a16:creationId xmlns:a16="http://schemas.microsoft.com/office/drawing/2014/main" id="{32D372BC-19AB-8842-B820-99C917F1BFC0}"/>
                </a:ext>
              </a:extLst>
            </p:cNvPr>
            <p:cNvSpPr txBox="1"/>
            <p:nvPr/>
          </p:nvSpPr>
          <p:spPr>
            <a:xfrm>
              <a:off x="7708358" y="1504993"/>
              <a:ext cx="308716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三维模型检索的处理架构</a:t>
              </a:r>
            </a:p>
          </p:txBody>
        </p:sp>
      </p:grpSp>
      <p:pic>
        <p:nvPicPr>
          <p:cNvPr id="276" name="图片 275">
            <a:extLst>
              <a:ext uri="{FF2B5EF4-FFF2-40B4-BE49-F238E27FC236}">
                <a16:creationId xmlns:a16="http://schemas.microsoft.com/office/drawing/2014/main" id="{B7A8034E-D5E4-6D47-AD78-00A028A40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75" y="1533376"/>
            <a:ext cx="6949440" cy="49886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down)">
                                      <p:cBhvr>
                                        <p:cTn id="12" dur="500"/>
                                        <p:tgtEl>
                                          <p:spTgt spid="13"/>
                                        </p:tgtEl>
                                      </p:cBhvr>
                                    </p:animEffect>
                                  </p:childTnLst>
                                </p:cTn>
                              </p:par>
                              <p:par>
                                <p:cTn id="13" presetID="1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ppt_x</p:attrName>
                                        </p:attrNameLst>
                                      </p:cBhvr>
                                      <p:tavLst>
                                        <p:tav tm="0">
                                          <p:val>
                                            <p:strVal val="#ppt_x+#ppt_w*1.125000"/>
                                          </p:val>
                                        </p:tav>
                                        <p:tav tm="100000">
                                          <p:val>
                                            <p:strVal val="#ppt_x"/>
                                          </p:val>
                                        </p:tav>
                                      </p:tavLst>
                                    </p:anim>
                                    <p:animEffect transition="in" filter="wipe(left)">
                                      <p:cBhvr>
                                        <p:cTn id="16" dur="500"/>
                                        <p:tgtEl>
                                          <p:spTgt spid="22"/>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275"/>
                                        </p:tgtEl>
                                        <p:attrNameLst>
                                          <p:attrName>style.visibility</p:attrName>
                                        </p:attrNameLst>
                                      </p:cBhvr>
                                      <p:to>
                                        <p:strVal val="visible"/>
                                      </p:to>
                                    </p:set>
                                    <p:anim calcmode="lin" valueType="num">
                                      <p:cBhvr additive="base">
                                        <p:cTn id="20" dur="500"/>
                                        <p:tgtEl>
                                          <p:spTgt spid="275"/>
                                        </p:tgtEl>
                                        <p:attrNameLst>
                                          <p:attrName>ppt_y</p:attrName>
                                        </p:attrNameLst>
                                      </p:cBhvr>
                                      <p:tavLst>
                                        <p:tav tm="0">
                                          <p:val>
                                            <p:strVal val="#ppt_y+#ppt_h*1.125000"/>
                                          </p:val>
                                        </p:tav>
                                        <p:tav tm="100000">
                                          <p:val>
                                            <p:strVal val="#ppt_y"/>
                                          </p:val>
                                        </p:tav>
                                      </p:tavLst>
                                    </p:anim>
                                    <p:animEffect transition="in" filter="wipe(up)">
                                      <p:cBhvr>
                                        <p:cTn id="21" dur="500"/>
                                        <p:tgtEl>
                                          <p:spTgt spid="275"/>
                                        </p:tgtEl>
                                      </p:cBhvr>
                                    </p:animEffect>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291"/>
                                        </p:tgtEl>
                                        <p:attrNameLst>
                                          <p:attrName>style.visibility</p:attrName>
                                        </p:attrNameLst>
                                      </p:cBhvr>
                                      <p:to>
                                        <p:strVal val="visible"/>
                                      </p:to>
                                    </p:set>
                                    <p:anim calcmode="lin" valueType="num">
                                      <p:cBhvr additive="base">
                                        <p:cTn id="25" dur="500"/>
                                        <p:tgtEl>
                                          <p:spTgt spid="291"/>
                                        </p:tgtEl>
                                        <p:attrNameLst>
                                          <p:attrName>ppt_x</p:attrName>
                                        </p:attrNameLst>
                                      </p:cBhvr>
                                      <p:tavLst>
                                        <p:tav tm="0">
                                          <p:val>
                                            <p:strVal val="#ppt_x-#ppt_w*1.125000"/>
                                          </p:val>
                                        </p:tav>
                                        <p:tav tm="100000">
                                          <p:val>
                                            <p:strVal val="#ppt_x"/>
                                          </p:val>
                                        </p:tav>
                                      </p:tavLst>
                                    </p:anim>
                                    <p:animEffect transition="in" filter="wipe(right)">
                                      <p:cBhvr>
                                        <p:cTn id="26" dur="500"/>
                                        <p:tgtEl>
                                          <p:spTgt spid="29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6"/>
                                        </p:tgtEl>
                                        <p:attrNameLst>
                                          <p:attrName>style.visibility</p:attrName>
                                        </p:attrNameLst>
                                      </p:cBhvr>
                                      <p:to>
                                        <p:strVal val="visible"/>
                                      </p:to>
                                    </p:set>
                                    <p:anim calcmode="lin" valueType="num">
                                      <p:cBhvr additive="base">
                                        <p:cTn id="31" dur="500" fill="hold"/>
                                        <p:tgtEl>
                                          <p:spTgt spid="276"/>
                                        </p:tgtEl>
                                        <p:attrNameLst>
                                          <p:attrName>ppt_x</p:attrName>
                                        </p:attrNameLst>
                                      </p:cBhvr>
                                      <p:tavLst>
                                        <p:tav tm="0">
                                          <p:val>
                                            <p:strVal val="#ppt_x"/>
                                          </p:val>
                                        </p:tav>
                                        <p:tav tm="100000">
                                          <p:val>
                                            <p:strVal val="#ppt_x"/>
                                          </p:val>
                                        </p:tav>
                                      </p:tavLst>
                                    </p:anim>
                                    <p:anim calcmode="lin" valueType="num">
                                      <p:cBhvr additive="base">
                                        <p:cTn id="32"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57500" y="2686050"/>
            <a:ext cx="9334500" cy="12954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857500" y="4133850"/>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23950" y="2686050"/>
            <a:ext cx="1543050" cy="1543050"/>
            <a:chOff x="1123950" y="2686050"/>
            <a:chExt cx="1543050" cy="1543050"/>
          </a:xfrm>
        </p:grpSpPr>
        <p:sp>
          <p:nvSpPr>
            <p:cNvPr id="7" name="矩形 6"/>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4</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2950335" y="2750022"/>
            <a:ext cx="3262423" cy="830993"/>
          </a:xfrm>
          <a:prstGeom prst="rect">
            <a:avLst/>
          </a:prstGeom>
          <a:noFill/>
        </p:spPr>
        <p:txBody>
          <a:bodyPr wrap="none" lIns="91436" tIns="45718" rIns="91436" bIns="45718" rtlCol="0">
            <a:spAutoFit/>
          </a:bodyPr>
          <a:lstStyle>
            <a:defPPr>
              <a:defRPr lang="zh-CN"/>
            </a:defPPr>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分析与讨论</a:t>
            </a:r>
          </a:p>
        </p:txBody>
      </p:sp>
      <p:sp>
        <p:nvSpPr>
          <p:cNvPr id="12" name="矩形 11"/>
          <p:cNvSpPr/>
          <p:nvPr/>
        </p:nvSpPr>
        <p:spPr>
          <a:xfrm>
            <a:off x="2950335" y="3541758"/>
            <a:ext cx="334449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ANALYSIS AND DISCUSSION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12" presetClass="entr" presetSubtype="2"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left)">
                                      <p:cBhvr>
                                        <p:cTn id="14" dur="500"/>
                                        <p:tgtEl>
                                          <p:spTgt spid="10"/>
                                        </p:tgtEl>
                                      </p:cBhvr>
                                    </p:animEffect>
                                  </p:childTnLst>
                                </p:cTn>
                              </p:par>
                              <p:par>
                                <p:cTn id="15" presetID="12" presetClass="entr" presetSubtype="2" fill="hold" grpId="0" nodeType="withEffect">
                                  <p:stCondLst>
                                    <p:cond delay="9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ppt_x</p:attrName>
                                        </p:attrNameLst>
                                      </p:cBhvr>
                                      <p:tavLst>
                                        <p:tav tm="0">
                                          <p:val>
                                            <p:strVal val="#ppt_x+#ppt_w*1.125000"/>
                                          </p:val>
                                        </p:tav>
                                        <p:tav tm="100000">
                                          <p:val>
                                            <p:strVal val="#ppt_x"/>
                                          </p:val>
                                        </p:tav>
                                      </p:tavLst>
                                    </p:anim>
                                    <p:animEffect transition="in" filter="wipe(left)">
                                      <p:cBhvr>
                                        <p:cTn id="18" dur="500"/>
                                        <p:tgtEl>
                                          <p:spTgt spid="12"/>
                                        </p:tgtEl>
                                      </p:cBhvr>
                                    </p:animEffect>
                                  </p:childTnLst>
                                </p:cTn>
                              </p:par>
                              <p:par>
                                <p:cTn id="19" presetID="12" presetClass="entr" presetSubtype="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ppt_x</p:attrName>
                                        </p:attrNameLst>
                                      </p:cBhvr>
                                      <p:tavLst>
                                        <p:tav tm="0">
                                          <p:val>
                                            <p:strVal val="#ppt_x+#ppt_w*1.125000"/>
                                          </p:val>
                                        </p:tav>
                                        <p:tav tm="100000">
                                          <p:val>
                                            <p:strVal val="#ppt_x"/>
                                          </p:val>
                                        </p:tav>
                                      </p:tavLst>
                                    </p:anim>
                                    <p:animEffect transition="in" filter="wipe(left)">
                                      <p:cBhvr>
                                        <p:cTn id="22" dur="500"/>
                                        <p:tgtEl>
                                          <p:spTgt spid="8"/>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righ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6" name="组合 5"/>
          <p:cNvGrpSpPr/>
          <p:nvPr/>
        </p:nvGrpSpPr>
        <p:grpSpPr>
          <a:xfrm>
            <a:off x="2965397" y="217491"/>
            <a:ext cx="10096500" cy="439541"/>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grpSp>
        <p:nvGrpSpPr>
          <p:cNvPr id="27" name="组合 26"/>
          <p:cNvGrpSpPr/>
          <p:nvPr/>
        </p:nvGrpSpPr>
        <p:grpSpPr>
          <a:xfrm>
            <a:off x="254852" y="805292"/>
            <a:ext cx="11497336" cy="1728687"/>
            <a:chOff x="1509738" y="882003"/>
            <a:chExt cx="3510103" cy="5246075"/>
          </a:xfrm>
        </p:grpSpPr>
        <p:sp>
          <p:nvSpPr>
            <p:cNvPr id="28" name="TextBox 76"/>
            <p:cNvSpPr txBox="1"/>
            <p:nvPr/>
          </p:nvSpPr>
          <p:spPr>
            <a:xfrm>
              <a:off x="1594778" y="882003"/>
              <a:ext cx="385247" cy="74217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三维模型光照</a:t>
              </a:r>
            </a:p>
          </p:txBody>
        </p:sp>
        <p:sp>
          <p:nvSpPr>
            <p:cNvPr id="29" name="矩形 28"/>
            <p:cNvSpPr/>
            <p:nvPr/>
          </p:nvSpPr>
          <p:spPr>
            <a:xfrm>
              <a:off x="1509738" y="1692635"/>
              <a:ext cx="3510103" cy="4435443"/>
            </a:xfrm>
            <a:prstGeom prst="rect">
              <a:avLst/>
            </a:prstGeom>
          </p:spPr>
          <p:txBody>
            <a:bodyPr wrap="square">
              <a:spAutoFit/>
            </a:bodyPr>
            <a:lstStyle/>
            <a:p>
              <a:pPr indent="-457200"/>
              <a:r>
                <a:rPr lang="zh-CN" altLang="en-US" sz="1400" dirty="0">
                  <a:solidFill>
                    <a:schemeClr val="bg2">
                      <a:lumMod val="50000"/>
                    </a:schemeClr>
                  </a:solidFill>
                  <a:latin typeface="微软雅黑" panose="020B0503020204020204" pitchFamily="34" charset="-122"/>
                  <a:ea typeface="微软雅黑" panose="020B0503020204020204" pitchFamily="34" charset="-122"/>
                </a:rPr>
                <a:t>    本系统中，在读入</a:t>
              </a:r>
              <a:r>
                <a:rPr lang="en" altLang="zh-CN" sz="1400" dirty="0">
                  <a:solidFill>
                    <a:schemeClr val="bg2">
                      <a:lumMod val="50000"/>
                    </a:schemeClr>
                  </a:solidFill>
                  <a:latin typeface="微软雅黑" panose="020B0503020204020204" pitchFamily="34" charset="-122"/>
                  <a:ea typeface="微软雅黑" panose="020B0503020204020204" pitchFamily="34" charset="-122"/>
                </a:rPr>
                <a:t>Object File Format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模型后，会自动计算该模型的各 个顶点的法向量。使用法向量，系统可以为模型添加照明效果。采用的 </a:t>
              </a:r>
              <a:r>
                <a:rPr lang="en" altLang="zh-CN" sz="1400" dirty="0" err="1">
                  <a:solidFill>
                    <a:schemeClr val="bg2">
                      <a:lumMod val="50000"/>
                    </a:schemeClr>
                  </a:solidFill>
                  <a:latin typeface="微软雅黑" panose="020B0503020204020204" pitchFamily="34" charset="-122"/>
                  <a:ea typeface="微软雅黑" panose="020B0503020204020204" pitchFamily="34" charset="-122"/>
                </a:rPr>
                <a:t>Phong</a:t>
              </a:r>
              <a:r>
                <a:rPr lang="en" altLang="zh-CN" sz="14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光照模型。</a:t>
              </a:r>
              <a:r>
                <a:rPr lang="en" altLang="zh-CN" sz="1400" dirty="0" err="1">
                  <a:solidFill>
                    <a:schemeClr val="bg2">
                      <a:lumMod val="50000"/>
                    </a:schemeClr>
                  </a:solidFill>
                  <a:latin typeface="微软雅黑" panose="020B0503020204020204" pitchFamily="34" charset="-122"/>
                  <a:ea typeface="微软雅黑" panose="020B0503020204020204" pitchFamily="34" charset="-122"/>
                </a:rPr>
                <a:t>Phong</a:t>
              </a:r>
              <a:r>
                <a:rPr lang="en" altLang="zh-CN" sz="14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光照模型的主要由三个不同的光照部分来组成</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环 境光照明，漫射光照明以及镜面光照明。 </a:t>
              </a:r>
            </a:p>
            <a:p>
              <a:pPr indent="-457200"/>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id="{B1AB7D23-344C-5F4C-9115-E3C30ADAC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1978378"/>
            <a:ext cx="10160000" cy="2743200"/>
          </a:xfrm>
          <a:prstGeom prst="rect">
            <a:avLst/>
          </a:prstGeom>
        </p:spPr>
      </p:pic>
    </p:spTree>
    <p:extLst>
      <p:ext uri="{BB962C8B-B14F-4D97-AF65-F5344CB8AC3E}">
        <p14:creationId xmlns:p14="http://schemas.microsoft.com/office/powerpoint/2010/main" val="2469122956"/>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down)">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6" name="组合 5"/>
          <p:cNvGrpSpPr/>
          <p:nvPr/>
        </p:nvGrpSpPr>
        <p:grpSpPr>
          <a:xfrm>
            <a:off x="2965397" y="217491"/>
            <a:ext cx="10096500" cy="439541"/>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grpSp>
        <p:nvGrpSpPr>
          <p:cNvPr id="30" name="组合 29"/>
          <p:cNvGrpSpPr/>
          <p:nvPr/>
        </p:nvGrpSpPr>
        <p:grpSpPr>
          <a:xfrm>
            <a:off x="299553" y="1093969"/>
            <a:ext cx="3510103" cy="3766214"/>
            <a:chOff x="6882126" y="1578126"/>
            <a:chExt cx="3510103" cy="3766214"/>
          </a:xfrm>
        </p:grpSpPr>
        <p:grpSp>
          <p:nvGrpSpPr>
            <p:cNvPr id="20" name="Group 8"/>
            <p:cNvGrpSpPr>
              <a:grpSpLocks noChangeAspect="1"/>
            </p:cNvGrpSpPr>
            <p:nvPr/>
          </p:nvGrpSpPr>
          <p:grpSpPr bwMode="auto">
            <a:xfrm>
              <a:off x="7043327" y="1578126"/>
              <a:ext cx="471898" cy="423745"/>
              <a:chOff x="3622" y="1962"/>
              <a:chExt cx="441" cy="396"/>
            </a:xfrm>
          </p:grpSpPr>
          <p:sp>
            <p:nvSpPr>
              <p:cNvPr id="22" name="Freeform 9"/>
              <p:cNvSpPr/>
              <p:nvPr/>
            </p:nvSpPr>
            <p:spPr bwMode="auto">
              <a:xfrm>
                <a:off x="3622" y="1962"/>
                <a:ext cx="264" cy="228"/>
              </a:xfrm>
              <a:custGeom>
                <a:avLst/>
                <a:gdLst>
                  <a:gd name="T0" fmla="*/ 92 w 110"/>
                  <a:gd name="T1" fmla="*/ 29 h 95"/>
                  <a:gd name="T2" fmla="*/ 110 w 110"/>
                  <a:gd name="T3" fmla="*/ 17 h 95"/>
                  <a:gd name="T4" fmla="*/ 66 w 110"/>
                  <a:gd name="T5" fmla="*/ 17 h 95"/>
                  <a:gd name="T6" fmla="*/ 53 w 110"/>
                  <a:gd name="T7" fmla="*/ 0 h 95"/>
                  <a:gd name="T8" fmla="*/ 21 w 110"/>
                  <a:gd name="T9" fmla="*/ 0 h 95"/>
                  <a:gd name="T10" fmla="*/ 1 w 110"/>
                  <a:gd name="T11" fmla="*/ 20 h 95"/>
                  <a:gd name="T12" fmla="*/ 0 w 110"/>
                  <a:gd name="T13" fmla="*/ 95 h 95"/>
                  <a:gd name="T14" fmla="*/ 82 w 110"/>
                  <a:gd name="T15" fmla="*/ 95 h 95"/>
                  <a:gd name="T16" fmla="*/ 92 w 110"/>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92" y="29"/>
                    </a:moveTo>
                    <a:cubicBezTo>
                      <a:pt x="98" y="23"/>
                      <a:pt x="104" y="19"/>
                      <a:pt x="110" y="17"/>
                    </a:cubicBezTo>
                    <a:cubicBezTo>
                      <a:pt x="66" y="17"/>
                      <a:pt x="66" y="17"/>
                      <a:pt x="66" y="17"/>
                    </a:cubicBezTo>
                    <a:cubicBezTo>
                      <a:pt x="53" y="0"/>
                      <a:pt x="53" y="0"/>
                      <a:pt x="53" y="0"/>
                    </a:cubicBezTo>
                    <a:cubicBezTo>
                      <a:pt x="53" y="0"/>
                      <a:pt x="35" y="0"/>
                      <a:pt x="21" y="0"/>
                    </a:cubicBezTo>
                    <a:cubicBezTo>
                      <a:pt x="7" y="0"/>
                      <a:pt x="1" y="3"/>
                      <a:pt x="1" y="20"/>
                    </a:cubicBezTo>
                    <a:cubicBezTo>
                      <a:pt x="1" y="38"/>
                      <a:pt x="0" y="95"/>
                      <a:pt x="0" y="95"/>
                    </a:cubicBezTo>
                    <a:cubicBezTo>
                      <a:pt x="82" y="95"/>
                      <a:pt x="82" y="95"/>
                      <a:pt x="82" y="95"/>
                    </a:cubicBezTo>
                    <a:cubicBezTo>
                      <a:pt x="70" y="74"/>
                      <a:pt x="74" y="47"/>
                      <a:pt x="92" y="29"/>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
              <p:cNvSpPr>
                <a:spLocks noEditPoints="1"/>
              </p:cNvSpPr>
              <p:nvPr/>
            </p:nvSpPr>
            <p:spPr bwMode="auto">
              <a:xfrm>
                <a:off x="3821" y="2008"/>
                <a:ext cx="242" cy="237"/>
              </a:xfrm>
              <a:custGeom>
                <a:avLst/>
                <a:gdLst>
                  <a:gd name="T0" fmla="*/ 83 w 101"/>
                  <a:gd name="T1" fmla="*/ 18 h 99"/>
                  <a:gd name="T2" fmla="*/ 18 w 101"/>
                  <a:gd name="T3" fmla="*/ 18 h 99"/>
                  <a:gd name="T4" fmla="*/ 18 w 101"/>
                  <a:gd name="T5" fmla="*/ 81 h 99"/>
                  <a:gd name="T6" fmla="*/ 83 w 101"/>
                  <a:gd name="T7" fmla="*/ 81 h 99"/>
                  <a:gd name="T8" fmla="*/ 83 w 101"/>
                  <a:gd name="T9" fmla="*/ 18 h 99"/>
                  <a:gd name="T10" fmla="*/ 28 w 101"/>
                  <a:gd name="T11" fmla="*/ 71 h 99"/>
                  <a:gd name="T12" fmla="*/ 28 w 101"/>
                  <a:gd name="T13" fmla="*/ 27 h 99"/>
                  <a:gd name="T14" fmla="*/ 73 w 101"/>
                  <a:gd name="T15" fmla="*/ 27 h 99"/>
                  <a:gd name="T16" fmla="*/ 73 w 101"/>
                  <a:gd name="T17" fmla="*/ 71 h 99"/>
                  <a:gd name="T18" fmla="*/ 28 w 101"/>
                  <a:gd name="T19"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99">
                    <a:moveTo>
                      <a:pt x="83" y="18"/>
                    </a:moveTo>
                    <a:cubicBezTo>
                      <a:pt x="65" y="0"/>
                      <a:pt x="36" y="0"/>
                      <a:pt x="18" y="18"/>
                    </a:cubicBezTo>
                    <a:cubicBezTo>
                      <a:pt x="0" y="35"/>
                      <a:pt x="0" y="63"/>
                      <a:pt x="18" y="81"/>
                    </a:cubicBezTo>
                    <a:cubicBezTo>
                      <a:pt x="36" y="99"/>
                      <a:pt x="65" y="99"/>
                      <a:pt x="83" y="81"/>
                    </a:cubicBezTo>
                    <a:cubicBezTo>
                      <a:pt x="101" y="63"/>
                      <a:pt x="101" y="35"/>
                      <a:pt x="83" y="18"/>
                    </a:cubicBezTo>
                    <a:close/>
                    <a:moveTo>
                      <a:pt x="28" y="71"/>
                    </a:moveTo>
                    <a:cubicBezTo>
                      <a:pt x="16" y="59"/>
                      <a:pt x="16" y="39"/>
                      <a:pt x="28" y="27"/>
                    </a:cubicBezTo>
                    <a:cubicBezTo>
                      <a:pt x="41" y="15"/>
                      <a:pt x="61" y="15"/>
                      <a:pt x="73" y="27"/>
                    </a:cubicBezTo>
                    <a:cubicBezTo>
                      <a:pt x="86" y="39"/>
                      <a:pt x="86" y="59"/>
                      <a:pt x="73" y="71"/>
                    </a:cubicBezTo>
                    <a:cubicBezTo>
                      <a:pt x="61" y="84"/>
                      <a:pt x="41" y="84"/>
                      <a:pt x="28" y="71"/>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
              <p:cNvSpPr>
                <a:spLocks noEditPoints="1"/>
              </p:cNvSpPr>
              <p:nvPr/>
            </p:nvSpPr>
            <p:spPr bwMode="auto">
              <a:xfrm>
                <a:off x="3703" y="2207"/>
                <a:ext cx="156" cy="151"/>
              </a:xfrm>
              <a:custGeom>
                <a:avLst/>
                <a:gdLst>
                  <a:gd name="T0" fmla="*/ 61 w 65"/>
                  <a:gd name="T1" fmla="*/ 3 h 63"/>
                  <a:gd name="T2" fmla="*/ 48 w 65"/>
                  <a:gd name="T3" fmla="*/ 3 h 63"/>
                  <a:gd name="T4" fmla="*/ 47 w 65"/>
                  <a:gd name="T5" fmla="*/ 4 h 63"/>
                  <a:gd name="T6" fmla="*/ 61 w 65"/>
                  <a:gd name="T7" fmla="*/ 17 h 63"/>
                  <a:gd name="T8" fmla="*/ 61 w 65"/>
                  <a:gd name="T9" fmla="*/ 16 h 63"/>
                  <a:gd name="T10" fmla="*/ 61 w 65"/>
                  <a:gd name="T11" fmla="*/ 3 h 63"/>
                  <a:gd name="T12" fmla="*/ 4 w 65"/>
                  <a:gd name="T13" fmla="*/ 46 h 63"/>
                  <a:gd name="T14" fmla="*/ 4 w 65"/>
                  <a:gd name="T15" fmla="*/ 59 h 63"/>
                  <a:gd name="T16" fmla="*/ 17 w 65"/>
                  <a:gd name="T17" fmla="*/ 59 h 63"/>
                  <a:gd name="T18" fmla="*/ 56 w 65"/>
                  <a:gd name="T19" fmla="*/ 21 h 63"/>
                  <a:gd name="T20" fmla="*/ 43 w 65"/>
                  <a:gd name="T21" fmla="*/ 8 h 63"/>
                  <a:gd name="T22" fmla="*/ 4 w 65"/>
                  <a:gd name="T2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3">
                    <a:moveTo>
                      <a:pt x="61" y="3"/>
                    </a:moveTo>
                    <a:cubicBezTo>
                      <a:pt x="58" y="0"/>
                      <a:pt x="52" y="0"/>
                      <a:pt x="48" y="3"/>
                    </a:cubicBezTo>
                    <a:cubicBezTo>
                      <a:pt x="47" y="4"/>
                      <a:pt x="47" y="4"/>
                      <a:pt x="47" y="4"/>
                    </a:cubicBezTo>
                    <a:cubicBezTo>
                      <a:pt x="61" y="17"/>
                      <a:pt x="61" y="17"/>
                      <a:pt x="61" y="17"/>
                    </a:cubicBezTo>
                    <a:cubicBezTo>
                      <a:pt x="61" y="16"/>
                      <a:pt x="61" y="16"/>
                      <a:pt x="61" y="16"/>
                    </a:cubicBezTo>
                    <a:cubicBezTo>
                      <a:pt x="65" y="13"/>
                      <a:pt x="65" y="7"/>
                      <a:pt x="61" y="3"/>
                    </a:cubicBezTo>
                    <a:close/>
                    <a:moveTo>
                      <a:pt x="4" y="46"/>
                    </a:moveTo>
                    <a:cubicBezTo>
                      <a:pt x="0" y="50"/>
                      <a:pt x="0" y="55"/>
                      <a:pt x="4" y="59"/>
                    </a:cubicBezTo>
                    <a:cubicBezTo>
                      <a:pt x="8" y="63"/>
                      <a:pt x="14" y="63"/>
                      <a:pt x="17" y="59"/>
                    </a:cubicBezTo>
                    <a:cubicBezTo>
                      <a:pt x="56" y="21"/>
                      <a:pt x="56" y="21"/>
                      <a:pt x="56" y="21"/>
                    </a:cubicBezTo>
                    <a:cubicBezTo>
                      <a:pt x="43" y="8"/>
                      <a:pt x="43" y="8"/>
                      <a:pt x="43" y="8"/>
                    </a:cubicBezTo>
                    <a:lnTo>
                      <a:pt x="4" y="46"/>
                    </a:ln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6882126" y="1698874"/>
              <a:ext cx="3510103" cy="3645466"/>
              <a:chOff x="1523385" y="1698874"/>
              <a:chExt cx="3510103" cy="3645466"/>
            </a:xfrm>
          </p:grpSpPr>
          <p:sp>
            <p:nvSpPr>
              <p:cNvPr id="28" name="TextBox 76"/>
              <p:cNvSpPr txBox="1"/>
              <p:nvPr/>
            </p:nvSpPr>
            <p:spPr>
              <a:xfrm>
                <a:off x="2257391" y="1698874"/>
                <a:ext cx="1261876"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三维模型投影</a:t>
                </a:r>
              </a:p>
            </p:txBody>
          </p:sp>
          <p:sp>
            <p:nvSpPr>
              <p:cNvPr id="29" name="矩形 28"/>
              <p:cNvSpPr/>
              <p:nvPr/>
            </p:nvSpPr>
            <p:spPr>
              <a:xfrm>
                <a:off x="1523385" y="2058440"/>
                <a:ext cx="3510103" cy="3285900"/>
              </a:xfrm>
              <a:prstGeom prst="rect">
                <a:avLst/>
              </a:prstGeom>
            </p:spPr>
            <p:txBody>
              <a:bodyPr wrap="square">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本文所采用的固定投影的思想是，将待投影的三维模型固定于中央不动，投影是通过 选择固定的角度和固定的投影数量来进行的。对于每一个三维模型，在与 水平面成 </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30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度夹角的位置，以模型为中心，每隔 </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60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度便放置一个虚拟摄 像机，摄像机指向三维模型的中心，该投影方法可以生成 </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6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张视图。这 </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6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张视图便组成该模型的最优视图集。 </a:t>
                </a: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pic>
        <p:nvPicPr>
          <p:cNvPr id="9" name="图片 8">
            <a:extLst>
              <a:ext uri="{FF2B5EF4-FFF2-40B4-BE49-F238E27FC236}">
                <a16:creationId xmlns:a16="http://schemas.microsoft.com/office/drawing/2014/main" id="{D98CE909-7E64-7444-BAF2-C568CC422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600" y="1143192"/>
            <a:ext cx="7006644" cy="4622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p:tgtEl>
                                          <p:spTgt spid="30"/>
                                        </p:tgtEl>
                                        <p:attrNameLst>
                                          <p:attrName>ppt_y</p:attrName>
                                        </p:attrNameLst>
                                      </p:cBhvr>
                                      <p:tavLst>
                                        <p:tav tm="0">
                                          <p:val>
                                            <p:strVal val="#ppt_y+#ppt_h*1.125000"/>
                                          </p:val>
                                        </p:tav>
                                        <p:tav tm="100000">
                                          <p:val>
                                            <p:strVal val="#ppt_y"/>
                                          </p:val>
                                        </p:tav>
                                      </p:tavLst>
                                    </p:anim>
                                    <p:animEffect transition="in" filter="wipe(up)">
                                      <p:cBhvr>
                                        <p:cTn id="17" dur="500"/>
                                        <p:tgtEl>
                                          <p:spTgt spid="30"/>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p:tgtEl>
                                          <p:spTgt spid="13"/>
                                        </p:tgtEl>
                                        <p:attrNameLst>
                                          <p:attrName>ppt_y</p:attrName>
                                        </p:attrNameLst>
                                      </p:cBhvr>
                                      <p:tavLst>
                                        <p:tav tm="0">
                                          <p:val>
                                            <p:strVal val="#ppt_y-#ppt_h*1.125000"/>
                                          </p:val>
                                        </p:tav>
                                        <p:tav tm="100000">
                                          <p:val>
                                            <p:strVal val="#ppt_y"/>
                                          </p:val>
                                        </p:tav>
                                      </p:tavLst>
                                    </p:anim>
                                    <p:animEffect transition="in" filter="wipe(down)">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6" name="组合 5"/>
          <p:cNvGrpSpPr/>
          <p:nvPr/>
        </p:nvGrpSpPr>
        <p:grpSpPr>
          <a:xfrm>
            <a:off x="2965397" y="217491"/>
            <a:ext cx="10096500" cy="439541"/>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grpSp>
        <p:nvGrpSpPr>
          <p:cNvPr id="27" name="组合 26"/>
          <p:cNvGrpSpPr/>
          <p:nvPr/>
        </p:nvGrpSpPr>
        <p:grpSpPr>
          <a:xfrm>
            <a:off x="254852" y="805292"/>
            <a:ext cx="11497336" cy="2544846"/>
            <a:chOff x="1509738" y="882003"/>
            <a:chExt cx="3510103" cy="6136690"/>
          </a:xfrm>
        </p:grpSpPr>
        <p:sp>
          <p:nvSpPr>
            <p:cNvPr id="28" name="TextBox 76"/>
            <p:cNvSpPr txBox="1"/>
            <p:nvPr/>
          </p:nvSpPr>
          <p:spPr>
            <a:xfrm>
              <a:off x="1594778" y="882003"/>
              <a:ext cx="385247" cy="74217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三维模型投影</a:t>
              </a:r>
            </a:p>
          </p:txBody>
        </p:sp>
        <p:sp>
          <p:nvSpPr>
            <p:cNvPr id="29" name="矩形 28"/>
            <p:cNvSpPr/>
            <p:nvPr/>
          </p:nvSpPr>
          <p:spPr>
            <a:xfrm>
              <a:off x="1509738" y="1692635"/>
              <a:ext cx="3510103" cy="5326058"/>
            </a:xfrm>
            <a:prstGeom prst="rect">
              <a:avLst/>
            </a:prstGeom>
          </p:spPr>
          <p:txBody>
            <a:bodyPr wrap="square">
              <a:spAutoFit/>
            </a:bodyPr>
            <a:lstStyle/>
            <a:p>
              <a:pPr indent="-457200"/>
              <a:r>
                <a:rPr lang="zh-CN" altLang="en-US" sz="1400" dirty="0">
                  <a:solidFill>
                    <a:schemeClr val="bg2">
                      <a:lumMod val="50000"/>
                    </a:schemeClr>
                  </a:solidFill>
                  <a:latin typeface="微软雅黑" panose="020B0503020204020204" pitchFamily="34" charset="-122"/>
                  <a:ea typeface="微软雅黑" panose="020B0503020204020204" pitchFamily="34" charset="-122"/>
                </a:rPr>
                <a:t>       在对模型进行投影时，当代计算机图形学中常用的投影有两种。一类是正交投影，而另一类就是透视投影。透视投影的最为显著的一个特点是投影线的起点位置。所有的投影线 都是从投影中心出发的，因此透视投影的中心也称之为视点。离视点进的 物体投影大，反之，离视点远的物体的投影小。当小到无穷远的时候便会消失。</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indent="-457200"/>
              <a:r>
                <a:rPr lang="zh-CN" altLang="en-US" sz="1400" dirty="0">
                  <a:solidFill>
                    <a:schemeClr val="bg2">
                      <a:lumMod val="50000"/>
                    </a:schemeClr>
                  </a:solidFill>
                  <a:latin typeface="微软雅黑" panose="020B0503020204020204" pitchFamily="34" charset="-122"/>
                  <a:ea typeface="微软雅黑" panose="020B0503020204020204" pitchFamily="34" charset="-122"/>
                </a:rPr>
                <a:t>      与透视投影相比较来说，正交投影是相对简单的一种。因为模型坐标 的相对位置都不会根本性的变化，在这种投影模型中，所有的光线都是彼此平行的，是平行传播。 </a:t>
              </a: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E4E4FEB5-814E-D14B-8E3A-D64955884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42" y="2413328"/>
            <a:ext cx="4884746" cy="3823640"/>
          </a:xfrm>
          <a:prstGeom prst="rect">
            <a:avLst/>
          </a:prstGeom>
        </p:spPr>
      </p:pic>
      <p:pic>
        <p:nvPicPr>
          <p:cNvPr id="7" name="图片 6">
            <a:extLst>
              <a:ext uri="{FF2B5EF4-FFF2-40B4-BE49-F238E27FC236}">
                <a16:creationId xmlns:a16="http://schemas.microsoft.com/office/drawing/2014/main" id="{A73CDD96-1ABC-0142-A389-0ACC1970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573" y="2413328"/>
            <a:ext cx="4884746" cy="3823640"/>
          </a:xfrm>
          <a:prstGeom prst="rect">
            <a:avLst/>
          </a:prstGeom>
        </p:spPr>
      </p:pic>
    </p:spTree>
    <p:extLst>
      <p:ext uri="{BB962C8B-B14F-4D97-AF65-F5344CB8AC3E}">
        <p14:creationId xmlns:p14="http://schemas.microsoft.com/office/powerpoint/2010/main" val="3579187440"/>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down)">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89226" y="1257300"/>
            <a:ext cx="976380" cy="767990"/>
            <a:chOff x="5389226" y="1257300"/>
            <a:chExt cx="976380" cy="767990"/>
          </a:xfrm>
        </p:grpSpPr>
        <p:sp>
          <p:nvSpPr>
            <p:cNvPr id="11" name="矩形 10"/>
            <p:cNvSpPr/>
            <p:nvPr/>
          </p:nvSpPr>
          <p:spPr>
            <a:xfrm>
              <a:off x="5493421" y="1257300"/>
              <a:ext cx="767990" cy="76799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767862" y="1257300"/>
            <a:ext cx="976380" cy="767990"/>
            <a:chOff x="7767862" y="1257300"/>
            <a:chExt cx="976380" cy="767990"/>
          </a:xfrm>
        </p:grpSpPr>
        <p:sp>
          <p:nvSpPr>
            <p:cNvPr id="12" name="矩形 11"/>
            <p:cNvSpPr/>
            <p:nvPr/>
          </p:nvSpPr>
          <p:spPr>
            <a:xfrm>
              <a:off x="7850724" y="1257300"/>
              <a:ext cx="767990" cy="76799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178497" y="1257300"/>
            <a:ext cx="976380" cy="767990"/>
            <a:chOff x="10178497" y="1257300"/>
            <a:chExt cx="976380" cy="767990"/>
          </a:xfrm>
        </p:grpSpPr>
        <p:sp>
          <p:nvSpPr>
            <p:cNvPr id="13" name="矩形 12"/>
            <p:cNvSpPr/>
            <p:nvPr/>
          </p:nvSpPr>
          <p:spPr>
            <a:xfrm>
              <a:off x="10282692" y="1257300"/>
              <a:ext cx="767990" cy="76799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066235" y="2249325"/>
            <a:ext cx="1620948" cy="523216"/>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研究内容</a:t>
            </a:r>
          </a:p>
        </p:txBody>
      </p:sp>
      <p:sp>
        <p:nvSpPr>
          <p:cNvPr id="24" name="矩形 23"/>
          <p:cNvSpPr/>
          <p:nvPr/>
        </p:nvSpPr>
        <p:spPr>
          <a:xfrm>
            <a:off x="5148875" y="2816669"/>
            <a:ext cx="1526372"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RESEARCH CONTETS</a:t>
            </a:r>
          </a:p>
        </p:txBody>
      </p:sp>
      <p:sp>
        <p:nvSpPr>
          <p:cNvPr id="25" name="文本框 24"/>
          <p:cNvSpPr txBox="1"/>
          <p:nvPr/>
        </p:nvSpPr>
        <p:spPr>
          <a:xfrm>
            <a:off x="7467477" y="2273152"/>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理论框架</a:t>
            </a:r>
          </a:p>
        </p:txBody>
      </p:sp>
      <p:sp>
        <p:nvSpPr>
          <p:cNvPr id="26" name="矩形 25"/>
          <p:cNvSpPr/>
          <p:nvPr/>
        </p:nvSpPr>
        <p:spPr>
          <a:xfrm>
            <a:off x="7436571" y="2836007"/>
            <a:ext cx="1718732"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RESEARCH FRAMWORK</a:t>
            </a:r>
          </a:p>
        </p:txBody>
      </p:sp>
      <p:sp>
        <p:nvSpPr>
          <p:cNvPr id="27" name="文本框 26"/>
          <p:cNvSpPr txBox="1"/>
          <p:nvPr/>
        </p:nvSpPr>
        <p:spPr>
          <a:xfrm>
            <a:off x="9874555" y="2264657"/>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研究方法</a:t>
            </a:r>
          </a:p>
        </p:txBody>
      </p:sp>
      <p:sp>
        <p:nvSpPr>
          <p:cNvPr id="28" name="矩形 27"/>
          <p:cNvSpPr/>
          <p:nvPr/>
        </p:nvSpPr>
        <p:spPr>
          <a:xfrm>
            <a:off x="9860091" y="2849550"/>
            <a:ext cx="1588889"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RESEARCH METHODS</a:t>
            </a:r>
          </a:p>
        </p:txBody>
      </p:sp>
      <p:cxnSp>
        <p:nvCxnSpPr>
          <p:cNvPr id="30" name="直接连接符 29"/>
          <p:cNvCxnSpPr>
            <a:cxnSpLocks/>
          </p:cNvCxnSpPr>
          <p:nvPr/>
        </p:nvCxnSpPr>
        <p:spPr>
          <a:xfrm>
            <a:off x="1738117" y="4610812"/>
            <a:ext cx="5385172"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811806" y="4248150"/>
            <a:ext cx="976380" cy="767990"/>
            <a:chOff x="2811806" y="4248150"/>
            <a:chExt cx="976380" cy="767990"/>
          </a:xfrm>
        </p:grpSpPr>
        <p:sp>
          <p:nvSpPr>
            <p:cNvPr id="31" name="矩形 30"/>
            <p:cNvSpPr/>
            <p:nvPr/>
          </p:nvSpPr>
          <p:spPr>
            <a:xfrm>
              <a:off x="2916001" y="4248150"/>
              <a:ext cx="767990" cy="76799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190442" y="4248150"/>
            <a:ext cx="976380" cy="767990"/>
            <a:chOff x="5190442" y="4248150"/>
            <a:chExt cx="976380" cy="767990"/>
          </a:xfrm>
        </p:grpSpPr>
        <p:sp>
          <p:nvSpPr>
            <p:cNvPr id="32" name="矩形 31"/>
            <p:cNvSpPr/>
            <p:nvPr/>
          </p:nvSpPr>
          <p:spPr>
            <a:xfrm>
              <a:off x="5273304" y="4248150"/>
              <a:ext cx="767990" cy="76799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5400000">
            <a:off x="-1663229" y="3390448"/>
            <a:ext cx="6858001" cy="7710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297416" y="5226939"/>
            <a:ext cx="1980021"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分析与讨论</a:t>
            </a:r>
          </a:p>
        </p:txBody>
      </p:sp>
      <p:sp>
        <p:nvSpPr>
          <p:cNvPr id="44" name="矩形 43"/>
          <p:cNvSpPr/>
          <p:nvPr/>
        </p:nvSpPr>
        <p:spPr>
          <a:xfrm>
            <a:off x="2239821" y="5838704"/>
            <a:ext cx="2116925" cy="261608"/>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ANALYSIS AND DISCUSSION</a:t>
            </a:r>
          </a:p>
        </p:txBody>
      </p:sp>
      <p:sp>
        <p:nvSpPr>
          <p:cNvPr id="45" name="文本框 44"/>
          <p:cNvSpPr txBox="1"/>
          <p:nvPr/>
        </p:nvSpPr>
        <p:spPr>
          <a:xfrm>
            <a:off x="5211169" y="5222196"/>
            <a:ext cx="902803"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结论</a:t>
            </a:r>
          </a:p>
        </p:txBody>
      </p:sp>
      <p:sp>
        <p:nvSpPr>
          <p:cNvPr id="46" name="矩形 45"/>
          <p:cNvSpPr/>
          <p:nvPr/>
        </p:nvSpPr>
        <p:spPr>
          <a:xfrm>
            <a:off x="5135057" y="5842552"/>
            <a:ext cx="1087149"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CONCLUSION</a:t>
            </a:r>
          </a:p>
        </p:txBody>
      </p:sp>
      <p:sp>
        <p:nvSpPr>
          <p:cNvPr id="7" name="文本框 6"/>
          <p:cNvSpPr txBox="1"/>
          <p:nvPr/>
        </p:nvSpPr>
        <p:spPr>
          <a:xfrm>
            <a:off x="527377" y="247904"/>
            <a:ext cx="1015663" cy="175892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p:tgtEl>
                                          <p:spTgt spid="6"/>
                                        </p:tgtEl>
                                        <p:attrNameLst>
                                          <p:attrName>ppt_y</p:attrName>
                                        </p:attrNameLst>
                                      </p:cBhvr>
                                      <p:tavLst>
                                        <p:tav tm="0">
                                          <p:val>
                                            <p:strVal val="#ppt_y-#ppt_h*1.125000"/>
                                          </p:val>
                                        </p:tav>
                                        <p:tav tm="100000">
                                          <p:val>
                                            <p:strVal val="#ppt_y"/>
                                          </p:val>
                                        </p:tav>
                                      </p:tavLst>
                                    </p:anim>
                                    <p:animEffect transition="in" filter="wipe(down)">
                                      <p:cBhvr>
                                        <p:cTn id="12" dur="1000"/>
                                        <p:tgtEl>
                                          <p:spTgt spid="6"/>
                                        </p:tgtEl>
                                      </p:cBhvr>
                                    </p:animEffect>
                                  </p:childTnLst>
                                </p:cTn>
                              </p:par>
                              <p:par>
                                <p:cTn id="13" presetID="12" presetClass="entr" presetSubtype="4"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childTnLst>
                          </p:cTn>
                        </p:par>
                        <p:par>
                          <p:cTn id="17" fill="hold">
                            <p:stCondLst>
                              <p:cond delay="1000"/>
                            </p:stCondLst>
                            <p:childTnLst>
                              <p:par>
                                <p:cTn id="18" presetID="1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ppt_x</p:attrName>
                                        </p:attrNameLst>
                                      </p:cBhvr>
                                      <p:tavLst>
                                        <p:tav tm="0">
                                          <p:val>
                                            <p:strVal val="#ppt_x+#ppt_w*1.125000"/>
                                          </p:val>
                                        </p:tav>
                                        <p:tav tm="100000">
                                          <p:val>
                                            <p:strVal val="#ppt_x"/>
                                          </p:val>
                                        </p:tav>
                                      </p:tavLst>
                                    </p:anim>
                                    <p:animEffect transition="in" filter="wipe(left)">
                                      <p:cBhvr>
                                        <p:cTn id="21" dur="500"/>
                                        <p:tgtEl>
                                          <p:spTgt spid="9"/>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 calcmode="lin" valueType="num">
                                      <p:cBhvr>
                                        <p:cTn id="27" dur="500" fill="hold"/>
                                        <p:tgtEl>
                                          <p:spTgt spid="2"/>
                                        </p:tgtEl>
                                        <p:attrNameLst>
                                          <p:attrName>style.rotation</p:attrName>
                                        </p:attrNameLst>
                                      </p:cBhvr>
                                      <p:tavLst>
                                        <p:tav tm="0">
                                          <p:val>
                                            <p:fltVal val="360"/>
                                          </p:val>
                                        </p:tav>
                                        <p:tav tm="100000">
                                          <p:val>
                                            <p:fltVal val="0"/>
                                          </p:val>
                                        </p:tav>
                                      </p:tavLst>
                                    </p:anim>
                                    <p:animEffect transition="in" filter="fade">
                                      <p:cBhvr>
                                        <p:cTn id="28" dur="500"/>
                                        <p:tgtEl>
                                          <p:spTgt spid="2"/>
                                        </p:tgtEl>
                                      </p:cBhvr>
                                    </p:animEffect>
                                  </p:childTnLst>
                                </p:cTn>
                              </p:par>
                            </p:childTnLst>
                          </p:cTn>
                        </p:par>
                        <p:par>
                          <p:cTn id="29" fill="hold">
                            <p:stCondLst>
                              <p:cond delay="2000"/>
                            </p:stCondLst>
                            <p:childTnLst>
                              <p:par>
                                <p:cTn id="30" presetID="1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ppt_y</p:attrName>
                                        </p:attrNameLst>
                                      </p:cBhvr>
                                      <p:tavLst>
                                        <p:tav tm="0">
                                          <p:val>
                                            <p:strVal val="#ppt_y+#ppt_h*1.125000"/>
                                          </p:val>
                                        </p:tav>
                                        <p:tav tm="100000">
                                          <p:val>
                                            <p:strVal val="#ppt_y"/>
                                          </p:val>
                                        </p:tav>
                                      </p:tavLst>
                                    </p:anim>
                                    <p:animEffect transition="in" filter="wipe(up)">
                                      <p:cBhvr>
                                        <p:cTn id="33" dur="500"/>
                                        <p:tgtEl>
                                          <p:spTgt spid="23"/>
                                        </p:tgtEl>
                                      </p:cBhvr>
                                    </p:animEffect>
                                  </p:childTnLst>
                                </p:cTn>
                              </p:par>
                              <p:par>
                                <p:cTn id="34" presetID="12" presetClass="entr" presetSubtype="4" fill="hold" grpId="0" nodeType="withEffect">
                                  <p:stCondLst>
                                    <p:cond delay="2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p:tgtEl>
                                          <p:spTgt spid="24"/>
                                        </p:tgtEl>
                                        <p:attrNameLst>
                                          <p:attrName>ppt_y</p:attrName>
                                        </p:attrNameLst>
                                      </p:cBhvr>
                                      <p:tavLst>
                                        <p:tav tm="0">
                                          <p:val>
                                            <p:strVal val="#ppt_y+#ppt_h*1.125000"/>
                                          </p:val>
                                        </p:tav>
                                        <p:tav tm="100000">
                                          <p:val>
                                            <p:strVal val="#ppt_y"/>
                                          </p:val>
                                        </p:tav>
                                      </p:tavLst>
                                    </p:anim>
                                    <p:animEffect transition="in" filter="wipe(up)">
                                      <p:cBhvr>
                                        <p:cTn id="37" dur="500"/>
                                        <p:tgtEl>
                                          <p:spTgt spid="24"/>
                                        </p:tgtEl>
                                      </p:cBhvr>
                                    </p:animEffect>
                                  </p:childTnLst>
                                </p:cTn>
                              </p:par>
                            </p:childTnLst>
                          </p:cTn>
                        </p:par>
                        <p:par>
                          <p:cTn id="38" fill="hold">
                            <p:stCondLst>
                              <p:cond delay="2500"/>
                            </p:stCondLst>
                            <p:childTnLst>
                              <p:par>
                                <p:cTn id="39" presetID="49" presetClass="entr" presetSubtype="0" decel="10000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 calcmode="lin" valueType="num">
                                      <p:cBhvr>
                                        <p:cTn id="43" dur="500" fill="hold"/>
                                        <p:tgtEl>
                                          <p:spTgt spid="3"/>
                                        </p:tgtEl>
                                        <p:attrNameLst>
                                          <p:attrName>style.rotation</p:attrName>
                                        </p:attrNameLst>
                                      </p:cBhvr>
                                      <p:tavLst>
                                        <p:tav tm="0">
                                          <p:val>
                                            <p:fltVal val="360"/>
                                          </p:val>
                                        </p:tav>
                                        <p:tav tm="100000">
                                          <p:val>
                                            <p:fltVal val="0"/>
                                          </p:val>
                                        </p:tav>
                                      </p:tavLst>
                                    </p:anim>
                                    <p:animEffect transition="in" filter="fade">
                                      <p:cBhvr>
                                        <p:cTn id="44" dur="500"/>
                                        <p:tgtEl>
                                          <p:spTgt spid="3"/>
                                        </p:tgtEl>
                                      </p:cBhvr>
                                    </p:animEffect>
                                  </p:childTnLst>
                                </p:cTn>
                              </p:par>
                            </p:childTnLst>
                          </p:cTn>
                        </p:par>
                        <p:par>
                          <p:cTn id="45" fill="hold">
                            <p:stCondLst>
                              <p:cond delay="3000"/>
                            </p:stCondLst>
                            <p:childTnLst>
                              <p:par>
                                <p:cTn id="46" presetID="12" presetClass="entr" presetSubtype="4"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p:tgtEl>
                                          <p:spTgt spid="25"/>
                                        </p:tgtEl>
                                        <p:attrNameLst>
                                          <p:attrName>ppt_y</p:attrName>
                                        </p:attrNameLst>
                                      </p:cBhvr>
                                      <p:tavLst>
                                        <p:tav tm="0">
                                          <p:val>
                                            <p:strVal val="#ppt_y+#ppt_h*1.125000"/>
                                          </p:val>
                                        </p:tav>
                                        <p:tav tm="100000">
                                          <p:val>
                                            <p:strVal val="#ppt_y"/>
                                          </p:val>
                                        </p:tav>
                                      </p:tavLst>
                                    </p:anim>
                                    <p:animEffect transition="in" filter="wipe(up)">
                                      <p:cBhvr>
                                        <p:cTn id="49" dur="500"/>
                                        <p:tgtEl>
                                          <p:spTgt spid="25"/>
                                        </p:tgtEl>
                                      </p:cBhvr>
                                    </p:animEffect>
                                  </p:childTnLst>
                                </p:cTn>
                              </p:par>
                              <p:par>
                                <p:cTn id="50" presetID="12" presetClass="entr" presetSubtype="4" fill="hold" grpId="0" nodeType="withEffect">
                                  <p:stCondLst>
                                    <p:cond delay="20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p:tgtEl>
                                          <p:spTgt spid="26"/>
                                        </p:tgtEl>
                                        <p:attrNameLst>
                                          <p:attrName>ppt_y</p:attrName>
                                        </p:attrNameLst>
                                      </p:cBhvr>
                                      <p:tavLst>
                                        <p:tav tm="0">
                                          <p:val>
                                            <p:strVal val="#ppt_y+#ppt_h*1.125000"/>
                                          </p:val>
                                        </p:tav>
                                        <p:tav tm="100000">
                                          <p:val>
                                            <p:strVal val="#ppt_y"/>
                                          </p:val>
                                        </p:tav>
                                      </p:tavLst>
                                    </p:anim>
                                    <p:animEffect transition="in" filter="wipe(up)">
                                      <p:cBhvr>
                                        <p:cTn id="53" dur="500"/>
                                        <p:tgtEl>
                                          <p:spTgt spid="26"/>
                                        </p:tgtEl>
                                      </p:cBhvr>
                                    </p:animEffect>
                                  </p:childTnLst>
                                </p:cTn>
                              </p:par>
                            </p:childTnLst>
                          </p:cTn>
                        </p:par>
                        <p:par>
                          <p:cTn id="54" fill="hold">
                            <p:stCondLst>
                              <p:cond delay="3500"/>
                            </p:stCondLst>
                            <p:childTnLst>
                              <p:par>
                                <p:cTn id="55" presetID="49" presetClass="entr" presetSubtype="0" decel="100000"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 calcmode="lin" valueType="num">
                                      <p:cBhvr>
                                        <p:cTn id="59" dur="500" fill="hold"/>
                                        <p:tgtEl>
                                          <p:spTgt spid="8"/>
                                        </p:tgtEl>
                                        <p:attrNameLst>
                                          <p:attrName>style.rotation</p:attrName>
                                        </p:attrNameLst>
                                      </p:cBhvr>
                                      <p:tavLst>
                                        <p:tav tm="0">
                                          <p:val>
                                            <p:fltVal val="360"/>
                                          </p:val>
                                        </p:tav>
                                        <p:tav tm="100000">
                                          <p:val>
                                            <p:fltVal val="0"/>
                                          </p:val>
                                        </p:tav>
                                      </p:tavLst>
                                    </p:anim>
                                    <p:animEffect transition="in" filter="fade">
                                      <p:cBhvr>
                                        <p:cTn id="60" dur="500"/>
                                        <p:tgtEl>
                                          <p:spTgt spid="8"/>
                                        </p:tgtEl>
                                      </p:cBhvr>
                                    </p:animEffect>
                                  </p:childTnLst>
                                </p:cTn>
                              </p:par>
                            </p:childTnLst>
                          </p:cTn>
                        </p:par>
                        <p:par>
                          <p:cTn id="61" fill="hold">
                            <p:stCondLst>
                              <p:cond delay="4000"/>
                            </p:stCondLst>
                            <p:childTnLst>
                              <p:par>
                                <p:cTn id="62" presetID="12" presetClass="entr" presetSubtype="4"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p:tgtEl>
                                          <p:spTgt spid="27"/>
                                        </p:tgtEl>
                                        <p:attrNameLst>
                                          <p:attrName>ppt_y</p:attrName>
                                        </p:attrNameLst>
                                      </p:cBhvr>
                                      <p:tavLst>
                                        <p:tav tm="0">
                                          <p:val>
                                            <p:strVal val="#ppt_y+#ppt_h*1.125000"/>
                                          </p:val>
                                        </p:tav>
                                        <p:tav tm="100000">
                                          <p:val>
                                            <p:strVal val="#ppt_y"/>
                                          </p:val>
                                        </p:tav>
                                      </p:tavLst>
                                    </p:anim>
                                    <p:animEffect transition="in" filter="wipe(up)">
                                      <p:cBhvr>
                                        <p:cTn id="65" dur="500"/>
                                        <p:tgtEl>
                                          <p:spTgt spid="27"/>
                                        </p:tgtEl>
                                      </p:cBhvr>
                                    </p:animEffect>
                                  </p:childTnLst>
                                </p:cTn>
                              </p:par>
                              <p:par>
                                <p:cTn id="66" presetID="12" presetClass="entr" presetSubtype="4" fill="hold" grpId="0" nodeType="withEffect">
                                  <p:stCondLst>
                                    <p:cond delay="20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p:tgtEl>
                                          <p:spTgt spid="28"/>
                                        </p:tgtEl>
                                        <p:attrNameLst>
                                          <p:attrName>ppt_y</p:attrName>
                                        </p:attrNameLst>
                                      </p:cBhvr>
                                      <p:tavLst>
                                        <p:tav tm="0">
                                          <p:val>
                                            <p:strVal val="#ppt_y+#ppt_h*1.125000"/>
                                          </p:val>
                                        </p:tav>
                                        <p:tav tm="100000">
                                          <p:val>
                                            <p:strVal val="#ppt_y"/>
                                          </p:val>
                                        </p:tav>
                                      </p:tavLst>
                                    </p:anim>
                                    <p:animEffect transition="in" filter="wipe(up)">
                                      <p:cBhvr>
                                        <p:cTn id="69" dur="500"/>
                                        <p:tgtEl>
                                          <p:spTgt spid="28"/>
                                        </p:tgtEl>
                                      </p:cBhvr>
                                    </p:animEffect>
                                  </p:childTnLst>
                                </p:cTn>
                              </p:par>
                            </p:childTnLst>
                          </p:cTn>
                        </p:par>
                        <p:par>
                          <p:cTn id="70" fill="hold">
                            <p:stCondLst>
                              <p:cond delay="4500"/>
                            </p:stCondLst>
                            <p:childTnLst>
                              <p:par>
                                <p:cTn id="71" presetID="12" presetClass="entr" presetSubtype="8" fill="hold" nodeType="after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p:tgtEl>
                                          <p:spTgt spid="30"/>
                                        </p:tgtEl>
                                        <p:attrNameLst>
                                          <p:attrName>ppt_x</p:attrName>
                                        </p:attrNameLst>
                                      </p:cBhvr>
                                      <p:tavLst>
                                        <p:tav tm="0">
                                          <p:val>
                                            <p:strVal val="#ppt_x-#ppt_w*1.125000"/>
                                          </p:val>
                                        </p:tav>
                                        <p:tav tm="100000">
                                          <p:val>
                                            <p:strVal val="#ppt_x"/>
                                          </p:val>
                                        </p:tav>
                                      </p:tavLst>
                                    </p:anim>
                                    <p:animEffect transition="in" filter="wipe(right)">
                                      <p:cBhvr>
                                        <p:cTn id="74" dur="500"/>
                                        <p:tgtEl>
                                          <p:spTgt spid="30"/>
                                        </p:tgtEl>
                                      </p:cBhvr>
                                    </p:animEffect>
                                  </p:childTnLst>
                                </p:cTn>
                              </p:par>
                            </p:childTnLst>
                          </p:cTn>
                        </p:par>
                        <p:par>
                          <p:cTn id="75" fill="hold">
                            <p:stCondLst>
                              <p:cond delay="5000"/>
                            </p:stCondLst>
                            <p:childTnLst>
                              <p:par>
                                <p:cTn id="76" presetID="49" presetClass="entr" presetSubtype="0" decel="100000" fill="hold" nodeType="afterEffect">
                                  <p:stCondLst>
                                    <p:cond delay="0"/>
                                  </p:stCondLst>
                                  <p:childTnLst>
                                    <p:set>
                                      <p:cBhvr>
                                        <p:cTn id="77" dur="1" fill="hold">
                                          <p:stCondLst>
                                            <p:cond delay="0"/>
                                          </p:stCondLst>
                                        </p:cTn>
                                        <p:tgtEl>
                                          <p:spTgt spid="10"/>
                                        </p:tgtEl>
                                        <p:attrNameLst>
                                          <p:attrName>style.visibility</p:attrName>
                                        </p:attrNameLst>
                                      </p:cBhvr>
                                      <p:to>
                                        <p:strVal val="visible"/>
                                      </p:to>
                                    </p:set>
                                    <p:anim calcmode="lin" valueType="num">
                                      <p:cBhvr>
                                        <p:cTn id="78" dur="500" fill="hold"/>
                                        <p:tgtEl>
                                          <p:spTgt spid="10"/>
                                        </p:tgtEl>
                                        <p:attrNameLst>
                                          <p:attrName>ppt_w</p:attrName>
                                        </p:attrNameLst>
                                      </p:cBhvr>
                                      <p:tavLst>
                                        <p:tav tm="0">
                                          <p:val>
                                            <p:fltVal val="0"/>
                                          </p:val>
                                        </p:tav>
                                        <p:tav tm="100000">
                                          <p:val>
                                            <p:strVal val="#ppt_w"/>
                                          </p:val>
                                        </p:tav>
                                      </p:tavLst>
                                    </p:anim>
                                    <p:anim calcmode="lin" valueType="num">
                                      <p:cBhvr>
                                        <p:cTn id="79" dur="500" fill="hold"/>
                                        <p:tgtEl>
                                          <p:spTgt spid="10"/>
                                        </p:tgtEl>
                                        <p:attrNameLst>
                                          <p:attrName>ppt_h</p:attrName>
                                        </p:attrNameLst>
                                      </p:cBhvr>
                                      <p:tavLst>
                                        <p:tav tm="0">
                                          <p:val>
                                            <p:fltVal val="0"/>
                                          </p:val>
                                        </p:tav>
                                        <p:tav tm="100000">
                                          <p:val>
                                            <p:strVal val="#ppt_h"/>
                                          </p:val>
                                        </p:tav>
                                      </p:tavLst>
                                    </p:anim>
                                    <p:anim calcmode="lin" valueType="num">
                                      <p:cBhvr>
                                        <p:cTn id="80" dur="500" fill="hold"/>
                                        <p:tgtEl>
                                          <p:spTgt spid="10"/>
                                        </p:tgtEl>
                                        <p:attrNameLst>
                                          <p:attrName>style.rotation</p:attrName>
                                        </p:attrNameLst>
                                      </p:cBhvr>
                                      <p:tavLst>
                                        <p:tav tm="0">
                                          <p:val>
                                            <p:fltVal val="360"/>
                                          </p:val>
                                        </p:tav>
                                        <p:tav tm="100000">
                                          <p:val>
                                            <p:fltVal val="0"/>
                                          </p:val>
                                        </p:tav>
                                      </p:tavLst>
                                    </p:anim>
                                    <p:animEffect transition="in" filter="fade">
                                      <p:cBhvr>
                                        <p:cTn id="81" dur="500"/>
                                        <p:tgtEl>
                                          <p:spTgt spid="10"/>
                                        </p:tgtEl>
                                      </p:cBhvr>
                                    </p:animEffect>
                                  </p:childTnLst>
                                </p:cTn>
                              </p:par>
                            </p:childTnLst>
                          </p:cTn>
                        </p:par>
                        <p:par>
                          <p:cTn id="82" fill="hold">
                            <p:stCondLst>
                              <p:cond delay="5500"/>
                            </p:stCondLst>
                            <p:childTnLst>
                              <p:par>
                                <p:cTn id="83" presetID="12" presetClass="entr" presetSubtype="4"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p:tgtEl>
                                          <p:spTgt spid="43"/>
                                        </p:tgtEl>
                                        <p:attrNameLst>
                                          <p:attrName>ppt_y</p:attrName>
                                        </p:attrNameLst>
                                      </p:cBhvr>
                                      <p:tavLst>
                                        <p:tav tm="0">
                                          <p:val>
                                            <p:strVal val="#ppt_y+#ppt_h*1.125000"/>
                                          </p:val>
                                        </p:tav>
                                        <p:tav tm="100000">
                                          <p:val>
                                            <p:strVal val="#ppt_y"/>
                                          </p:val>
                                        </p:tav>
                                      </p:tavLst>
                                    </p:anim>
                                    <p:animEffect transition="in" filter="wipe(up)">
                                      <p:cBhvr>
                                        <p:cTn id="86" dur="500"/>
                                        <p:tgtEl>
                                          <p:spTgt spid="43"/>
                                        </p:tgtEl>
                                      </p:cBhvr>
                                    </p:animEffect>
                                  </p:childTnLst>
                                </p:cTn>
                              </p:par>
                              <p:par>
                                <p:cTn id="87" presetID="12" presetClass="entr" presetSubtype="4" fill="hold" grpId="0" nodeType="withEffect">
                                  <p:stCondLst>
                                    <p:cond delay="200"/>
                                  </p:stCondLst>
                                  <p:childTnLst>
                                    <p:set>
                                      <p:cBhvr>
                                        <p:cTn id="88" dur="1" fill="hold">
                                          <p:stCondLst>
                                            <p:cond delay="0"/>
                                          </p:stCondLst>
                                        </p:cTn>
                                        <p:tgtEl>
                                          <p:spTgt spid="44"/>
                                        </p:tgtEl>
                                        <p:attrNameLst>
                                          <p:attrName>style.visibility</p:attrName>
                                        </p:attrNameLst>
                                      </p:cBhvr>
                                      <p:to>
                                        <p:strVal val="visible"/>
                                      </p:to>
                                    </p:set>
                                    <p:anim calcmode="lin" valueType="num">
                                      <p:cBhvr additive="base">
                                        <p:cTn id="89" dur="500"/>
                                        <p:tgtEl>
                                          <p:spTgt spid="44"/>
                                        </p:tgtEl>
                                        <p:attrNameLst>
                                          <p:attrName>ppt_y</p:attrName>
                                        </p:attrNameLst>
                                      </p:cBhvr>
                                      <p:tavLst>
                                        <p:tav tm="0">
                                          <p:val>
                                            <p:strVal val="#ppt_y+#ppt_h*1.125000"/>
                                          </p:val>
                                        </p:tav>
                                        <p:tav tm="100000">
                                          <p:val>
                                            <p:strVal val="#ppt_y"/>
                                          </p:val>
                                        </p:tav>
                                      </p:tavLst>
                                    </p:anim>
                                    <p:animEffect transition="in" filter="wipe(up)">
                                      <p:cBhvr>
                                        <p:cTn id="90" dur="500"/>
                                        <p:tgtEl>
                                          <p:spTgt spid="44"/>
                                        </p:tgtEl>
                                      </p:cBhvr>
                                    </p:animEffect>
                                  </p:childTnLst>
                                </p:cTn>
                              </p:par>
                            </p:childTnLst>
                          </p:cTn>
                        </p:par>
                        <p:par>
                          <p:cTn id="91" fill="hold">
                            <p:stCondLst>
                              <p:cond delay="6000"/>
                            </p:stCondLst>
                            <p:childTnLst>
                              <p:par>
                                <p:cTn id="92" presetID="49" presetClass="entr" presetSubtype="0" decel="100000" fill="hold" nodeType="afterEffect">
                                  <p:stCondLst>
                                    <p:cond delay="0"/>
                                  </p:stCondLst>
                                  <p:childTnLst>
                                    <p:set>
                                      <p:cBhvr>
                                        <p:cTn id="93" dur="1" fill="hold">
                                          <p:stCondLst>
                                            <p:cond delay="0"/>
                                          </p:stCondLst>
                                        </p:cTn>
                                        <p:tgtEl>
                                          <p:spTgt spid="14"/>
                                        </p:tgtEl>
                                        <p:attrNameLst>
                                          <p:attrName>style.visibility</p:attrName>
                                        </p:attrNameLst>
                                      </p:cBhvr>
                                      <p:to>
                                        <p:strVal val="visible"/>
                                      </p:to>
                                    </p:set>
                                    <p:anim calcmode="lin" valueType="num">
                                      <p:cBhvr>
                                        <p:cTn id="94" dur="500" fill="hold"/>
                                        <p:tgtEl>
                                          <p:spTgt spid="14"/>
                                        </p:tgtEl>
                                        <p:attrNameLst>
                                          <p:attrName>ppt_w</p:attrName>
                                        </p:attrNameLst>
                                      </p:cBhvr>
                                      <p:tavLst>
                                        <p:tav tm="0">
                                          <p:val>
                                            <p:fltVal val="0"/>
                                          </p:val>
                                        </p:tav>
                                        <p:tav tm="100000">
                                          <p:val>
                                            <p:strVal val="#ppt_w"/>
                                          </p:val>
                                        </p:tav>
                                      </p:tavLst>
                                    </p:anim>
                                    <p:anim calcmode="lin" valueType="num">
                                      <p:cBhvr>
                                        <p:cTn id="95" dur="500" fill="hold"/>
                                        <p:tgtEl>
                                          <p:spTgt spid="14"/>
                                        </p:tgtEl>
                                        <p:attrNameLst>
                                          <p:attrName>ppt_h</p:attrName>
                                        </p:attrNameLst>
                                      </p:cBhvr>
                                      <p:tavLst>
                                        <p:tav tm="0">
                                          <p:val>
                                            <p:fltVal val="0"/>
                                          </p:val>
                                        </p:tav>
                                        <p:tav tm="100000">
                                          <p:val>
                                            <p:strVal val="#ppt_h"/>
                                          </p:val>
                                        </p:tav>
                                      </p:tavLst>
                                    </p:anim>
                                    <p:anim calcmode="lin" valueType="num">
                                      <p:cBhvr>
                                        <p:cTn id="96" dur="500" fill="hold"/>
                                        <p:tgtEl>
                                          <p:spTgt spid="14"/>
                                        </p:tgtEl>
                                        <p:attrNameLst>
                                          <p:attrName>style.rotation</p:attrName>
                                        </p:attrNameLst>
                                      </p:cBhvr>
                                      <p:tavLst>
                                        <p:tav tm="0">
                                          <p:val>
                                            <p:fltVal val="360"/>
                                          </p:val>
                                        </p:tav>
                                        <p:tav tm="100000">
                                          <p:val>
                                            <p:fltVal val="0"/>
                                          </p:val>
                                        </p:tav>
                                      </p:tavLst>
                                    </p:anim>
                                    <p:animEffect transition="in" filter="fade">
                                      <p:cBhvr>
                                        <p:cTn id="97" dur="500"/>
                                        <p:tgtEl>
                                          <p:spTgt spid="14"/>
                                        </p:tgtEl>
                                      </p:cBhvr>
                                    </p:animEffect>
                                  </p:childTnLst>
                                </p:cTn>
                              </p:par>
                            </p:childTnLst>
                          </p:cTn>
                        </p:par>
                        <p:par>
                          <p:cTn id="98" fill="hold">
                            <p:stCondLst>
                              <p:cond delay="6500"/>
                            </p:stCondLst>
                            <p:childTnLst>
                              <p:par>
                                <p:cTn id="99" presetID="12" presetClass="entr" presetSubtype="4"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 calcmode="lin" valueType="num">
                                      <p:cBhvr additive="base">
                                        <p:cTn id="101" dur="500"/>
                                        <p:tgtEl>
                                          <p:spTgt spid="45"/>
                                        </p:tgtEl>
                                        <p:attrNameLst>
                                          <p:attrName>ppt_y</p:attrName>
                                        </p:attrNameLst>
                                      </p:cBhvr>
                                      <p:tavLst>
                                        <p:tav tm="0">
                                          <p:val>
                                            <p:strVal val="#ppt_y+#ppt_h*1.125000"/>
                                          </p:val>
                                        </p:tav>
                                        <p:tav tm="100000">
                                          <p:val>
                                            <p:strVal val="#ppt_y"/>
                                          </p:val>
                                        </p:tav>
                                      </p:tavLst>
                                    </p:anim>
                                    <p:animEffect transition="in" filter="wipe(up)">
                                      <p:cBhvr>
                                        <p:cTn id="102" dur="500"/>
                                        <p:tgtEl>
                                          <p:spTgt spid="45"/>
                                        </p:tgtEl>
                                      </p:cBhvr>
                                    </p:animEffect>
                                  </p:childTnLst>
                                </p:cTn>
                              </p:par>
                              <p:par>
                                <p:cTn id="103" presetID="12" presetClass="entr" presetSubtype="4" fill="hold" grpId="0" nodeType="withEffect">
                                  <p:stCondLst>
                                    <p:cond delay="20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p:tgtEl>
                                          <p:spTgt spid="46"/>
                                        </p:tgtEl>
                                        <p:attrNameLst>
                                          <p:attrName>ppt_y</p:attrName>
                                        </p:attrNameLst>
                                      </p:cBhvr>
                                      <p:tavLst>
                                        <p:tav tm="0">
                                          <p:val>
                                            <p:strVal val="#ppt_y+#ppt_h*1.125000"/>
                                          </p:val>
                                        </p:tav>
                                        <p:tav tm="100000">
                                          <p:val>
                                            <p:strVal val="#ppt_y"/>
                                          </p:val>
                                        </p:tav>
                                      </p:tavLst>
                                    </p:anim>
                                    <p:animEffect transition="in" filter="wipe(up)">
                                      <p:cBhvr>
                                        <p:cTn id="10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5" grpId="1" animBg="1"/>
      <p:bldP spid="6" grpId="0" animBg="1"/>
      <p:bldP spid="43" grpId="0"/>
      <p:bldP spid="44" grpId="0"/>
      <p:bldP spid="45" grpId="0"/>
      <p:bldP spid="4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6" name="组合 5"/>
          <p:cNvGrpSpPr/>
          <p:nvPr/>
        </p:nvGrpSpPr>
        <p:grpSpPr>
          <a:xfrm>
            <a:off x="2965397" y="217491"/>
            <a:ext cx="10096500" cy="439541"/>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grpSp>
        <p:nvGrpSpPr>
          <p:cNvPr id="3" name="组合 2"/>
          <p:cNvGrpSpPr/>
          <p:nvPr/>
        </p:nvGrpSpPr>
        <p:grpSpPr>
          <a:xfrm>
            <a:off x="603490" y="741194"/>
            <a:ext cx="10323944" cy="2063946"/>
            <a:chOff x="1398997" y="1237195"/>
            <a:chExt cx="10323944" cy="2063946"/>
          </a:xfrm>
        </p:grpSpPr>
        <p:sp>
          <p:nvSpPr>
            <p:cNvPr id="25" name="TextBox 76"/>
            <p:cNvSpPr txBox="1"/>
            <p:nvPr/>
          </p:nvSpPr>
          <p:spPr>
            <a:xfrm>
              <a:off x="1474700" y="2993368"/>
              <a:ext cx="902803"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特征提取</a:t>
              </a:r>
            </a:p>
          </p:txBody>
        </p:sp>
        <p:sp>
          <p:nvSpPr>
            <p:cNvPr id="2" name="矩形 1"/>
            <p:cNvSpPr/>
            <p:nvPr/>
          </p:nvSpPr>
          <p:spPr>
            <a:xfrm>
              <a:off x="1398997" y="1237195"/>
              <a:ext cx="10323944" cy="1993238"/>
            </a:xfrm>
            <a:prstGeom prst="rect">
              <a:avLst/>
            </a:prstGeom>
          </p:spPr>
          <p:txBody>
            <a:bodyPr wrap="square">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       在基于手绘草图的三维模型检索问题中，需要计算所有源模型与目标 模型之间的相似度，以便找到与目标模型最相似的源模型。随着三维模型 的数量越来越多，这样的做法显然是非常低效的。在实践过程中，发现直接将草图与三维模型或者三维模型的二维视图集合进行比较是没有意义的。所以需要一种能够表达二维视图和草图特征的描述符。为了能够解决二维视图和草图之间存在旋转和尺度大小的不同，本文需要的特征描述符应当具有平移、尺度和旋转不变等特性。本次主要研究 </a:t>
              </a: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描述符、</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Fourier</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描述符、二维形状分布和集成描述符。</a:t>
              </a: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sp>
        <p:nvSpPr>
          <p:cNvPr id="32" name="空心弧 31">
            <a:extLst>
              <a:ext uri="{FF2B5EF4-FFF2-40B4-BE49-F238E27FC236}">
                <a16:creationId xmlns:a16="http://schemas.microsoft.com/office/drawing/2014/main" id="{16A6B212-E815-7843-BF99-CBA28AB89B84}"/>
              </a:ext>
            </a:extLst>
          </p:cNvPr>
          <p:cNvSpPr/>
          <p:nvPr/>
        </p:nvSpPr>
        <p:spPr>
          <a:xfrm rot="10800000">
            <a:off x="8052221" y="3594132"/>
            <a:ext cx="2426208" cy="2426208"/>
          </a:xfrm>
          <a:prstGeom prst="blockArc">
            <a:avLst/>
          </a:prstGeom>
          <a:solidFill>
            <a:srgbClr val="B2B2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3" name="空心弧 32">
            <a:extLst>
              <a:ext uri="{FF2B5EF4-FFF2-40B4-BE49-F238E27FC236}">
                <a16:creationId xmlns:a16="http://schemas.microsoft.com/office/drawing/2014/main" id="{0DA87EE2-5CD4-6B44-A19E-6B03B5A584F3}"/>
              </a:ext>
            </a:extLst>
          </p:cNvPr>
          <p:cNvSpPr/>
          <p:nvPr/>
        </p:nvSpPr>
        <p:spPr>
          <a:xfrm rot="10800000">
            <a:off x="4413956" y="3594132"/>
            <a:ext cx="2426208" cy="2426208"/>
          </a:xfrm>
          <a:prstGeom prst="blockArc">
            <a:avLst/>
          </a:prstGeom>
          <a:solidFill>
            <a:srgbClr val="B2B2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4" name="空心弧 33">
            <a:extLst>
              <a:ext uri="{FF2B5EF4-FFF2-40B4-BE49-F238E27FC236}">
                <a16:creationId xmlns:a16="http://schemas.microsoft.com/office/drawing/2014/main" id="{2F76E5DD-ADB4-9442-91FF-AF2D3AC775D9}"/>
              </a:ext>
            </a:extLst>
          </p:cNvPr>
          <p:cNvSpPr/>
          <p:nvPr/>
        </p:nvSpPr>
        <p:spPr>
          <a:xfrm>
            <a:off x="2593030" y="3381962"/>
            <a:ext cx="2426208" cy="2426208"/>
          </a:xfrm>
          <a:prstGeom prst="blockArc">
            <a:avLst/>
          </a:prstGeom>
          <a:solidFill>
            <a:srgbClr val="005C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5" name="空心弧 34">
            <a:extLst>
              <a:ext uri="{FF2B5EF4-FFF2-40B4-BE49-F238E27FC236}">
                <a16:creationId xmlns:a16="http://schemas.microsoft.com/office/drawing/2014/main" id="{C36AD42E-570B-EF48-9035-FB1E2E3EDA43}"/>
              </a:ext>
            </a:extLst>
          </p:cNvPr>
          <p:cNvSpPr/>
          <p:nvPr/>
        </p:nvSpPr>
        <p:spPr>
          <a:xfrm>
            <a:off x="6234279" y="3381962"/>
            <a:ext cx="2426208" cy="2426208"/>
          </a:xfrm>
          <a:prstGeom prst="blockArc">
            <a:avLst/>
          </a:prstGeom>
          <a:solidFill>
            <a:srgbClr val="005C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6" name="文本框 35">
            <a:extLst>
              <a:ext uri="{FF2B5EF4-FFF2-40B4-BE49-F238E27FC236}">
                <a16:creationId xmlns:a16="http://schemas.microsoft.com/office/drawing/2014/main" id="{646F2D69-9E98-474A-8C1C-C369B6EABFF6}"/>
              </a:ext>
            </a:extLst>
          </p:cNvPr>
          <p:cNvSpPr txBox="1"/>
          <p:nvPr/>
        </p:nvSpPr>
        <p:spPr>
          <a:xfrm>
            <a:off x="3537474" y="4220823"/>
            <a:ext cx="502061" cy="400110"/>
          </a:xfrm>
          <a:prstGeom prst="rect">
            <a:avLst/>
          </a:prstGeom>
          <a:noFill/>
        </p:spPr>
        <p:txBody>
          <a:bodyPr wrap="none" rtlCol="0">
            <a:spAutoFit/>
          </a:bodyPr>
          <a:lstStyle/>
          <a:p>
            <a:r>
              <a:rPr lang="en-US" altLang="zh-CN" sz="2000" b="1" dirty="0">
                <a:solidFill>
                  <a:srgbClr val="005CA1"/>
                </a:solidFill>
                <a:latin typeface="微软雅黑" panose="020B0503020204020204" pitchFamily="34" charset="-122"/>
                <a:ea typeface="微软雅黑" panose="020B0503020204020204" pitchFamily="34" charset="-122"/>
              </a:rPr>
              <a:t>01</a:t>
            </a:r>
            <a:endParaRPr lang="zh-CN" altLang="en-US" sz="2000" b="1" dirty="0">
              <a:solidFill>
                <a:srgbClr val="005CA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3280744-C7BD-7849-9C41-3EBD9D324AFE}"/>
              </a:ext>
            </a:extLst>
          </p:cNvPr>
          <p:cNvSpPr txBox="1"/>
          <p:nvPr/>
        </p:nvSpPr>
        <p:spPr>
          <a:xfrm>
            <a:off x="7177615" y="4220823"/>
            <a:ext cx="502061" cy="400110"/>
          </a:xfrm>
          <a:prstGeom prst="rect">
            <a:avLst/>
          </a:prstGeom>
          <a:noFill/>
        </p:spPr>
        <p:txBody>
          <a:bodyPr wrap="none" rtlCol="0">
            <a:spAutoFit/>
          </a:bodyPr>
          <a:lstStyle>
            <a:defPPr>
              <a:defRPr lang="zh-CN"/>
            </a:defPPr>
            <a:lvl1pPr>
              <a:defRPr sz="2000" b="1">
                <a:solidFill>
                  <a:srgbClr val="005CA1"/>
                </a:solidFill>
                <a:latin typeface="微软雅黑" panose="020B0503020204020204" pitchFamily="34" charset="-122"/>
                <a:ea typeface="微软雅黑" panose="020B0503020204020204" pitchFamily="34" charset="-122"/>
              </a:defRPr>
            </a:lvl1pPr>
          </a:lstStyle>
          <a:p>
            <a:r>
              <a:rPr lang="en-US" altLang="zh-CN" dirty="0"/>
              <a:t>03</a:t>
            </a:r>
            <a:endParaRPr lang="zh-CN" altLang="en-US" dirty="0"/>
          </a:p>
        </p:txBody>
      </p:sp>
      <p:sp>
        <p:nvSpPr>
          <p:cNvPr id="38" name="文本框 37">
            <a:extLst>
              <a:ext uri="{FF2B5EF4-FFF2-40B4-BE49-F238E27FC236}">
                <a16:creationId xmlns:a16="http://schemas.microsoft.com/office/drawing/2014/main" id="{E6670DF9-9DE4-CA44-80A4-34645B53E0AB}"/>
              </a:ext>
            </a:extLst>
          </p:cNvPr>
          <p:cNvSpPr txBox="1"/>
          <p:nvPr/>
        </p:nvSpPr>
        <p:spPr>
          <a:xfrm>
            <a:off x="5311360" y="4788308"/>
            <a:ext cx="627095" cy="523220"/>
          </a:xfrm>
          <a:prstGeom prst="rect">
            <a:avLst/>
          </a:prstGeom>
          <a:noFill/>
        </p:spPr>
        <p:txBody>
          <a:bodyPr wrap="non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rPr>
              <a:t>02</a:t>
            </a:r>
            <a:endParaRPr lang="zh-CN" altLang="en-US" sz="2800" b="1" dirty="0">
              <a:solidFill>
                <a:srgbClr val="595959"/>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6CF22B62-B013-3245-9511-9E4F2C36C90C}"/>
              </a:ext>
            </a:extLst>
          </p:cNvPr>
          <p:cNvSpPr txBox="1"/>
          <p:nvPr/>
        </p:nvSpPr>
        <p:spPr>
          <a:xfrm>
            <a:off x="8930047" y="4788308"/>
            <a:ext cx="627095" cy="523220"/>
          </a:xfrm>
          <a:prstGeom prst="rect">
            <a:avLst/>
          </a:prstGeom>
          <a:noFill/>
        </p:spPr>
        <p:txBody>
          <a:bodyPr wrap="non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rPr>
              <a:t>04</a:t>
            </a:r>
            <a:endParaRPr lang="zh-CN" altLang="en-US" sz="2800" b="1" dirty="0">
              <a:solidFill>
                <a:srgbClr val="595959"/>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2E66D7B4-81F5-A143-924A-7E6E8A9FF8AC}"/>
              </a:ext>
            </a:extLst>
          </p:cNvPr>
          <p:cNvGrpSpPr/>
          <p:nvPr/>
        </p:nvGrpSpPr>
        <p:grpSpPr>
          <a:xfrm>
            <a:off x="7077881" y="5002437"/>
            <a:ext cx="793763" cy="466916"/>
            <a:chOff x="5687624" y="1413289"/>
            <a:chExt cx="761726" cy="448071"/>
          </a:xfrm>
          <a:solidFill>
            <a:srgbClr val="005CA1"/>
          </a:solidFill>
        </p:grpSpPr>
        <p:sp>
          <p:nvSpPr>
            <p:cNvPr id="41" name="任意多边形 20">
              <a:extLst>
                <a:ext uri="{FF2B5EF4-FFF2-40B4-BE49-F238E27FC236}">
                  <a16:creationId xmlns:a16="http://schemas.microsoft.com/office/drawing/2014/main" id="{F76E59E1-9C1F-5B49-9698-5085F80E9FAA}"/>
                </a:ext>
              </a:extLst>
            </p:cNvPr>
            <p:cNvSpPr/>
            <p:nvPr/>
          </p:nvSpPr>
          <p:spPr>
            <a:xfrm rot="2700000">
              <a:off x="5812942" y="1413289"/>
              <a:ext cx="448071" cy="448071"/>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CA1"/>
                </a:solidFill>
              </a:endParaRPr>
            </a:p>
          </p:txBody>
        </p:sp>
        <p:sp>
          <p:nvSpPr>
            <p:cNvPr id="42" name="任意多边形 21">
              <a:extLst>
                <a:ext uri="{FF2B5EF4-FFF2-40B4-BE49-F238E27FC236}">
                  <a16:creationId xmlns:a16="http://schemas.microsoft.com/office/drawing/2014/main" id="{D892445D-7829-1040-A14B-AAACEA098B6C}"/>
                </a:ext>
              </a:extLst>
            </p:cNvPr>
            <p:cNvSpPr/>
            <p:nvPr/>
          </p:nvSpPr>
          <p:spPr>
            <a:xfrm rot="2700000">
              <a:off x="6260835" y="1459625"/>
              <a:ext cx="188515" cy="188515"/>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CA1"/>
                </a:solidFill>
              </a:endParaRPr>
            </a:p>
          </p:txBody>
        </p:sp>
        <p:sp>
          <p:nvSpPr>
            <p:cNvPr id="43" name="任意多边形 22">
              <a:extLst>
                <a:ext uri="{FF2B5EF4-FFF2-40B4-BE49-F238E27FC236}">
                  <a16:creationId xmlns:a16="http://schemas.microsoft.com/office/drawing/2014/main" id="{159E23A8-C224-C547-80E8-D4BEE565F7D1}"/>
                </a:ext>
              </a:extLst>
            </p:cNvPr>
            <p:cNvSpPr/>
            <p:nvPr/>
          </p:nvSpPr>
          <p:spPr>
            <a:xfrm rot="2700000">
              <a:off x="5687624" y="1660895"/>
              <a:ext cx="113810" cy="113810"/>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CA1"/>
                </a:solidFill>
              </a:endParaRPr>
            </a:p>
          </p:txBody>
        </p:sp>
        <p:sp>
          <p:nvSpPr>
            <p:cNvPr id="44" name="任意多边形 23">
              <a:extLst>
                <a:ext uri="{FF2B5EF4-FFF2-40B4-BE49-F238E27FC236}">
                  <a16:creationId xmlns:a16="http://schemas.microsoft.com/office/drawing/2014/main" id="{7B1CB66F-0FFC-9E48-8DF4-329B4E13FB18}"/>
                </a:ext>
              </a:extLst>
            </p:cNvPr>
            <p:cNvSpPr/>
            <p:nvPr/>
          </p:nvSpPr>
          <p:spPr>
            <a:xfrm rot="2700000">
              <a:off x="5749093" y="1601982"/>
              <a:ext cx="60720" cy="60720"/>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CA1"/>
                </a:solidFill>
              </a:endParaRPr>
            </a:p>
          </p:txBody>
        </p:sp>
      </p:grpSp>
      <p:grpSp>
        <p:nvGrpSpPr>
          <p:cNvPr id="45" name="组合 44">
            <a:extLst>
              <a:ext uri="{FF2B5EF4-FFF2-40B4-BE49-F238E27FC236}">
                <a16:creationId xmlns:a16="http://schemas.microsoft.com/office/drawing/2014/main" id="{BDCDBE9E-D596-5A4E-BF60-07E29F4B0C58}"/>
              </a:ext>
            </a:extLst>
          </p:cNvPr>
          <p:cNvGrpSpPr/>
          <p:nvPr/>
        </p:nvGrpSpPr>
        <p:grpSpPr>
          <a:xfrm>
            <a:off x="3565072" y="4949404"/>
            <a:ext cx="430576" cy="429313"/>
            <a:chOff x="7150101" y="3190875"/>
            <a:chExt cx="541338" cy="539750"/>
          </a:xfrm>
          <a:solidFill>
            <a:srgbClr val="005CA1"/>
          </a:solidFill>
        </p:grpSpPr>
        <p:sp>
          <p:nvSpPr>
            <p:cNvPr id="46" name="Freeform 90">
              <a:extLst>
                <a:ext uri="{FF2B5EF4-FFF2-40B4-BE49-F238E27FC236}">
                  <a16:creationId xmlns:a16="http://schemas.microsoft.com/office/drawing/2014/main" id="{3A43B805-379A-4348-A7D7-D76F4A7B59FD}"/>
                </a:ext>
              </a:extLst>
            </p:cNvPr>
            <p:cNvSpPr>
              <a:spLocks noEditPoints="1"/>
            </p:cNvSpPr>
            <p:nvPr/>
          </p:nvSpPr>
          <p:spPr bwMode="auto">
            <a:xfrm>
              <a:off x="7353301" y="3392488"/>
              <a:ext cx="134938" cy="13493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1 w 48"/>
                <a:gd name="T11" fmla="*/ 16 h 48"/>
                <a:gd name="T12" fmla="*/ 16 w 48"/>
                <a:gd name="T13" fmla="*/ 21 h 48"/>
                <a:gd name="T14" fmla="*/ 12 w 48"/>
                <a:gd name="T15" fmla="*/ 24 h 48"/>
                <a:gd name="T16" fmla="*/ 11 w 48"/>
                <a:gd name="T17" fmla="*/ 24 h 48"/>
                <a:gd name="T18" fmla="*/ 8 w 48"/>
                <a:gd name="T19" fmla="*/ 19 h 48"/>
                <a:gd name="T20" fmla="*/ 19 w 48"/>
                <a:gd name="T21" fmla="*/ 8 h 48"/>
                <a:gd name="T22" fmla="*/ 24 w 48"/>
                <a:gd name="T23" fmla="*/ 11 h 48"/>
                <a:gd name="T24" fmla="*/ 21 w 48"/>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close/>
                  <a:moveTo>
                    <a:pt x="21" y="16"/>
                  </a:moveTo>
                  <a:cubicBezTo>
                    <a:pt x="19" y="17"/>
                    <a:pt x="17" y="19"/>
                    <a:pt x="16" y="21"/>
                  </a:cubicBezTo>
                  <a:cubicBezTo>
                    <a:pt x="15" y="23"/>
                    <a:pt x="14" y="24"/>
                    <a:pt x="12" y="24"/>
                  </a:cubicBezTo>
                  <a:cubicBezTo>
                    <a:pt x="12" y="24"/>
                    <a:pt x="11" y="24"/>
                    <a:pt x="11" y="24"/>
                  </a:cubicBezTo>
                  <a:cubicBezTo>
                    <a:pt x="9" y="23"/>
                    <a:pt x="8" y="21"/>
                    <a:pt x="8" y="19"/>
                  </a:cubicBezTo>
                  <a:cubicBezTo>
                    <a:pt x="10" y="14"/>
                    <a:pt x="14" y="10"/>
                    <a:pt x="19" y="8"/>
                  </a:cubicBezTo>
                  <a:cubicBezTo>
                    <a:pt x="21" y="7"/>
                    <a:pt x="23" y="8"/>
                    <a:pt x="24" y="11"/>
                  </a:cubicBezTo>
                  <a:cubicBezTo>
                    <a:pt x="25" y="13"/>
                    <a:pt x="24" y="15"/>
                    <a:pt x="21" y="16"/>
                  </a:cubicBezTo>
                  <a:close/>
                </a:path>
              </a:pathLst>
            </a:custGeom>
            <a:grpFill/>
            <a:ln>
              <a:noFill/>
            </a:ln>
          </p:spPr>
          <p:txBody>
            <a:bodyPr vert="horz" wrap="square" lIns="91440" tIns="45720" rIns="91440" bIns="45720" numCol="1" anchor="t" anchorCtr="0" compatLnSpc="1"/>
            <a:lstStyle/>
            <a:p>
              <a:endParaRPr lang="zh-CN" altLang="en-US">
                <a:solidFill>
                  <a:srgbClr val="005CA1"/>
                </a:solidFill>
              </a:endParaRPr>
            </a:p>
          </p:txBody>
        </p:sp>
        <p:sp>
          <p:nvSpPr>
            <p:cNvPr id="47" name="Freeform 91">
              <a:extLst>
                <a:ext uri="{FF2B5EF4-FFF2-40B4-BE49-F238E27FC236}">
                  <a16:creationId xmlns:a16="http://schemas.microsoft.com/office/drawing/2014/main" id="{C178CACB-5847-8A45-B958-2033D83D1D36}"/>
                </a:ext>
              </a:extLst>
            </p:cNvPr>
            <p:cNvSpPr>
              <a:spLocks noEditPoints="1"/>
            </p:cNvSpPr>
            <p:nvPr/>
          </p:nvSpPr>
          <p:spPr bwMode="auto">
            <a:xfrm>
              <a:off x="7150101" y="3190875"/>
              <a:ext cx="541338" cy="539750"/>
            </a:xfrm>
            <a:custGeom>
              <a:avLst/>
              <a:gdLst>
                <a:gd name="T0" fmla="*/ 179 w 192"/>
                <a:gd name="T1" fmla="*/ 47 h 192"/>
                <a:gd name="T2" fmla="*/ 185 w 192"/>
                <a:gd name="T3" fmla="*/ 41 h 192"/>
                <a:gd name="T4" fmla="*/ 192 w 192"/>
                <a:gd name="T5" fmla="*/ 24 h 192"/>
                <a:gd name="T6" fmla="*/ 185 w 192"/>
                <a:gd name="T7" fmla="*/ 7 h 192"/>
                <a:gd name="T8" fmla="*/ 168 w 192"/>
                <a:gd name="T9" fmla="*/ 0 h 192"/>
                <a:gd name="T10" fmla="*/ 151 w 192"/>
                <a:gd name="T11" fmla="*/ 7 h 192"/>
                <a:gd name="T12" fmla="*/ 145 w 192"/>
                <a:gd name="T13" fmla="*/ 13 h 192"/>
                <a:gd name="T14" fmla="*/ 96 w 192"/>
                <a:gd name="T15" fmla="*/ 0 h 192"/>
                <a:gd name="T16" fmla="*/ 47 w 192"/>
                <a:gd name="T17" fmla="*/ 13 h 192"/>
                <a:gd name="T18" fmla="*/ 41 w 192"/>
                <a:gd name="T19" fmla="*/ 7 h 192"/>
                <a:gd name="T20" fmla="*/ 24 w 192"/>
                <a:gd name="T21" fmla="*/ 0 h 192"/>
                <a:gd name="T22" fmla="*/ 7 w 192"/>
                <a:gd name="T23" fmla="*/ 7 h 192"/>
                <a:gd name="T24" fmla="*/ 0 w 192"/>
                <a:gd name="T25" fmla="*/ 24 h 192"/>
                <a:gd name="T26" fmla="*/ 7 w 192"/>
                <a:gd name="T27" fmla="*/ 41 h 192"/>
                <a:gd name="T28" fmla="*/ 14 w 192"/>
                <a:gd name="T29" fmla="*/ 47 h 192"/>
                <a:gd name="T30" fmla="*/ 0 w 192"/>
                <a:gd name="T31" fmla="*/ 96 h 192"/>
                <a:gd name="T32" fmla="*/ 13 w 192"/>
                <a:gd name="T33" fmla="*/ 145 h 192"/>
                <a:gd name="T34" fmla="*/ 7 w 192"/>
                <a:gd name="T35" fmla="*/ 151 h 192"/>
                <a:gd name="T36" fmla="*/ 0 w 192"/>
                <a:gd name="T37" fmla="*/ 168 h 192"/>
                <a:gd name="T38" fmla="*/ 7 w 192"/>
                <a:gd name="T39" fmla="*/ 185 h 192"/>
                <a:gd name="T40" fmla="*/ 24 w 192"/>
                <a:gd name="T41" fmla="*/ 192 h 192"/>
                <a:gd name="T42" fmla="*/ 41 w 192"/>
                <a:gd name="T43" fmla="*/ 185 h 192"/>
                <a:gd name="T44" fmla="*/ 47 w 192"/>
                <a:gd name="T45" fmla="*/ 179 h 192"/>
                <a:gd name="T46" fmla="*/ 96 w 192"/>
                <a:gd name="T47" fmla="*/ 192 h 192"/>
                <a:gd name="T48" fmla="*/ 145 w 192"/>
                <a:gd name="T49" fmla="*/ 179 h 192"/>
                <a:gd name="T50" fmla="*/ 151 w 192"/>
                <a:gd name="T51" fmla="*/ 185 h 192"/>
                <a:gd name="T52" fmla="*/ 168 w 192"/>
                <a:gd name="T53" fmla="*/ 192 h 192"/>
                <a:gd name="T54" fmla="*/ 185 w 192"/>
                <a:gd name="T55" fmla="*/ 185 h 192"/>
                <a:gd name="T56" fmla="*/ 192 w 192"/>
                <a:gd name="T57" fmla="*/ 168 h 192"/>
                <a:gd name="T58" fmla="*/ 185 w 192"/>
                <a:gd name="T59" fmla="*/ 151 h 192"/>
                <a:gd name="T60" fmla="*/ 179 w 192"/>
                <a:gd name="T61" fmla="*/ 145 h 192"/>
                <a:gd name="T62" fmla="*/ 192 w 192"/>
                <a:gd name="T63" fmla="*/ 96 h 192"/>
                <a:gd name="T64" fmla="*/ 179 w 192"/>
                <a:gd name="T65" fmla="*/ 47 h 192"/>
                <a:gd name="T66" fmla="*/ 96 w 192"/>
                <a:gd name="T67" fmla="*/ 176 h 192"/>
                <a:gd name="T68" fmla="*/ 16 w 192"/>
                <a:gd name="T69" fmla="*/ 96 h 192"/>
                <a:gd name="T70" fmla="*/ 96 w 192"/>
                <a:gd name="T71" fmla="*/ 16 h 192"/>
                <a:gd name="T72" fmla="*/ 176 w 192"/>
                <a:gd name="T73" fmla="*/ 96 h 192"/>
                <a:gd name="T74" fmla="*/ 96 w 192"/>
                <a:gd name="T7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2">
                  <a:moveTo>
                    <a:pt x="179" y="47"/>
                  </a:moveTo>
                  <a:cubicBezTo>
                    <a:pt x="185" y="41"/>
                    <a:pt x="185" y="41"/>
                    <a:pt x="185" y="41"/>
                  </a:cubicBezTo>
                  <a:cubicBezTo>
                    <a:pt x="190" y="36"/>
                    <a:pt x="192" y="30"/>
                    <a:pt x="192" y="24"/>
                  </a:cubicBezTo>
                  <a:cubicBezTo>
                    <a:pt x="192" y="17"/>
                    <a:pt x="190" y="11"/>
                    <a:pt x="185" y="7"/>
                  </a:cubicBezTo>
                  <a:cubicBezTo>
                    <a:pt x="181" y="2"/>
                    <a:pt x="175" y="0"/>
                    <a:pt x="168" y="0"/>
                  </a:cubicBezTo>
                  <a:cubicBezTo>
                    <a:pt x="162" y="0"/>
                    <a:pt x="156" y="2"/>
                    <a:pt x="151" y="7"/>
                  </a:cubicBezTo>
                  <a:cubicBezTo>
                    <a:pt x="145" y="13"/>
                    <a:pt x="145" y="13"/>
                    <a:pt x="145" y="13"/>
                  </a:cubicBezTo>
                  <a:cubicBezTo>
                    <a:pt x="130" y="5"/>
                    <a:pt x="113" y="0"/>
                    <a:pt x="96" y="0"/>
                  </a:cubicBezTo>
                  <a:cubicBezTo>
                    <a:pt x="79" y="0"/>
                    <a:pt x="62" y="5"/>
                    <a:pt x="47" y="13"/>
                  </a:cubicBezTo>
                  <a:cubicBezTo>
                    <a:pt x="41" y="7"/>
                    <a:pt x="41" y="7"/>
                    <a:pt x="41" y="7"/>
                  </a:cubicBezTo>
                  <a:cubicBezTo>
                    <a:pt x="37" y="2"/>
                    <a:pt x="31" y="0"/>
                    <a:pt x="24" y="0"/>
                  </a:cubicBezTo>
                  <a:cubicBezTo>
                    <a:pt x="18" y="0"/>
                    <a:pt x="12" y="2"/>
                    <a:pt x="7" y="7"/>
                  </a:cubicBezTo>
                  <a:cubicBezTo>
                    <a:pt x="3" y="11"/>
                    <a:pt x="0" y="17"/>
                    <a:pt x="0" y="24"/>
                  </a:cubicBezTo>
                  <a:cubicBezTo>
                    <a:pt x="0" y="30"/>
                    <a:pt x="3" y="36"/>
                    <a:pt x="7" y="41"/>
                  </a:cubicBezTo>
                  <a:cubicBezTo>
                    <a:pt x="14" y="47"/>
                    <a:pt x="14" y="47"/>
                    <a:pt x="14" y="47"/>
                  </a:cubicBezTo>
                  <a:cubicBezTo>
                    <a:pt x="5" y="62"/>
                    <a:pt x="0" y="79"/>
                    <a:pt x="0" y="96"/>
                  </a:cubicBezTo>
                  <a:cubicBezTo>
                    <a:pt x="0" y="113"/>
                    <a:pt x="5" y="130"/>
                    <a:pt x="13" y="145"/>
                  </a:cubicBezTo>
                  <a:cubicBezTo>
                    <a:pt x="7" y="151"/>
                    <a:pt x="7" y="151"/>
                    <a:pt x="7" y="151"/>
                  </a:cubicBezTo>
                  <a:cubicBezTo>
                    <a:pt x="3" y="155"/>
                    <a:pt x="0" y="161"/>
                    <a:pt x="0" y="168"/>
                  </a:cubicBezTo>
                  <a:cubicBezTo>
                    <a:pt x="0" y="174"/>
                    <a:pt x="3" y="180"/>
                    <a:pt x="7" y="185"/>
                  </a:cubicBezTo>
                  <a:cubicBezTo>
                    <a:pt x="12" y="189"/>
                    <a:pt x="18" y="192"/>
                    <a:pt x="24" y="192"/>
                  </a:cubicBezTo>
                  <a:cubicBezTo>
                    <a:pt x="31" y="192"/>
                    <a:pt x="37" y="189"/>
                    <a:pt x="41" y="185"/>
                  </a:cubicBezTo>
                  <a:cubicBezTo>
                    <a:pt x="47" y="179"/>
                    <a:pt x="47" y="179"/>
                    <a:pt x="47" y="179"/>
                  </a:cubicBezTo>
                  <a:cubicBezTo>
                    <a:pt x="62" y="187"/>
                    <a:pt x="79" y="192"/>
                    <a:pt x="96" y="192"/>
                  </a:cubicBezTo>
                  <a:cubicBezTo>
                    <a:pt x="113" y="192"/>
                    <a:pt x="130" y="187"/>
                    <a:pt x="145" y="179"/>
                  </a:cubicBezTo>
                  <a:cubicBezTo>
                    <a:pt x="151" y="185"/>
                    <a:pt x="151" y="185"/>
                    <a:pt x="151" y="185"/>
                  </a:cubicBezTo>
                  <a:cubicBezTo>
                    <a:pt x="156" y="189"/>
                    <a:pt x="162" y="192"/>
                    <a:pt x="168" y="192"/>
                  </a:cubicBezTo>
                  <a:cubicBezTo>
                    <a:pt x="175" y="192"/>
                    <a:pt x="181" y="189"/>
                    <a:pt x="185" y="185"/>
                  </a:cubicBezTo>
                  <a:cubicBezTo>
                    <a:pt x="190" y="180"/>
                    <a:pt x="192" y="174"/>
                    <a:pt x="192" y="168"/>
                  </a:cubicBezTo>
                  <a:cubicBezTo>
                    <a:pt x="192" y="161"/>
                    <a:pt x="190" y="155"/>
                    <a:pt x="185" y="151"/>
                  </a:cubicBezTo>
                  <a:cubicBezTo>
                    <a:pt x="179" y="145"/>
                    <a:pt x="179" y="145"/>
                    <a:pt x="179" y="145"/>
                  </a:cubicBezTo>
                  <a:cubicBezTo>
                    <a:pt x="188" y="130"/>
                    <a:pt x="192" y="113"/>
                    <a:pt x="192" y="96"/>
                  </a:cubicBezTo>
                  <a:cubicBezTo>
                    <a:pt x="192" y="79"/>
                    <a:pt x="188" y="62"/>
                    <a:pt x="179" y="47"/>
                  </a:cubicBezTo>
                  <a:close/>
                  <a:moveTo>
                    <a:pt x="96" y="176"/>
                  </a:moveTo>
                  <a:cubicBezTo>
                    <a:pt x="52" y="176"/>
                    <a:pt x="16" y="140"/>
                    <a:pt x="16" y="96"/>
                  </a:cubicBezTo>
                  <a:cubicBezTo>
                    <a:pt x="16" y="52"/>
                    <a:pt x="52" y="16"/>
                    <a:pt x="96" y="16"/>
                  </a:cubicBezTo>
                  <a:cubicBezTo>
                    <a:pt x="140" y="16"/>
                    <a:pt x="176" y="52"/>
                    <a:pt x="176" y="96"/>
                  </a:cubicBezTo>
                  <a:cubicBezTo>
                    <a:pt x="176" y="140"/>
                    <a:pt x="140" y="176"/>
                    <a:pt x="96" y="176"/>
                  </a:cubicBezTo>
                  <a:close/>
                </a:path>
              </a:pathLst>
            </a:custGeom>
            <a:grpFill/>
            <a:ln>
              <a:noFill/>
            </a:ln>
          </p:spPr>
          <p:txBody>
            <a:bodyPr vert="horz" wrap="square" lIns="91440" tIns="45720" rIns="91440" bIns="45720" numCol="1" anchor="t" anchorCtr="0" compatLnSpc="1"/>
            <a:lstStyle/>
            <a:p>
              <a:endParaRPr lang="zh-CN" altLang="en-US">
                <a:solidFill>
                  <a:srgbClr val="005CA1"/>
                </a:solidFill>
              </a:endParaRPr>
            </a:p>
          </p:txBody>
        </p:sp>
        <p:sp>
          <p:nvSpPr>
            <p:cNvPr id="48" name="Freeform 92">
              <a:extLst>
                <a:ext uri="{FF2B5EF4-FFF2-40B4-BE49-F238E27FC236}">
                  <a16:creationId xmlns:a16="http://schemas.microsoft.com/office/drawing/2014/main" id="{C86EBBB4-B157-5749-A458-83C540E75D64}"/>
                </a:ext>
              </a:extLst>
            </p:cNvPr>
            <p:cNvSpPr>
              <a:spLocks noEditPoints="1"/>
            </p:cNvSpPr>
            <p:nvPr/>
          </p:nvSpPr>
          <p:spPr bwMode="auto">
            <a:xfrm>
              <a:off x="7218363" y="3257550"/>
              <a:ext cx="404813" cy="40640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04 w 144"/>
                <a:gd name="T11" fmla="*/ 72 h 144"/>
                <a:gd name="T12" fmla="*/ 72 w 144"/>
                <a:gd name="T13" fmla="*/ 104 h 144"/>
                <a:gd name="T14" fmla="*/ 40 w 144"/>
                <a:gd name="T15" fmla="*/ 72 h 144"/>
                <a:gd name="T16" fmla="*/ 47 w 144"/>
                <a:gd name="T17" fmla="*/ 52 h 144"/>
                <a:gd name="T18" fmla="*/ 41 w 144"/>
                <a:gd name="T19" fmla="*/ 47 h 144"/>
                <a:gd name="T20" fmla="*/ 41 w 144"/>
                <a:gd name="T21" fmla="*/ 41 h 144"/>
                <a:gd name="T22" fmla="*/ 47 w 144"/>
                <a:gd name="T23" fmla="*/ 41 h 144"/>
                <a:gd name="T24" fmla="*/ 53 w 144"/>
                <a:gd name="T25" fmla="*/ 47 h 144"/>
                <a:gd name="T26" fmla="*/ 72 w 144"/>
                <a:gd name="T27" fmla="*/ 40 h 144"/>
                <a:gd name="T28" fmla="*/ 92 w 144"/>
                <a:gd name="T29" fmla="*/ 47 h 144"/>
                <a:gd name="T30" fmla="*/ 98 w 144"/>
                <a:gd name="T31" fmla="*/ 41 h 144"/>
                <a:gd name="T32" fmla="*/ 103 w 144"/>
                <a:gd name="T33" fmla="*/ 41 h 144"/>
                <a:gd name="T34" fmla="*/ 103 w 144"/>
                <a:gd name="T35" fmla="*/ 47 h 144"/>
                <a:gd name="T36" fmla="*/ 97 w 144"/>
                <a:gd name="T37" fmla="*/ 52 h 144"/>
                <a:gd name="T38" fmla="*/ 104 w 144"/>
                <a:gd name="T3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04" y="72"/>
                  </a:moveTo>
                  <a:cubicBezTo>
                    <a:pt x="104" y="90"/>
                    <a:pt x="90" y="104"/>
                    <a:pt x="72" y="104"/>
                  </a:cubicBezTo>
                  <a:cubicBezTo>
                    <a:pt x="55" y="104"/>
                    <a:pt x="40" y="90"/>
                    <a:pt x="40" y="72"/>
                  </a:cubicBezTo>
                  <a:cubicBezTo>
                    <a:pt x="40" y="64"/>
                    <a:pt x="43" y="58"/>
                    <a:pt x="47" y="52"/>
                  </a:cubicBezTo>
                  <a:cubicBezTo>
                    <a:pt x="41" y="47"/>
                    <a:pt x="41" y="47"/>
                    <a:pt x="41" y="47"/>
                  </a:cubicBezTo>
                  <a:cubicBezTo>
                    <a:pt x="40" y="45"/>
                    <a:pt x="40" y="43"/>
                    <a:pt x="41" y="41"/>
                  </a:cubicBezTo>
                  <a:cubicBezTo>
                    <a:pt x="43" y="39"/>
                    <a:pt x="45" y="39"/>
                    <a:pt x="47" y="41"/>
                  </a:cubicBezTo>
                  <a:cubicBezTo>
                    <a:pt x="53" y="47"/>
                    <a:pt x="53" y="47"/>
                    <a:pt x="53" y="47"/>
                  </a:cubicBezTo>
                  <a:cubicBezTo>
                    <a:pt x="58" y="42"/>
                    <a:pt x="65" y="40"/>
                    <a:pt x="72" y="40"/>
                  </a:cubicBezTo>
                  <a:cubicBezTo>
                    <a:pt x="80" y="40"/>
                    <a:pt x="86" y="42"/>
                    <a:pt x="92" y="47"/>
                  </a:cubicBezTo>
                  <a:cubicBezTo>
                    <a:pt x="98" y="41"/>
                    <a:pt x="98" y="41"/>
                    <a:pt x="98" y="41"/>
                  </a:cubicBezTo>
                  <a:cubicBezTo>
                    <a:pt x="99" y="39"/>
                    <a:pt x="102" y="39"/>
                    <a:pt x="103" y="41"/>
                  </a:cubicBezTo>
                  <a:cubicBezTo>
                    <a:pt x="105" y="43"/>
                    <a:pt x="105" y="45"/>
                    <a:pt x="103" y="47"/>
                  </a:cubicBezTo>
                  <a:cubicBezTo>
                    <a:pt x="97" y="52"/>
                    <a:pt x="97" y="52"/>
                    <a:pt x="97" y="52"/>
                  </a:cubicBezTo>
                  <a:cubicBezTo>
                    <a:pt x="102" y="58"/>
                    <a:pt x="104" y="65"/>
                    <a:pt x="104" y="72"/>
                  </a:cubicBezTo>
                  <a:close/>
                </a:path>
              </a:pathLst>
            </a:custGeom>
            <a:grpFill/>
            <a:ln>
              <a:noFill/>
            </a:ln>
          </p:spPr>
          <p:txBody>
            <a:bodyPr vert="horz" wrap="square" lIns="91440" tIns="45720" rIns="91440" bIns="45720" numCol="1" anchor="t" anchorCtr="0" compatLnSpc="1"/>
            <a:lstStyle/>
            <a:p>
              <a:endParaRPr lang="zh-CN" altLang="en-US">
                <a:solidFill>
                  <a:srgbClr val="005CA1"/>
                </a:solidFill>
              </a:endParaRPr>
            </a:p>
          </p:txBody>
        </p:sp>
      </p:grpSp>
      <p:sp>
        <p:nvSpPr>
          <p:cNvPr id="49" name="燕尾形 48">
            <a:extLst>
              <a:ext uri="{FF2B5EF4-FFF2-40B4-BE49-F238E27FC236}">
                <a16:creationId xmlns:a16="http://schemas.microsoft.com/office/drawing/2014/main" id="{79C43B94-D5B0-BE4F-9149-3BDB739B9602}"/>
              </a:ext>
            </a:extLst>
          </p:cNvPr>
          <p:cNvSpPr/>
          <p:nvPr/>
        </p:nvSpPr>
        <p:spPr>
          <a:xfrm rot="16200000">
            <a:off x="5446373" y="4072535"/>
            <a:ext cx="348343" cy="348343"/>
          </a:xfrm>
          <a:prstGeom prst="chevron">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50" name="燕尾形 49">
            <a:extLst>
              <a:ext uri="{FF2B5EF4-FFF2-40B4-BE49-F238E27FC236}">
                <a16:creationId xmlns:a16="http://schemas.microsoft.com/office/drawing/2014/main" id="{75C27BE9-D705-5C41-8596-5C0D3923EDE6}"/>
              </a:ext>
            </a:extLst>
          </p:cNvPr>
          <p:cNvSpPr/>
          <p:nvPr/>
        </p:nvSpPr>
        <p:spPr>
          <a:xfrm rot="16200000">
            <a:off x="9105056" y="4072535"/>
            <a:ext cx="348343" cy="348343"/>
          </a:xfrm>
          <a:prstGeom prst="chevron">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52" name="TextBox 76">
            <a:extLst>
              <a:ext uri="{FF2B5EF4-FFF2-40B4-BE49-F238E27FC236}">
                <a16:creationId xmlns:a16="http://schemas.microsoft.com/office/drawing/2014/main" id="{93901172-B5A3-264F-9D53-99EC37EBDB18}"/>
              </a:ext>
            </a:extLst>
          </p:cNvPr>
          <p:cNvSpPr txBox="1"/>
          <p:nvPr/>
        </p:nvSpPr>
        <p:spPr>
          <a:xfrm>
            <a:off x="3166983" y="5549636"/>
            <a:ext cx="1039892"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400" dirty="0"/>
              <a:t>Zernike</a:t>
            </a:r>
            <a:r>
              <a:rPr lang="zh-CN" altLang="en-US" sz="1400" dirty="0"/>
              <a:t>矩</a:t>
            </a:r>
          </a:p>
        </p:txBody>
      </p:sp>
      <p:sp>
        <p:nvSpPr>
          <p:cNvPr id="55" name="TextBox 76">
            <a:extLst>
              <a:ext uri="{FF2B5EF4-FFF2-40B4-BE49-F238E27FC236}">
                <a16:creationId xmlns:a16="http://schemas.microsoft.com/office/drawing/2014/main" id="{0CC0768C-2BBD-2A4B-8AB9-F82F1FBED0BE}"/>
              </a:ext>
            </a:extLst>
          </p:cNvPr>
          <p:cNvSpPr txBox="1"/>
          <p:nvPr/>
        </p:nvSpPr>
        <p:spPr>
          <a:xfrm>
            <a:off x="5009976" y="3484369"/>
            <a:ext cx="1368315"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400" dirty="0"/>
              <a:t>Fourier</a:t>
            </a:r>
            <a:r>
              <a:rPr lang="zh-CN" altLang="en-US" sz="1400" dirty="0"/>
              <a:t>描述符</a:t>
            </a:r>
          </a:p>
        </p:txBody>
      </p:sp>
      <p:sp>
        <p:nvSpPr>
          <p:cNvPr id="58" name="TextBox 76">
            <a:extLst>
              <a:ext uri="{FF2B5EF4-FFF2-40B4-BE49-F238E27FC236}">
                <a16:creationId xmlns:a16="http://schemas.microsoft.com/office/drawing/2014/main" id="{1F4D6AA4-9CD6-7548-A12B-2FE5A71CF62E}"/>
              </a:ext>
            </a:extLst>
          </p:cNvPr>
          <p:cNvSpPr txBox="1"/>
          <p:nvPr/>
        </p:nvSpPr>
        <p:spPr>
          <a:xfrm>
            <a:off x="6654276" y="5602939"/>
            <a:ext cx="1335614"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400" dirty="0"/>
              <a:t>D2</a:t>
            </a:r>
            <a:r>
              <a:rPr lang="zh-CN" altLang="en-US" sz="1400" dirty="0"/>
              <a:t>形状描述符</a:t>
            </a:r>
          </a:p>
        </p:txBody>
      </p:sp>
      <p:sp>
        <p:nvSpPr>
          <p:cNvPr id="61" name="TextBox 76">
            <a:extLst>
              <a:ext uri="{FF2B5EF4-FFF2-40B4-BE49-F238E27FC236}">
                <a16:creationId xmlns:a16="http://schemas.microsoft.com/office/drawing/2014/main" id="{52DA64DA-9E5F-5A44-89B4-670A565F3037}"/>
              </a:ext>
            </a:extLst>
          </p:cNvPr>
          <p:cNvSpPr txBox="1"/>
          <p:nvPr/>
        </p:nvSpPr>
        <p:spPr>
          <a:xfrm>
            <a:off x="8702424" y="3427161"/>
            <a:ext cx="1082340"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集成描述符</a:t>
            </a:r>
          </a:p>
        </p:txBody>
      </p:sp>
    </p:spTree>
    <p:extLst>
      <p:ext uri="{BB962C8B-B14F-4D97-AF65-F5344CB8AC3E}">
        <p14:creationId xmlns:p14="http://schemas.microsoft.com/office/powerpoint/2010/main" val="3862269353"/>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down)">
                                      <p:cBhvr>
                                        <p:cTn id="16" dur="500"/>
                                        <p:tgtEl>
                                          <p:spTgt spid="13"/>
                                        </p:tgtEl>
                                      </p:cBhvr>
                                    </p:animEffect>
                                  </p:childTnLst>
                                </p:cTn>
                              </p:par>
                            </p:childTnLst>
                          </p:cTn>
                        </p:par>
                        <p:par>
                          <p:cTn id="17" fill="hold">
                            <p:stCondLst>
                              <p:cond delay="500"/>
                            </p:stCondLst>
                            <p:childTnLst>
                              <p:par>
                                <p:cTn id="18" presetID="12" presetClass="entr" presetSubtype="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p:tgtEl>
                                          <p:spTgt spid="34"/>
                                        </p:tgtEl>
                                        <p:attrNameLst>
                                          <p:attrName>ppt_y</p:attrName>
                                        </p:attrNameLst>
                                      </p:cBhvr>
                                      <p:tavLst>
                                        <p:tav tm="0">
                                          <p:val>
                                            <p:strVal val="#ppt_y-#ppt_h*1.125000"/>
                                          </p:val>
                                        </p:tav>
                                        <p:tav tm="100000">
                                          <p:val>
                                            <p:strVal val="#ppt_y"/>
                                          </p:val>
                                        </p:tav>
                                      </p:tavLst>
                                    </p:anim>
                                    <p:animEffect transition="in" filter="wipe(down)">
                                      <p:cBhvr>
                                        <p:cTn id="21" dur="500"/>
                                        <p:tgtEl>
                                          <p:spTgt spid="34"/>
                                        </p:tgtEl>
                                      </p:cBhvr>
                                    </p:animEffect>
                                  </p:childTnLst>
                                </p:cTn>
                              </p:par>
                            </p:childTnLst>
                          </p:cTn>
                        </p:par>
                        <p:par>
                          <p:cTn id="22" fill="hold">
                            <p:stCondLst>
                              <p:cond delay="1000"/>
                            </p:stCondLst>
                            <p:childTnLst>
                              <p:par>
                                <p:cTn id="23" presetID="12" presetClass="entr" presetSubtype="1"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p:tgtEl>
                                          <p:spTgt spid="36"/>
                                        </p:tgtEl>
                                        <p:attrNameLst>
                                          <p:attrName>ppt_y</p:attrName>
                                        </p:attrNameLst>
                                      </p:cBhvr>
                                      <p:tavLst>
                                        <p:tav tm="0">
                                          <p:val>
                                            <p:strVal val="#ppt_y-#ppt_h*1.125000"/>
                                          </p:val>
                                        </p:tav>
                                        <p:tav tm="100000">
                                          <p:val>
                                            <p:strVal val="#ppt_y"/>
                                          </p:val>
                                        </p:tav>
                                      </p:tavLst>
                                    </p:anim>
                                    <p:animEffect transition="in" filter="wipe(down)">
                                      <p:cBhvr>
                                        <p:cTn id="26" dur="500"/>
                                        <p:tgtEl>
                                          <p:spTgt spid="36"/>
                                        </p:tgtEl>
                                      </p:cBhvr>
                                    </p:animEffect>
                                  </p:childTnLst>
                                </p:cTn>
                              </p:par>
                            </p:childTnLst>
                          </p:cTn>
                        </p:par>
                        <p:par>
                          <p:cTn id="27" fill="hold">
                            <p:stCondLst>
                              <p:cond delay="1500"/>
                            </p:stCondLst>
                            <p:childTnLst>
                              <p:par>
                                <p:cTn id="28" presetID="12" presetClass="entr" presetSubtype="4"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p:tgtEl>
                                          <p:spTgt spid="45"/>
                                        </p:tgtEl>
                                        <p:attrNameLst>
                                          <p:attrName>ppt_y</p:attrName>
                                        </p:attrNameLst>
                                      </p:cBhvr>
                                      <p:tavLst>
                                        <p:tav tm="0">
                                          <p:val>
                                            <p:strVal val="#ppt_y+#ppt_h*1.125000"/>
                                          </p:val>
                                        </p:tav>
                                        <p:tav tm="100000">
                                          <p:val>
                                            <p:strVal val="#ppt_y"/>
                                          </p:val>
                                        </p:tav>
                                      </p:tavLst>
                                    </p:anim>
                                    <p:animEffect transition="in" filter="wipe(up)">
                                      <p:cBhvr>
                                        <p:cTn id="31" dur="500"/>
                                        <p:tgtEl>
                                          <p:spTgt spid="45"/>
                                        </p:tgtEl>
                                      </p:cBhvr>
                                    </p:animEffect>
                                  </p:childTnLst>
                                </p:cTn>
                              </p:par>
                            </p:childTnLst>
                          </p:cTn>
                        </p:par>
                        <p:par>
                          <p:cTn id="32" fill="hold">
                            <p:stCondLst>
                              <p:cond delay="2000"/>
                            </p:stCondLst>
                            <p:childTnLst>
                              <p:par>
                                <p:cTn id="33" presetID="12" presetClass="entr" presetSubtype="4"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p:tgtEl>
                                          <p:spTgt spid="33"/>
                                        </p:tgtEl>
                                        <p:attrNameLst>
                                          <p:attrName>ppt_y</p:attrName>
                                        </p:attrNameLst>
                                      </p:cBhvr>
                                      <p:tavLst>
                                        <p:tav tm="0">
                                          <p:val>
                                            <p:strVal val="#ppt_y+#ppt_h*1.125000"/>
                                          </p:val>
                                        </p:tav>
                                        <p:tav tm="100000">
                                          <p:val>
                                            <p:strVal val="#ppt_y"/>
                                          </p:val>
                                        </p:tav>
                                      </p:tavLst>
                                    </p:anim>
                                    <p:animEffect transition="in" filter="wipe(up)">
                                      <p:cBhvr>
                                        <p:cTn id="36" dur="500"/>
                                        <p:tgtEl>
                                          <p:spTgt spid="33"/>
                                        </p:tgtEl>
                                      </p:cBhvr>
                                    </p:animEffect>
                                  </p:childTnLst>
                                </p:cTn>
                              </p:par>
                            </p:childTnLst>
                          </p:cTn>
                        </p:par>
                        <p:par>
                          <p:cTn id="37" fill="hold">
                            <p:stCondLst>
                              <p:cond delay="2500"/>
                            </p:stCondLst>
                            <p:childTnLst>
                              <p:par>
                                <p:cTn id="38" presetID="12" presetClass="entr" presetSubtype="4"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500"/>
                                        <p:tgtEl>
                                          <p:spTgt spid="38"/>
                                        </p:tgtEl>
                                        <p:attrNameLst>
                                          <p:attrName>ppt_y</p:attrName>
                                        </p:attrNameLst>
                                      </p:cBhvr>
                                      <p:tavLst>
                                        <p:tav tm="0">
                                          <p:val>
                                            <p:strVal val="#ppt_y+#ppt_h*1.125000"/>
                                          </p:val>
                                        </p:tav>
                                        <p:tav tm="100000">
                                          <p:val>
                                            <p:strVal val="#ppt_y"/>
                                          </p:val>
                                        </p:tav>
                                      </p:tavLst>
                                    </p:anim>
                                    <p:animEffect transition="in" filter="wipe(up)">
                                      <p:cBhvr>
                                        <p:cTn id="41" dur="500"/>
                                        <p:tgtEl>
                                          <p:spTgt spid="38"/>
                                        </p:tgtEl>
                                      </p:cBhvr>
                                    </p:animEffect>
                                  </p:childTnLst>
                                </p:cTn>
                              </p:par>
                            </p:childTnLst>
                          </p:cTn>
                        </p:par>
                        <p:par>
                          <p:cTn id="42" fill="hold">
                            <p:stCondLst>
                              <p:cond delay="3000"/>
                            </p:stCondLst>
                            <p:childTnLst>
                              <p:par>
                                <p:cTn id="43" presetID="12" presetClass="entr" presetSubtype="1"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p:tgtEl>
                                          <p:spTgt spid="49"/>
                                        </p:tgtEl>
                                        <p:attrNameLst>
                                          <p:attrName>ppt_y</p:attrName>
                                        </p:attrNameLst>
                                      </p:cBhvr>
                                      <p:tavLst>
                                        <p:tav tm="0">
                                          <p:val>
                                            <p:strVal val="#ppt_y-#ppt_h*1.125000"/>
                                          </p:val>
                                        </p:tav>
                                        <p:tav tm="100000">
                                          <p:val>
                                            <p:strVal val="#ppt_y"/>
                                          </p:val>
                                        </p:tav>
                                      </p:tavLst>
                                    </p:anim>
                                    <p:animEffect transition="in" filter="wipe(down)">
                                      <p:cBhvr>
                                        <p:cTn id="46" dur="500"/>
                                        <p:tgtEl>
                                          <p:spTgt spid="49"/>
                                        </p:tgtEl>
                                      </p:cBhvr>
                                    </p:animEffect>
                                  </p:childTnLst>
                                </p:cTn>
                              </p:par>
                            </p:childTnLst>
                          </p:cTn>
                        </p:par>
                        <p:par>
                          <p:cTn id="47" fill="hold">
                            <p:stCondLst>
                              <p:cond delay="3500"/>
                            </p:stCondLst>
                            <p:childTnLst>
                              <p:par>
                                <p:cTn id="48" presetID="12" presetClass="entr" presetSubtype="1"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p:tgtEl>
                                          <p:spTgt spid="35"/>
                                        </p:tgtEl>
                                        <p:attrNameLst>
                                          <p:attrName>ppt_y</p:attrName>
                                        </p:attrNameLst>
                                      </p:cBhvr>
                                      <p:tavLst>
                                        <p:tav tm="0">
                                          <p:val>
                                            <p:strVal val="#ppt_y-#ppt_h*1.125000"/>
                                          </p:val>
                                        </p:tav>
                                        <p:tav tm="100000">
                                          <p:val>
                                            <p:strVal val="#ppt_y"/>
                                          </p:val>
                                        </p:tav>
                                      </p:tavLst>
                                    </p:anim>
                                    <p:animEffect transition="in" filter="wipe(down)">
                                      <p:cBhvr>
                                        <p:cTn id="51" dur="500"/>
                                        <p:tgtEl>
                                          <p:spTgt spid="35"/>
                                        </p:tgtEl>
                                      </p:cBhvr>
                                    </p:animEffect>
                                  </p:childTnLst>
                                </p:cTn>
                              </p:par>
                            </p:childTnLst>
                          </p:cTn>
                        </p:par>
                        <p:par>
                          <p:cTn id="52" fill="hold">
                            <p:stCondLst>
                              <p:cond delay="4000"/>
                            </p:stCondLst>
                            <p:childTnLst>
                              <p:par>
                                <p:cTn id="53" presetID="12" presetClass="entr" presetSubtype="1"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p:tgtEl>
                                          <p:spTgt spid="37"/>
                                        </p:tgtEl>
                                        <p:attrNameLst>
                                          <p:attrName>ppt_y</p:attrName>
                                        </p:attrNameLst>
                                      </p:cBhvr>
                                      <p:tavLst>
                                        <p:tav tm="0">
                                          <p:val>
                                            <p:strVal val="#ppt_y-#ppt_h*1.125000"/>
                                          </p:val>
                                        </p:tav>
                                        <p:tav tm="100000">
                                          <p:val>
                                            <p:strVal val="#ppt_y"/>
                                          </p:val>
                                        </p:tav>
                                      </p:tavLst>
                                    </p:anim>
                                    <p:animEffect transition="in" filter="wipe(down)">
                                      <p:cBhvr>
                                        <p:cTn id="56" dur="500"/>
                                        <p:tgtEl>
                                          <p:spTgt spid="37"/>
                                        </p:tgtEl>
                                      </p:cBhvr>
                                    </p:animEffect>
                                  </p:childTnLst>
                                </p:cTn>
                              </p:par>
                            </p:childTnLst>
                          </p:cTn>
                        </p:par>
                        <p:par>
                          <p:cTn id="57" fill="hold">
                            <p:stCondLst>
                              <p:cond delay="4500"/>
                            </p:stCondLst>
                            <p:childTnLst>
                              <p:par>
                                <p:cTn id="58" presetID="12" presetClass="entr" presetSubtype="4" fill="hold"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500"/>
                                        <p:tgtEl>
                                          <p:spTgt spid="40"/>
                                        </p:tgtEl>
                                        <p:attrNameLst>
                                          <p:attrName>ppt_y</p:attrName>
                                        </p:attrNameLst>
                                      </p:cBhvr>
                                      <p:tavLst>
                                        <p:tav tm="0">
                                          <p:val>
                                            <p:strVal val="#ppt_y+#ppt_h*1.125000"/>
                                          </p:val>
                                        </p:tav>
                                        <p:tav tm="100000">
                                          <p:val>
                                            <p:strVal val="#ppt_y"/>
                                          </p:val>
                                        </p:tav>
                                      </p:tavLst>
                                    </p:anim>
                                    <p:animEffect transition="in" filter="wipe(up)">
                                      <p:cBhvr>
                                        <p:cTn id="61" dur="500"/>
                                        <p:tgtEl>
                                          <p:spTgt spid="40"/>
                                        </p:tgtEl>
                                      </p:cBhvr>
                                    </p:animEffect>
                                  </p:childTnLst>
                                </p:cTn>
                              </p:par>
                            </p:childTnLst>
                          </p:cTn>
                        </p:par>
                        <p:par>
                          <p:cTn id="62" fill="hold">
                            <p:stCondLst>
                              <p:cond delay="5000"/>
                            </p:stCondLst>
                            <p:childTnLst>
                              <p:par>
                                <p:cTn id="63" presetID="12" presetClass="entr" presetSubtype="4"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p:tgtEl>
                                          <p:spTgt spid="32"/>
                                        </p:tgtEl>
                                        <p:attrNameLst>
                                          <p:attrName>ppt_y</p:attrName>
                                        </p:attrNameLst>
                                      </p:cBhvr>
                                      <p:tavLst>
                                        <p:tav tm="0">
                                          <p:val>
                                            <p:strVal val="#ppt_y+#ppt_h*1.125000"/>
                                          </p:val>
                                        </p:tav>
                                        <p:tav tm="100000">
                                          <p:val>
                                            <p:strVal val="#ppt_y"/>
                                          </p:val>
                                        </p:tav>
                                      </p:tavLst>
                                    </p:anim>
                                    <p:animEffect transition="in" filter="wipe(up)">
                                      <p:cBhvr>
                                        <p:cTn id="66" dur="500"/>
                                        <p:tgtEl>
                                          <p:spTgt spid="32"/>
                                        </p:tgtEl>
                                      </p:cBhvr>
                                    </p:animEffect>
                                  </p:childTnLst>
                                </p:cTn>
                              </p:par>
                            </p:childTnLst>
                          </p:cTn>
                        </p:par>
                        <p:par>
                          <p:cTn id="67" fill="hold">
                            <p:stCondLst>
                              <p:cond delay="5500"/>
                            </p:stCondLst>
                            <p:childTnLst>
                              <p:par>
                                <p:cTn id="68" presetID="12" presetClass="entr" presetSubtype="4"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500"/>
                                        <p:tgtEl>
                                          <p:spTgt spid="39"/>
                                        </p:tgtEl>
                                        <p:attrNameLst>
                                          <p:attrName>ppt_y</p:attrName>
                                        </p:attrNameLst>
                                      </p:cBhvr>
                                      <p:tavLst>
                                        <p:tav tm="0">
                                          <p:val>
                                            <p:strVal val="#ppt_y+#ppt_h*1.125000"/>
                                          </p:val>
                                        </p:tav>
                                        <p:tav tm="100000">
                                          <p:val>
                                            <p:strVal val="#ppt_y"/>
                                          </p:val>
                                        </p:tav>
                                      </p:tavLst>
                                    </p:anim>
                                    <p:animEffect transition="in" filter="wipe(up)">
                                      <p:cBhvr>
                                        <p:cTn id="71" dur="500"/>
                                        <p:tgtEl>
                                          <p:spTgt spid="39"/>
                                        </p:tgtEl>
                                      </p:cBhvr>
                                    </p:animEffect>
                                  </p:childTnLst>
                                </p:cTn>
                              </p:par>
                            </p:childTnLst>
                          </p:cTn>
                        </p:par>
                        <p:par>
                          <p:cTn id="72" fill="hold">
                            <p:stCondLst>
                              <p:cond delay="6000"/>
                            </p:stCondLst>
                            <p:childTnLst>
                              <p:par>
                                <p:cTn id="73" presetID="12" presetClass="entr" presetSubtype="1"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p:tgtEl>
                                          <p:spTgt spid="50"/>
                                        </p:tgtEl>
                                        <p:attrNameLst>
                                          <p:attrName>ppt_y</p:attrName>
                                        </p:attrNameLst>
                                      </p:cBhvr>
                                      <p:tavLst>
                                        <p:tav tm="0">
                                          <p:val>
                                            <p:strVal val="#ppt_y-#ppt_h*1.125000"/>
                                          </p:val>
                                        </p:tav>
                                        <p:tav tm="100000">
                                          <p:val>
                                            <p:strVal val="#ppt_y"/>
                                          </p:val>
                                        </p:tav>
                                      </p:tavLst>
                                    </p:anim>
                                    <p:animEffect transition="in" filter="wipe(down)">
                                      <p:cBhvr>
                                        <p:cTn id="7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animBg="1"/>
      <p:bldP spid="33" grpId="0" animBg="1"/>
      <p:bldP spid="34" grpId="0" animBg="1"/>
      <p:bldP spid="35" grpId="0" animBg="1"/>
      <p:bldP spid="36" grpId="0"/>
      <p:bldP spid="37" grpId="0"/>
      <p:bldP spid="38" grpId="0"/>
      <p:bldP spid="39" grpId="0"/>
      <p:bldP spid="49" grpId="0" animBg="1"/>
      <p:bldP spid="5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33" name="组合 32"/>
          <p:cNvGrpSpPr/>
          <p:nvPr/>
        </p:nvGrpSpPr>
        <p:grpSpPr>
          <a:xfrm>
            <a:off x="2965397" y="217491"/>
            <a:ext cx="10096500" cy="439541"/>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grpSp>
        <p:nvGrpSpPr>
          <p:cNvPr id="52" name="组合 51">
            <a:extLst>
              <a:ext uri="{FF2B5EF4-FFF2-40B4-BE49-F238E27FC236}">
                <a16:creationId xmlns:a16="http://schemas.microsoft.com/office/drawing/2014/main" id="{3FDF5936-C57B-6647-9069-C2753A50AA2F}"/>
              </a:ext>
            </a:extLst>
          </p:cNvPr>
          <p:cNvGrpSpPr/>
          <p:nvPr/>
        </p:nvGrpSpPr>
        <p:grpSpPr>
          <a:xfrm>
            <a:off x="584262" y="1062769"/>
            <a:ext cx="3569602" cy="369328"/>
            <a:chOff x="7708358" y="1504993"/>
            <a:chExt cx="3569602" cy="369328"/>
          </a:xfrm>
        </p:grpSpPr>
        <p:sp>
          <p:nvSpPr>
            <p:cNvPr id="53" name="矩形 52">
              <a:extLst>
                <a:ext uri="{FF2B5EF4-FFF2-40B4-BE49-F238E27FC236}">
                  <a16:creationId xmlns:a16="http://schemas.microsoft.com/office/drawing/2014/main" id="{56CB2C2B-578E-114E-BCC6-B994CD4BD968}"/>
                </a:ext>
              </a:extLst>
            </p:cNvPr>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8FA1F6F9-9B2C-5B40-968A-351FE16921B9}"/>
                </a:ext>
              </a:extLst>
            </p:cNvPr>
            <p:cNvSpPr txBox="1"/>
            <p:nvPr/>
          </p:nvSpPr>
          <p:spPr>
            <a:xfrm>
              <a:off x="7708358" y="1504993"/>
              <a:ext cx="308716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全局描述符</a:t>
              </a:r>
            </a:p>
          </p:txBody>
        </p:sp>
      </p:grpSp>
      <p:sp>
        <p:nvSpPr>
          <p:cNvPr id="59" name="矩形 58">
            <a:extLst>
              <a:ext uri="{FF2B5EF4-FFF2-40B4-BE49-F238E27FC236}">
                <a16:creationId xmlns:a16="http://schemas.microsoft.com/office/drawing/2014/main" id="{E9A1D12F-B1D0-6A45-8BE9-CC6F36B8B862}"/>
              </a:ext>
            </a:extLst>
          </p:cNvPr>
          <p:cNvSpPr/>
          <p:nvPr/>
        </p:nvSpPr>
        <p:spPr>
          <a:xfrm>
            <a:off x="533400" y="1613291"/>
            <a:ext cx="3510103" cy="3285900"/>
          </a:xfrm>
          <a:prstGeom prst="rect">
            <a:avLst/>
          </a:prstGeom>
        </p:spPr>
        <p:txBody>
          <a:bodyPr wrap="square">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全局特点指的是图像的总体特征属性，通常所见的总体全局特点主要 包含</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颜色特点、图像纹理特点与具体形状特点，例如作用强度直方示意 图等。因为是图片像素级的低层可视特点，所以，全局特点具备优良的恒 定性、运算简易、代表直观等特征，但是特点分布维数高、运算量大是其 致命弱点。 </a:t>
            </a:r>
          </a:p>
          <a:p>
            <a:pPr>
              <a:lnSpc>
                <a:spcPct val="15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id="{F5809779-C922-9141-A60B-3D56E06FCC98}"/>
              </a:ext>
            </a:extLst>
          </p:cNvPr>
          <p:cNvGrpSpPr/>
          <p:nvPr/>
        </p:nvGrpSpPr>
        <p:grpSpPr>
          <a:xfrm>
            <a:off x="4509894" y="1132977"/>
            <a:ext cx="3510103" cy="5058875"/>
            <a:chOff x="6882126" y="1578126"/>
            <a:chExt cx="3510103" cy="5058875"/>
          </a:xfrm>
        </p:grpSpPr>
        <p:grpSp>
          <p:nvGrpSpPr>
            <p:cNvPr id="64" name="Group 8">
              <a:extLst>
                <a:ext uri="{FF2B5EF4-FFF2-40B4-BE49-F238E27FC236}">
                  <a16:creationId xmlns:a16="http://schemas.microsoft.com/office/drawing/2014/main" id="{5A2F68CB-C479-064F-8861-1C153BD2F2B4}"/>
                </a:ext>
              </a:extLst>
            </p:cNvPr>
            <p:cNvGrpSpPr>
              <a:grpSpLocks noChangeAspect="1"/>
            </p:cNvGrpSpPr>
            <p:nvPr/>
          </p:nvGrpSpPr>
          <p:grpSpPr bwMode="auto">
            <a:xfrm>
              <a:off x="7043327" y="1578126"/>
              <a:ext cx="471898" cy="423745"/>
              <a:chOff x="3622" y="1962"/>
              <a:chExt cx="441" cy="396"/>
            </a:xfrm>
          </p:grpSpPr>
          <p:sp>
            <p:nvSpPr>
              <p:cNvPr id="68" name="Freeform 9">
                <a:extLst>
                  <a:ext uri="{FF2B5EF4-FFF2-40B4-BE49-F238E27FC236}">
                    <a16:creationId xmlns:a16="http://schemas.microsoft.com/office/drawing/2014/main" id="{D430CA3D-7019-5740-86E0-6A5E3FF42F8C}"/>
                  </a:ext>
                </a:extLst>
              </p:cNvPr>
              <p:cNvSpPr/>
              <p:nvPr/>
            </p:nvSpPr>
            <p:spPr bwMode="auto">
              <a:xfrm>
                <a:off x="3622" y="1962"/>
                <a:ext cx="264" cy="228"/>
              </a:xfrm>
              <a:custGeom>
                <a:avLst/>
                <a:gdLst>
                  <a:gd name="T0" fmla="*/ 92 w 110"/>
                  <a:gd name="T1" fmla="*/ 29 h 95"/>
                  <a:gd name="T2" fmla="*/ 110 w 110"/>
                  <a:gd name="T3" fmla="*/ 17 h 95"/>
                  <a:gd name="T4" fmla="*/ 66 w 110"/>
                  <a:gd name="T5" fmla="*/ 17 h 95"/>
                  <a:gd name="T6" fmla="*/ 53 w 110"/>
                  <a:gd name="T7" fmla="*/ 0 h 95"/>
                  <a:gd name="T8" fmla="*/ 21 w 110"/>
                  <a:gd name="T9" fmla="*/ 0 h 95"/>
                  <a:gd name="T10" fmla="*/ 1 w 110"/>
                  <a:gd name="T11" fmla="*/ 20 h 95"/>
                  <a:gd name="T12" fmla="*/ 0 w 110"/>
                  <a:gd name="T13" fmla="*/ 95 h 95"/>
                  <a:gd name="T14" fmla="*/ 82 w 110"/>
                  <a:gd name="T15" fmla="*/ 95 h 95"/>
                  <a:gd name="T16" fmla="*/ 92 w 110"/>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92" y="29"/>
                    </a:moveTo>
                    <a:cubicBezTo>
                      <a:pt x="98" y="23"/>
                      <a:pt x="104" y="19"/>
                      <a:pt x="110" y="17"/>
                    </a:cubicBezTo>
                    <a:cubicBezTo>
                      <a:pt x="66" y="17"/>
                      <a:pt x="66" y="17"/>
                      <a:pt x="66" y="17"/>
                    </a:cubicBezTo>
                    <a:cubicBezTo>
                      <a:pt x="53" y="0"/>
                      <a:pt x="53" y="0"/>
                      <a:pt x="53" y="0"/>
                    </a:cubicBezTo>
                    <a:cubicBezTo>
                      <a:pt x="53" y="0"/>
                      <a:pt x="35" y="0"/>
                      <a:pt x="21" y="0"/>
                    </a:cubicBezTo>
                    <a:cubicBezTo>
                      <a:pt x="7" y="0"/>
                      <a:pt x="1" y="3"/>
                      <a:pt x="1" y="20"/>
                    </a:cubicBezTo>
                    <a:cubicBezTo>
                      <a:pt x="1" y="38"/>
                      <a:pt x="0" y="95"/>
                      <a:pt x="0" y="95"/>
                    </a:cubicBezTo>
                    <a:cubicBezTo>
                      <a:pt x="82" y="95"/>
                      <a:pt x="82" y="95"/>
                      <a:pt x="82" y="95"/>
                    </a:cubicBezTo>
                    <a:cubicBezTo>
                      <a:pt x="70" y="74"/>
                      <a:pt x="74" y="47"/>
                      <a:pt x="92" y="29"/>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0">
                <a:extLst>
                  <a:ext uri="{FF2B5EF4-FFF2-40B4-BE49-F238E27FC236}">
                    <a16:creationId xmlns:a16="http://schemas.microsoft.com/office/drawing/2014/main" id="{37FA1B04-E716-7342-ABCD-958AFDA435D5}"/>
                  </a:ext>
                </a:extLst>
              </p:cNvPr>
              <p:cNvSpPr>
                <a:spLocks noEditPoints="1"/>
              </p:cNvSpPr>
              <p:nvPr/>
            </p:nvSpPr>
            <p:spPr bwMode="auto">
              <a:xfrm>
                <a:off x="3821" y="2008"/>
                <a:ext cx="242" cy="237"/>
              </a:xfrm>
              <a:custGeom>
                <a:avLst/>
                <a:gdLst>
                  <a:gd name="T0" fmla="*/ 83 w 101"/>
                  <a:gd name="T1" fmla="*/ 18 h 99"/>
                  <a:gd name="T2" fmla="*/ 18 w 101"/>
                  <a:gd name="T3" fmla="*/ 18 h 99"/>
                  <a:gd name="T4" fmla="*/ 18 w 101"/>
                  <a:gd name="T5" fmla="*/ 81 h 99"/>
                  <a:gd name="T6" fmla="*/ 83 w 101"/>
                  <a:gd name="T7" fmla="*/ 81 h 99"/>
                  <a:gd name="T8" fmla="*/ 83 w 101"/>
                  <a:gd name="T9" fmla="*/ 18 h 99"/>
                  <a:gd name="T10" fmla="*/ 28 w 101"/>
                  <a:gd name="T11" fmla="*/ 71 h 99"/>
                  <a:gd name="T12" fmla="*/ 28 w 101"/>
                  <a:gd name="T13" fmla="*/ 27 h 99"/>
                  <a:gd name="T14" fmla="*/ 73 w 101"/>
                  <a:gd name="T15" fmla="*/ 27 h 99"/>
                  <a:gd name="T16" fmla="*/ 73 w 101"/>
                  <a:gd name="T17" fmla="*/ 71 h 99"/>
                  <a:gd name="T18" fmla="*/ 28 w 101"/>
                  <a:gd name="T19"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99">
                    <a:moveTo>
                      <a:pt x="83" y="18"/>
                    </a:moveTo>
                    <a:cubicBezTo>
                      <a:pt x="65" y="0"/>
                      <a:pt x="36" y="0"/>
                      <a:pt x="18" y="18"/>
                    </a:cubicBezTo>
                    <a:cubicBezTo>
                      <a:pt x="0" y="35"/>
                      <a:pt x="0" y="63"/>
                      <a:pt x="18" y="81"/>
                    </a:cubicBezTo>
                    <a:cubicBezTo>
                      <a:pt x="36" y="99"/>
                      <a:pt x="65" y="99"/>
                      <a:pt x="83" y="81"/>
                    </a:cubicBezTo>
                    <a:cubicBezTo>
                      <a:pt x="101" y="63"/>
                      <a:pt x="101" y="35"/>
                      <a:pt x="83" y="18"/>
                    </a:cubicBezTo>
                    <a:close/>
                    <a:moveTo>
                      <a:pt x="28" y="71"/>
                    </a:moveTo>
                    <a:cubicBezTo>
                      <a:pt x="16" y="59"/>
                      <a:pt x="16" y="39"/>
                      <a:pt x="28" y="27"/>
                    </a:cubicBezTo>
                    <a:cubicBezTo>
                      <a:pt x="41" y="15"/>
                      <a:pt x="61" y="15"/>
                      <a:pt x="73" y="27"/>
                    </a:cubicBezTo>
                    <a:cubicBezTo>
                      <a:pt x="86" y="39"/>
                      <a:pt x="86" y="59"/>
                      <a:pt x="73" y="71"/>
                    </a:cubicBezTo>
                    <a:cubicBezTo>
                      <a:pt x="61" y="84"/>
                      <a:pt x="41" y="84"/>
                      <a:pt x="28" y="71"/>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a:extLst>
                  <a:ext uri="{FF2B5EF4-FFF2-40B4-BE49-F238E27FC236}">
                    <a16:creationId xmlns:a16="http://schemas.microsoft.com/office/drawing/2014/main" id="{EDE30C08-51F6-474A-B635-EC5D7C4393C1}"/>
                  </a:ext>
                </a:extLst>
              </p:cNvPr>
              <p:cNvSpPr>
                <a:spLocks noEditPoints="1"/>
              </p:cNvSpPr>
              <p:nvPr/>
            </p:nvSpPr>
            <p:spPr bwMode="auto">
              <a:xfrm>
                <a:off x="3703" y="2207"/>
                <a:ext cx="156" cy="151"/>
              </a:xfrm>
              <a:custGeom>
                <a:avLst/>
                <a:gdLst>
                  <a:gd name="T0" fmla="*/ 61 w 65"/>
                  <a:gd name="T1" fmla="*/ 3 h 63"/>
                  <a:gd name="T2" fmla="*/ 48 w 65"/>
                  <a:gd name="T3" fmla="*/ 3 h 63"/>
                  <a:gd name="T4" fmla="*/ 47 w 65"/>
                  <a:gd name="T5" fmla="*/ 4 h 63"/>
                  <a:gd name="T6" fmla="*/ 61 w 65"/>
                  <a:gd name="T7" fmla="*/ 17 h 63"/>
                  <a:gd name="T8" fmla="*/ 61 w 65"/>
                  <a:gd name="T9" fmla="*/ 16 h 63"/>
                  <a:gd name="T10" fmla="*/ 61 w 65"/>
                  <a:gd name="T11" fmla="*/ 3 h 63"/>
                  <a:gd name="T12" fmla="*/ 4 w 65"/>
                  <a:gd name="T13" fmla="*/ 46 h 63"/>
                  <a:gd name="T14" fmla="*/ 4 w 65"/>
                  <a:gd name="T15" fmla="*/ 59 h 63"/>
                  <a:gd name="T16" fmla="*/ 17 w 65"/>
                  <a:gd name="T17" fmla="*/ 59 h 63"/>
                  <a:gd name="T18" fmla="*/ 56 w 65"/>
                  <a:gd name="T19" fmla="*/ 21 h 63"/>
                  <a:gd name="T20" fmla="*/ 43 w 65"/>
                  <a:gd name="T21" fmla="*/ 8 h 63"/>
                  <a:gd name="T22" fmla="*/ 4 w 65"/>
                  <a:gd name="T2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3">
                    <a:moveTo>
                      <a:pt x="61" y="3"/>
                    </a:moveTo>
                    <a:cubicBezTo>
                      <a:pt x="58" y="0"/>
                      <a:pt x="52" y="0"/>
                      <a:pt x="48" y="3"/>
                    </a:cubicBezTo>
                    <a:cubicBezTo>
                      <a:pt x="47" y="4"/>
                      <a:pt x="47" y="4"/>
                      <a:pt x="47" y="4"/>
                    </a:cubicBezTo>
                    <a:cubicBezTo>
                      <a:pt x="61" y="17"/>
                      <a:pt x="61" y="17"/>
                      <a:pt x="61" y="17"/>
                    </a:cubicBezTo>
                    <a:cubicBezTo>
                      <a:pt x="61" y="16"/>
                      <a:pt x="61" y="16"/>
                      <a:pt x="61" y="16"/>
                    </a:cubicBezTo>
                    <a:cubicBezTo>
                      <a:pt x="65" y="13"/>
                      <a:pt x="65" y="7"/>
                      <a:pt x="61" y="3"/>
                    </a:cubicBezTo>
                    <a:close/>
                    <a:moveTo>
                      <a:pt x="4" y="46"/>
                    </a:moveTo>
                    <a:cubicBezTo>
                      <a:pt x="0" y="50"/>
                      <a:pt x="0" y="55"/>
                      <a:pt x="4" y="59"/>
                    </a:cubicBezTo>
                    <a:cubicBezTo>
                      <a:pt x="8" y="63"/>
                      <a:pt x="14" y="63"/>
                      <a:pt x="17" y="59"/>
                    </a:cubicBezTo>
                    <a:cubicBezTo>
                      <a:pt x="56" y="21"/>
                      <a:pt x="56" y="21"/>
                      <a:pt x="56" y="21"/>
                    </a:cubicBezTo>
                    <a:cubicBezTo>
                      <a:pt x="43" y="8"/>
                      <a:pt x="43" y="8"/>
                      <a:pt x="43" y="8"/>
                    </a:cubicBezTo>
                    <a:lnTo>
                      <a:pt x="4" y="46"/>
                    </a:ln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a:extLst>
                <a:ext uri="{FF2B5EF4-FFF2-40B4-BE49-F238E27FC236}">
                  <a16:creationId xmlns:a16="http://schemas.microsoft.com/office/drawing/2014/main" id="{8E171F8C-141B-C44F-80FE-755AD08F1DF7}"/>
                </a:ext>
              </a:extLst>
            </p:cNvPr>
            <p:cNvGrpSpPr/>
            <p:nvPr/>
          </p:nvGrpSpPr>
          <p:grpSpPr>
            <a:xfrm>
              <a:off x="6882126" y="1698874"/>
              <a:ext cx="3510103" cy="4938127"/>
              <a:chOff x="1523385" y="1698874"/>
              <a:chExt cx="3510103" cy="4938127"/>
            </a:xfrm>
          </p:grpSpPr>
          <p:sp>
            <p:nvSpPr>
              <p:cNvPr id="66" name="TextBox 76">
                <a:extLst>
                  <a:ext uri="{FF2B5EF4-FFF2-40B4-BE49-F238E27FC236}">
                    <a16:creationId xmlns:a16="http://schemas.microsoft.com/office/drawing/2014/main" id="{9D6421BF-BA80-5343-B3ED-6ABDE9A6EAEE}"/>
                  </a:ext>
                </a:extLst>
              </p:cNvPr>
              <p:cNvSpPr txBox="1"/>
              <p:nvPr/>
            </p:nvSpPr>
            <p:spPr>
              <a:xfrm>
                <a:off x="2257391" y="1698874"/>
                <a:ext cx="1039892"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400" dirty="0"/>
                  <a:t>Zernike</a:t>
                </a:r>
                <a:r>
                  <a:rPr lang="zh-CN" altLang="en-US" sz="1400" dirty="0"/>
                  <a:t>矩</a:t>
                </a:r>
              </a:p>
            </p:txBody>
          </p:sp>
          <p:sp>
            <p:nvSpPr>
              <p:cNvPr id="67" name="矩形 66">
                <a:extLst>
                  <a:ext uri="{FF2B5EF4-FFF2-40B4-BE49-F238E27FC236}">
                    <a16:creationId xmlns:a16="http://schemas.microsoft.com/office/drawing/2014/main" id="{B2C9F38C-F275-C44A-82F4-638CAEC91A0B}"/>
                  </a:ext>
                </a:extLst>
              </p:cNvPr>
              <p:cNvSpPr/>
              <p:nvPr/>
            </p:nvSpPr>
            <p:spPr>
              <a:xfrm>
                <a:off x="1523385" y="2058440"/>
                <a:ext cx="3510103" cy="4578561"/>
              </a:xfrm>
              <a:prstGeom prst="rect">
                <a:avLst/>
              </a:prstGeom>
            </p:spPr>
            <p:txBody>
              <a:bodyPr wrap="square">
                <a:spAutoFit/>
              </a:bodyPr>
              <a:lstStyle/>
              <a:p>
                <a:pPr>
                  <a:lnSpc>
                    <a:spcPct val="150000"/>
                  </a:lnSpc>
                </a:pP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矩是一个正交矩，是根据 </a:t>
                </a: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多种式正交化的运算函数。 </a:t>
                </a: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矩具备如下多个特征</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完善性，正交性，旋转不弯曲变形。</a:t>
                </a: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矩是一个复数矩，通常将 </a:t>
                </a: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矩的模，作为特点来描述表达物品的具体 形状。一个发展目标对象的特点矩能够用一组非常小的 </a:t>
                </a: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矩特点分布 向量来代表。低阶分布矩阵、特点分布向量描述表达的是一幅图像的发展 目标的总体具体形状，高阶矩特点分布向量描述表达的是图像发展目标的 具体细节数据信息。 </a:t>
                </a:r>
              </a:p>
              <a:p>
                <a:pPr>
                  <a:lnSpc>
                    <a:spcPct val="15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grpSp>
        <p:nvGrpSpPr>
          <p:cNvPr id="71" name="组合 70">
            <a:extLst>
              <a:ext uri="{FF2B5EF4-FFF2-40B4-BE49-F238E27FC236}">
                <a16:creationId xmlns:a16="http://schemas.microsoft.com/office/drawing/2014/main" id="{5F8DE4C9-3DD6-F74A-8FD7-D96F9436244A}"/>
              </a:ext>
            </a:extLst>
          </p:cNvPr>
          <p:cNvGrpSpPr/>
          <p:nvPr/>
        </p:nvGrpSpPr>
        <p:grpSpPr>
          <a:xfrm>
            <a:off x="8165368" y="1132977"/>
            <a:ext cx="3510103" cy="2688996"/>
            <a:chOff x="6882126" y="1578126"/>
            <a:chExt cx="3510103" cy="2688996"/>
          </a:xfrm>
        </p:grpSpPr>
        <p:grpSp>
          <p:nvGrpSpPr>
            <p:cNvPr id="72" name="Group 8">
              <a:extLst>
                <a:ext uri="{FF2B5EF4-FFF2-40B4-BE49-F238E27FC236}">
                  <a16:creationId xmlns:a16="http://schemas.microsoft.com/office/drawing/2014/main" id="{6296FCA5-0B6F-634F-A03B-46F9136808BE}"/>
                </a:ext>
              </a:extLst>
            </p:cNvPr>
            <p:cNvGrpSpPr>
              <a:grpSpLocks noChangeAspect="1"/>
            </p:cNvGrpSpPr>
            <p:nvPr/>
          </p:nvGrpSpPr>
          <p:grpSpPr bwMode="auto">
            <a:xfrm>
              <a:off x="7043327" y="1578126"/>
              <a:ext cx="471898" cy="423745"/>
              <a:chOff x="3622" y="1962"/>
              <a:chExt cx="441" cy="396"/>
            </a:xfrm>
          </p:grpSpPr>
          <p:sp>
            <p:nvSpPr>
              <p:cNvPr id="76" name="Freeform 9">
                <a:extLst>
                  <a:ext uri="{FF2B5EF4-FFF2-40B4-BE49-F238E27FC236}">
                    <a16:creationId xmlns:a16="http://schemas.microsoft.com/office/drawing/2014/main" id="{B1871E79-EBEC-2843-8754-4E0C7EDB28E0}"/>
                  </a:ext>
                </a:extLst>
              </p:cNvPr>
              <p:cNvSpPr/>
              <p:nvPr/>
            </p:nvSpPr>
            <p:spPr bwMode="auto">
              <a:xfrm>
                <a:off x="3622" y="1962"/>
                <a:ext cx="264" cy="228"/>
              </a:xfrm>
              <a:custGeom>
                <a:avLst/>
                <a:gdLst>
                  <a:gd name="T0" fmla="*/ 92 w 110"/>
                  <a:gd name="T1" fmla="*/ 29 h 95"/>
                  <a:gd name="T2" fmla="*/ 110 w 110"/>
                  <a:gd name="T3" fmla="*/ 17 h 95"/>
                  <a:gd name="T4" fmla="*/ 66 w 110"/>
                  <a:gd name="T5" fmla="*/ 17 h 95"/>
                  <a:gd name="T6" fmla="*/ 53 w 110"/>
                  <a:gd name="T7" fmla="*/ 0 h 95"/>
                  <a:gd name="T8" fmla="*/ 21 w 110"/>
                  <a:gd name="T9" fmla="*/ 0 h 95"/>
                  <a:gd name="T10" fmla="*/ 1 w 110"/>
                  <a:gd name="T11" fmla="*/ 20 h 95"/>
                  <a:gd name="T12" fmla="*/ 0 w 110"/>
                  <a:gd name="T13" fmla="*/ 95 h 95"/>
                  <a:gd name="T14" fmla="*/ 82 w 110"/>
                  <a:gd name="T15" fmla="*/ 95 h 95"/>
                  <a:gd name="T16" fmla="*/ 92 w 110"/>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92" y="29"/>
                    </a:moveTo>
                    <a:cubicBezTo>
                      <a:pt x="98" y="23"/>
                      <a:pt x="104" y="19"/>
                      <a:pt x="110" y="17"/>
                    </a:cubicBezTo>
                    <a:cubicBezTo>
                      <a:pt x="66" y="17"/>
                      <a:pt x="66" y="17"/>
                      <a:pt x="66" y="17"/>
                    </a:cubicBezTo>
                    <a:cubicBezTo>
                      <a:pt x="53" y="0"/>
                      <a:pt x="53" y="0"/>
                      <a:pt x="53" y="0"/>
                    </a:cubicBezTo>
                    <a:cubicBezTo>
                      <a:pt x="53" y="0"/>
                      <a:pt x="35" y="0"/>
                      <a:pt x="21" y="0"/>
                    </a:cubicBezTo>
                    <a:cubicBezTo>
                      <a:pt x="7" y="0"/>
                      <a:pt x="1" y="3"/>
                      <a:pt x="1" y="20"/>
                    </a:cubicBezTo>
                    <a:cubicBezTo>
                      <a:pt x="1" y="38"/>
                      <a:pt x="0" y="95"/>
                      <a:pt x="0" y="95"/>
                    </a:cubicBezTo>
                    <a:cubicBezTo>
                      <a:pt x="82" y="95"/>
                      <a:pt x="82" y="95"/>
                      <a:pt x="82" y="95"/>
                    </a:cubicBezTo>
                    <a:cubicBezTo>
                      <a:pt x="70" y="74"/>
                      <a:pt x="74" y="47"/>
                      <a:pt x="92" y="29"/>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0">
                <a:extLst>
                  <a:ext uri="{FF2B5EF4-FFF2-40B4-BE49-F238E27FC236}">
                    <a16:creationId xmlns:a16="http://schemas.microsoft.com/office/drawing/2014/main" id="{26150A12-1098-B040-BE7C-7A24FB1B6602}"/>
                  </a:ext>
                </a:extLst>
              </p:cNvPr>
              <p:cNvSpPr>
                <a:spLocks noEditPoints="1"/>
              </p:cNvSpPr>
              <p:nvPr/>
            </p:nvSpPr>
            <p:spPr bwMode="auto">
              <a:xfrm>
                <a:off x="3821" y="2008"/>
                <a:ext cx="242" cy="237"/>
              </a:xfrm>
              <a:custGeom>
                <a:avLst/>
                <a:gdLst>
                  <a:gd name="T0" fmla="*/ 83 w 101"/>
                  <a:gd name="T1" fmla="*/ 18 h 99"/>
                  <a:gd name="T2" fmla="*/ 18 w 101"/>
                  <a:gd name="T3" fmla="*/ 18 h 99"/>
                  <a:gd name="T4" fmla="*/ 18 w 101"/>
                  <a:gd name="T5" fmla="*/ 81 h 99"/>
                  <a:gd name="T6" fmla="*/ 83 w 101"/>
                  <a:gd name="T7" fmla="*/ 81 h 99"/>
                  <a:gd name="T8" fmla="*/ 83 w 101"/>
                  <a:gd name="T9" fmla="*/ 18 h 99"/>
                  <a:gd name="T10" fmla="*/ 28 w 101"/>
                  <a:gd name="T11" fmla="*/ 71 h 99"/>
                  <a:gd name="T12" fmla="*/ 28 w 101"/>
                  <a:gd name="T13" fmla="*/ 27 h 99"/>
                  <a:gd name="T14" fmla="*/ 73 w 101"/>
                  <a:gd name="T15" fmla="*/ 27 h 99"/>
                  <a:gd name="T16" fmla="*/ 73 w 101"/>
                  <a:gd name="T17" fmla="*/ 71 h 99"/>
                  <a:gd name="T18" fmla="*/ 28 w 101"/>
                  <a:gd name="T19"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99">
                    <a:moveTo>
                      <a:pt x="83" y="18"/>
                    </a:moveTo>
                    <a:cubicBezTo>
                      <a:pt x="65" y="0"/>
                      <a:pt x="36" y="0"/>
                      <a:pt x="18" y="18"/>
                    </a:cubicBezTo>
                    <a:cubicBezTo>
                      <a:pt x="0" y="35"/>
                      <a:pt x="0" y="63"/>
                      <a:pt x="18" y="81"/>
                    </a:cubicBezTo>
                    <a:cubicBezTo>
                      <a:pt x="36" y="99"/>
                      <a:pt x="65" y="99"/>
                      <a:pt x="83" y="81"/>
                    </a:cubicBezTo>
                    <a:cubicBezTo>
                      <a:pt x="101" y="63"/>
                      <a:pt x="101" y="35"/>
                      <a:pt x="83" y="18"/>
                    </a:cubicBezTo>
                    <a:close/>
                    <a:moveTo>
                      <a:pt x="28" y="71"/>
                    </a:moveTo>
                    <a:cubicBezTo>
                      <a:pt x="16" y="59"/>
                      <a:pt x="16" y="39"/>
                      <a:pt x="28" y="27"/>
                    </a:cubicBezTo>
                    <a:cubicBezTo>
                      <a:pt x="41" y="15"/>
                      <a:pt x="61" y="15"/>
                      <a:pt x="73" y="27"/>
                    </a:cubicBezTo>
                    <a:cubicBezTo>
                      <a:pt x="86" y="39"/>
                      <a:pt x="86" y="59"/>
                      <a:pt x="73" y="71"/>
                    </a:cubicBezTo>
                    <a:cubicBezTo>
                      <a:pt x="61" y="84"/>
                      <a:pt x="41" y="84"/>
                      <a:pt x="28" y="71"/>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1">
                <a:extLst>
                  <a:ext uri="{FF2B5EF4-FFF2-40B4-BE49-F238E27FC236}">
                    <a16:creationId xmlns:a16="http://schemas.microsoft.com/office/drawing/2014/main" id="{11539C94-C833-F24F-9594-8D1853570126}"/>
                  </a:ext>
                </a:extLst>
              </p:cNvPr>
              <p:cNvSpPr>
                <a:spLocks noEditPoints="1"/>
              </p:cNvSpPr>
              <p:nvPr/>
            </p:nvSpPr>
            <p:spPr bwMode="auto">
              <a:xfrm>
                <a:off x="3703" y="2207"/>
                <a:ext cx="156" cy="151"/>
              </a:xfrm>
              <a:custGeom>
                <a:avLst/>
                <a:gdLst>
                  <a:gd name="T0" fmla="*/ 61 w 65"/>
                  <a:gd name="T1" fmla="*/ 3 h 63"/>
                  <a:gd name="T2" fmla="*/ 48 w 65"/>
                  <a:gd name="T3" fmla="*/ 3 h 63"/>
                  <a:gd name="T4" fmla="*/ 47 w 65"/>
                  <a:gd name="T5" fmla="*/ 4 h 63"/>
                  <a:gd name="T6" fmla="*/ 61 w 65"/>
                  <a:gd name="T7" fmla="*/ 17 h 63"/>
                  <a:gd name="T8" fmla="*/ 61 w 65"/>
                  <a:gd name="T9" fmla="*/ 16 h 63"/>
                  <a:gd name="T10" fmla="*/ 61 w 65"/>
                  <a:gd name="T11" fmla="*/ 3 h 63"/>
                  <a:gd name="T12" fmla="*/ 4 w 65"/>
                  <a:gd name="T13" fmla="*/ 46 h 63"/>
                  <a:gd name="T14" fmla="*/ 4 w 65"/>
                  <a:gd name="T15" fmla="*/ 59 h 63"/>
                  <a:gd name="T16" fmla="*/ 17 w 65"/>
                  <a:gd name="T17" fmla="*/ 59 h 63"/>
                  <a:gd name="T18" fmla="*/ 56 w 65"/>
                  <a:gd name="T19" fmla="*/ 21 h 63"/>
                  <a:gd name="T20" fmla="*/ 43 w 65"/>
                  <a:gd name="T21" fmla="*/ 8 h 63"/>
                  <a:gd name="T22" fmla="*/ 4 w 65"/>
                  <a:gd name="T2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3">
                    <a:moveTo>
                      <a:pt x="61" y="3"/>
                    </a:moveTo>
                    <a:cubicBezTo>
                      <a:pt x="58" y="0"/>
                      <a:pt x="52" y="0"/>
                      <a:pt x="48" y="3"/>
                    </a:cubicBezTo>
                    <a:cubicBezTo>
                      <a:pt x="47" y="4"/>
                      <a:pt x="47" y="4"/>
                      <a:pt x="47" y="4"/>
                    </a:cubicBezTo>
                    <a:cubicBezTo>
                      <a:pt x="61" y="17"/>
                      <a:pt x="61" y="17"/>
                      <a:pt x="61" y="17"/>
                    </a:cubicBezTo>
                    <a:cubicBezTo>
                      <a:pt x="61" y="16"/>
                      <a:pt x="61" y="16"/>
                      <a:pt x="61" y="16"/>
                    </a:cubicBezTo>
                    <a:cubicBezTo>
                      <a:pt x="65" y="13"/>
                      <a:pt x="65" y="7"/>
                      <a:pt x="61" y="3"/>
                    </a:cubicBezTo>
                    <a:close/>
                    <a:moveTo>
                      <a:pt x="4" y="46"/>
                    </a:moveTo>
                    <a:cubicBezTo>
                      <a:pt x="0" y="50"/>
                      <a:pt x="0" y="55"/>
                      <a:pt x="4" y="59"/>
                    </a:cubicBezTo>
                    <a:cubicBezTo>
                      <a:pt x="8" y="63"/>
                      <a:pt x="14" y="63"/>
                      <a:pt x="17" y="59"/>
                    </a:cubicBezTo>
                    <a:cubicBezTo>
                      <a:pt x="56" y="21"/>
                      <a:pt x="56" y="21"/>
                      <a:pt x="56" y="21"/>
                    </a:cubicBezTo>
                    <a:cubicBezTo>
                      <a:pt x="43" y="8"/>
                      <a:pt x="43" y="8"/>
                      <a:pt x="43" y="8"/>
                    </a:cubicBezTo>
                    <a:lnTo>
                      <a:pt x="4" y="46"/>
                    </a:ln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3" name="组合 72">
              <a:extLst>
                <a:ext uri="{FF2B5EF4-FFF2-40B4-BE49-F238E27FC236}">
                  <a16:creationId xmlns:a16="http://schemas.microsoft.com/office/drawing/2014/main" id="{4276A625-78BF-AE4B-B6D8-B7216BF455F6}"/>
                </a:ext>
              </a:extLst>
            </p:cNvPr>
            <p:cNvGrpSpPr/>
            <p:nvPr/>
          </p:nvGrpSpPr>
          <p:grpSpPr>
            <a:xfrm>
              <a:off x="6882126" y="1698874"/>
              <a:ext cx="3510103" cy="2568248"/>
              <a:chOff x="1523385" y="1698874"/>
              <a:chExt cx="3510103" cy="2568248"/>
            </a:xfrm>
          </p:grpSpPr>
          <p:sp>
            <p:nvSpPr>
              <p:cNvPr id="74" name="TextBox 76">
                <a:extLst>
                  <a:ext uri="{FF2B5EF4-FFF2-40B4-BE49-F238E27FC236}">
                    <a16:creationId xmlns:a16="http://schemas.microsoft.com/office/drawing/2014/main" id="{260F2E8D-E7F1-C947-B71B-4400AAA9145E}"/>
                  </a:ext>
                </a:extLst>
              </p:cNvPr>
              <p:cNvSpPr txBox="1"/>
              <p:nvPr/>
            </p:nvSpPr>
            <p:spPr>
              <a:xfrm>
                <a:off x="2257391" y="1698874"/>
                <a:ext cx="1368315"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400" dirty="0"/>
                  <a:t>Fourier</a:t>
                </a:r>
                <a:r>
                  <a:rPr lang="zh-CN" altLang="en-US" sz="1400" dirty="0"/>
                  <a:t>描述符</a:t>
                </a:r>
              </a:p>
            </p:txBody>
          </p:sp>
          <p:sp>
            <p:nvSpPr>
              <p:cNvPr id="75" name="矩形 74">
                <a:extLst>
                  <a:ext uri="{FF2B5EF4-FFF2-40B4-BE49-F238E27FC236}">
                    <a16:creationId xmlns:a16="http://schemas.microsoft.com/office/drawing/2014/main" id="{8BC0EE32-081B-F744-B82E-A2E67E9BBE9F}"/>
                  </a:ext>
                </a:extLst>
              </p:cNvPr>
              <p:cNvSpPr/>
              <p:nvPr/>
            </p:nvSpPr>
            <p:spPr>
              <a:xfrm>
                <a:off x="1523385" y="2058440"/>
                <a:ext cx="3510103" cy="2208682"/>
              </a:xfrm>
              <a:prstGeom prst="rect">
                <a:avLst/>
              </a:prstGeom>
            </p:spPr>
            <p:txBody>
              <a:bodyPr wrap="square">
                <a:spAutoFit/>
              </a:bodyPr>
              <a:lstStyle/>
              <a:p>
                <a:r>
                  <a:rPr lang="zh-CN" altLang="en-US" sz="1400" dirty="0">
                    <a:solidFill>
                      <a:schemeClr val="bg2">
                        <a:lumMod val="50000"/>
                      </a:schemeClr>
                    </a:solidFill>
                    <a:latin typeface="微软雅黑" panose="020B0503020204020204" pitchFamily="34" charset="-122"/>
                    <a:ea typeface="微软雅黑" panose="020B0503020204020204" pitchFamily="34" charset="-122"/>
                  </a:rPr>
                  <a:t>傅立叶描述表达子的影响是用于描述表达图像的轮廓数据信息，具备 平行移动、旋转、尺度恒定性特点。</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50000"/>
                      </a:schemeClr>
                    </a:solidFill>
                    <a:latin typeface="微软雅黑" panose="020B0503020204020204" pitchFamily="34" charset="-122"/>
                    <a:ea typeface="微软雅黑" panose="020B0503020204020204" pitchFamily="34" charset="-122"/>
                  </a:rPr>
                  <a:t>针对一幅图像，经过傅立叶描述表达 子获得其图像轮廓信息，其本质就是空间、频域变换问题。通过将图像中 的像素点进行傅里叶变换，得到得到图像的轮廓信息。 </a:t>
                </a:r>
              </a:p>
              <a:p>
                <a:pPr>
                  <a:lnSpc>
                    <a:spcPct val="15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ppt_x</p:attrName>
                                        </p:attrNameLst>
                                      </p:cBhvr>
                                      <p:tavLst>
                                        <p:tav tm="0">
                                          <p:val>
                                            <p:strVal val="#ppt_x-#ppt_w*1.125000"/>
                                          </p:val>
                                        </p:tav>
                                        <p:tav tm="100000">
                                          <p:val>
                                            <p:strVal val="#ppt_x"/>
                                          </p:val>
                                        </p:tav>
                                      </p:tavLst>
                                    </p:anim>
                                    <p:animEffect transition="in" filter="wipe(right)">
                                      <p:cBhvr>
                                        <p:cTn id="8" dur="500"/>
                                        <p:tgtEl>
                                          <p:spTgt spid="32"/>
                                        </p:tgtEl>
                                      </p:cBhvr>
                                    </p:animEffect>
                                  </p:childTnLst>
                                </p:cTn>
                              </p:par>
                              <p:par>
                                <p:cTn id="9" presetID="12" presetClass="entr" presetSubtype="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ppt_x</p:attrName>
                                        </p:attrNameLst>
                                      </p:cBhvr>
                                      <p:tavLst>
                                        <p:tav tm="0">
                                          <p:val>
                                            <p:strVal val="#ppt_x+#ppt_w*1.125000"/>
                                          </p:val>
                                        </p:tav>
                                        <p:tav tm="100000">
                                          <p:val>
                                            <p:strVal val="#ppt_x"/>
                                          </p:val>
                                        </p:tav>
                                      </p:tavLst>
                                    </p:anim>
                                    <p:animEffect transition="in" filter="wipe(left)">
                                      <p:cBhvr>
                                        <p:cTn id="12" dur="500"/>
                                        <p:tgtEl>
                                          <p:spTgt spid="33"/>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down)">
                                      <p:cBhvr>
                                        <p:cTn id="16" dur="500"/>
                                        <p:tgtEl>
                                          <p:spTgt spid="7"/>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p:tgtEl>
                                          <p:spTgt spid="52"/>
                                        </p:tgtEl>
                                        <p:attrNameLst>
                                          <p:attrName>ppt_x</p:attrName>
                                        </p:attrNameLst>
                                      </p:cBhvr>
                                      <p:tavLst>
                                        <p:tav tm="0">
                                          <p:val>
                                            <p:strVal val="#ppt_x-#ppt_w*1.125000"/>
                                          </p:val>
                                        </p:tav>
                                        <p:tav tm="100000">
                                          <p:val>
                                            <p:strVal val="#ppt_x"/>
                                          </p:val>
                                        </p:tav>
                                      </p:tavLst>
                                    </p:anim>
                                    <p:animEffect transition="in" filter="wipe(right)">
                                      <p:cBhvr>
                                        <p:cTn id="21" dur="500"/>
                                        <p:tgtEl>
                                          <p:spTgt spid="52"/>
                                        </p:tgtEl>
                                      </p:cBhvr>
                                    </p:animEffect>
                                  </p:childTnLst>
                                </p:cTn>
                              </p:par>
                            </p:childTnLst>
                          </p:cTn>
                        </p:par>
                        <p:par>
                          <p:cTn id="22" fill="hold">
                            <p:stCondLst>
                              <p:cond delay="1000"/>
                            </p:stCondLst>
                            <p:childTnLst>
                              <p:par>
                                <p:cTn id="23" presetID="12" presetClass="entr" presetSubtype="4"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p:tgtEl>
                                          <p:spTgt spid="63"/>
                                        </p:tgtEl>
                                        <p:attrNameLst>
                                          <p:attrName>ppt_y</p:attrName>
                                        </p:attrNameLst>
                                      </p:cBhvr>
                                      <p:tavLst>
                                        <p:tav tm="0">
                                          <p:val>
                                            <p:strVal val="#ppt_y+#ppt_h*1.125000"/>
                                          </p:val>
                                        </p:tav>
                                        <p:tav tm="100000">
                                          <p:val>
                                            <p:strVal val="#ppt_y"/>
                                          </p:val>
                                        </p:tav>
                                      </p:tavLst>
                                    </p:anim>
                                    <p:animEffect transition="in" filter="wipe(up)">
                                      <p:cBhvr>
                                        <p:cTn id="26" dur="500"/>
                                        <p:tgtEl>
                                          <p:spTgt spid="63"/>
                                        </p:tgtEl>
                                      </p:cBhvr>
                                    </p:animEffect>
                                  </p:childTnLst>
                                </p:cTn>
                              </p:par>
                            </p:childTnLst>
                          </p:cTn>
                        </p:par>
                        <p:par>
                          <p:cTn id="27" fill="hold">
                            <p:stCondLst>
                              <p:cond delay="1500"/>
                            </p:stCondLst>
                            <p:childTnLst>
                              <p:par>
                                <p:cTn id="28" presetID="12" presetClass="entr" presetSubtype="4"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p:tgtEl>
                                          <p:spTgt spid="71"/>
                                        </p:tgtEl>
                                        <p:attrNameLst>
                                          <p:attrName>ppt_y</p:attrName>
                                        </p:attrNameLst>
                                      </p:cBhvr>
                                      <p:tavLst>
                                        <p:tav tm="0">
                                          <p:val>
                                            <p:strVal val="#ppt_y+#ppt_h*1.125000"/>
                                          </p:val>
                                        </p:tav>
                                        <p:tav tm="100000">
                                          <p:val>
                                            <p:strVal val="#ppt_y"/>
                                          </p:val>
                                        </p:tav>
                                      </p:tavLst>
                                    </p:anim>
                                    <p:animEffect transition="in" filter="wipe(up)">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27" name="组合 26"/>
          <p:cNvGrpSpPr/>
          <p:nvPr/>
        </p:nvGrpSpPr>
        <p:grpSpPr>
          <a:xfrm>
            <a:off x="2965397" y="217491"/>
            <a:ext cx="10096500" cy="439541"/>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sp>
        <p:nvSpPr>
          <p:cNvPr id="17" name="矩形 16"/>
          <p:cNvSpPr/>
          <p:nvPr/>
        </p:nvSpPr>
        <p:spPr>
          <a:xfrm>
            <a:off x="2598745" y="1623736"/>
            <a:ext cx="4366501" cy="2639567"/>
          </a:xfrm>
          <a:prstGeom prst="rect">
            <a:avLst/>
          </a:prstGeom>
        </p:spPr>
        <p:txBody>
          <a:bodyPr wrap="square" lIns="91438" tIns="45719" rIns="91438" bIns="45719">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二维形状分布是在三维形状分布的基础上变化得来的。三维形状分布 的主要思想是利用形状函数来表示三维模型表面上点对的距离关系、模型 内部角度 关系和区域面积，构建表达形状特征的统计分布直方图。同理， 二维形状分布能够构建出二维视图的统计分布直方图。二维形状主要包括 </a:t>
            </a:r>
            <a:r>
              <a:rPr lang="en" altLang="zh-CN" sz="1400" dirty="0">
                <a:solidFill>
                  <a:schemeClr val="bg1">
                    <a:lumMod val="50000"/>
                  </a:schemeClr>
                </a:solidFill>
                <a:latin typeface="微软雅黑" panose="020B0503020204020204" pitchFamily="34" charset="-122"/>
                <a:ea typeface="微软雅黑" panose="020B0503020204020204" pitchFamily="34" charset="-122"/>
              </a:rPr>
              <a:t>A3</a:t>
            </a:r>
            <a:r>
              <a:rPr lang="zh-CN" altLang="en" sz="1400" dirty="0">
                <a:solidFill>
                  <a:schemeClr val="bg1">
                    <a:lumMod val="50000"/>
                  </a:schemeClr>
                </a:solidFill>
                <a:latin typeface="微软雅黑" panose="020B0503020204020204" pitchFamily="34" charset="-122"/>
                <a:ea typeface="微软雅黑" panose="020B0503020204020204" pitchFamily="34" charset="-122"/>
              </a:rPr>
              <a:t>、</a:t>
            </a:r>
            <a:r>
              <a:rPr lang="en" altLang="zh-CN" sz="1400" dirty="0">
                <a:solidFill>
                  <a:schemeClr val="bg1">
                    <a:lumMod val="50000"/>
                  </a:schemeClr>
                </a:solidFill>
                <a:latin typeface="微软雅黑" panose="020B0503020204020204" pitchFamily="34" charset="-122"/>
                <a:ea typeface="微软雅黑" panose="020B0503020204020204" pitchFamily="34" charset="-122"/>
              </a:rPr>
              <a:t>D1</a:t>
            </a:r>
            <a:r>
              <a:rPr lang="zh-CN" altLang="en" sz="1400" dirty="0">
                <a:solidFill>
                  <a:schemeClr val="bg1">
                    <a:lumMod val="50000"/>
                  </a:schemeClr>
                </a:solidFill>
                <a:latin typeface="微软雅黑" panose="020B0503020204020204" pitchFamily="34" charset="-122"/>
                <a:ea typeface="微软雅黑" panose="020B0503020204020204" pitchFamily="34" charset="-122"/>
              </a:rPr>
              <a:t>、</a:t>
            </a:r>
            <a:r>
              <a:rPr lang="en" altLang="zh-CN" sz="1400" dirty="0">
                <a:solidFill>
                  <a:schemeClr val="bg1">
                    <a:lumMod val="50000"/>
                  </a:schemeClr>
                </a:solidFill>
                <a:latin typeface="微软雅黑" panose="020B0503020204020204" pitchFamily="34" charset="-122"/>
                <a:ea typeface="微软雅黑" panose="020B0503020204020204" pitchFamily="34" charset="-122"/>
              </a:rPr>
              <a:t>D2</a:t>
            </a:r>
            <a:r>
              <a:rPr lang="zh-CN" altLang="en" sz="1400" dirty="0">
                <a:solidFill>
                  <a:schemeClr val="bg1">
                    <a:lumMod val="50000"/>
                  </a:schemeClr>
                </a:solidFill>
                <a:latin typeface="微软雅黑" panose="020B0503020204020204" pitchFamily="34" charset="-122"/>
                <a:ea typeface="微软雅黑" panose="020B0503020204020204" pitchFamily="34" charset="-122"/>
              </a:rPr>
              <a:t>、</a:t>
            </a:r>
            <a:r>
              <a:rPr lang="en" altLang="zh-CN" sz="1400" dirty="0">
                <a:solidFill>
                  <a:schemeClr val="bg1">
                    <a:lumMod val="50000"/>
                  </a:schemeClr>
                </a:solidFill>
                <a:latin typeface="微软雅黑" panose="020B0503020204020204" pitchFamily="34" charset="-122"/>
                <a:ea typeface="微软雅黑" panose="020B0503020204020204" pitchFamily="34" charset="-122"/>
              </a:rPr>
              <a:t>D3 </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和 </a:t>
            </a:r>
            <a:r>
              <a:rPr lang="en" altLang="zh-CN" sz="1400" dirty="0">
                <a:solidFill>
                  <a:schemeClr val="bg1">
                    <a:lumMod val="50000"/>
                  </a:schemeClr>
                </a:solidFill>
                <a:latin typeface="微软雅黑" panose="020B0503020204020204" pitchFamily="34" charset="-122"/>
                <a:ea typeface="微软雅黑" panose="020B0503020204020204" pitchFamily="34" charset="-122"/>
              </a:rPr>
              <a:t>D4 </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等五种形状函数。 </a:t>
            </a:r>
          </a:p>
          <a:p>
            <a:pPr>
              <a:lnSpc>
                <a:spcPct val="150000"/>
              </a:lnSpc>
            </a:pP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2560913" y="966570"/>
            <a:ext cx="4404333" cy="420307"/>
            <a:chOff x="6670069" y="1741714"/>
            <a:chExt cx="4404333" cy="420307"/>
          </a:xfrm>
        </p:grpSpPr>
        <p:sp>
          <p:nvSpPr>
            <p:cNvPr id="15" name="矩形 14"/>
            <p:cNvSpPr/>
            <p:nvPr/>
          </p:nvSpPr>
          <p:spPr>
            <a:xfrm>
              <a:off x="6670069" y="1741714"/>
              <a:ext cx="4404333" cy="420307"/>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6707901" y="1756228"/>
              <a:ext cx="1649803" cy="369328"/>
            </a:xfrm>
            <a:prstGeom prst="rect">
              <a:avLst/>
            </a:prstGeom>
            <a:noFill/>
          </p:spPr>
          <p:txBody>
            <a:bodyPr wrap="none" lIns="91436" tIns="45718" rIns="91436" bIns="45718"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D2</a:t>
              </a:r>
              <a:r>
                <a:rPr lang="zh-CN" altLang="en-US" dirty="0">
                  <a:solidFill>
                    <a:schemeClr val="bg1"/>
                  </a:solidFill>
                  <a:latin typeface="微软雅黑" panose="020B0503020204020204" pitchFamily="34" charset="-122"/>
                  <a:ea typeface="微软雅黑" panose="020B0503020204020204" pitchFamily="34" charset="-122"/>
                </a:rPr>
                <a:t>形状描述符</a:t>
              </a:r>
            </a:p>
          </p:txBody>
        </p:sp>
        <p:sp>
          <p:nvSpPr>
            <p:cNvPr id="18" name="矩形 17"/>
            <p:cNvSpPr/>
            <p:nvPr/>
          </p:nvSpPr>
          <p:spPr>
            <a:xfrm>
              <a:off x="8547219" y="1824909"/>
              <a:ext cx="184731" cy="307777"/>
            </a:xfrm>
            <a:prstGeom prst="rect">
              <a:avLst/>
            </a:prstGeom>
          </p:spPr>
          <p:txBody>
            <a:bodyPr wrap="none">
              <a:spAutoFit/>
            </a:bodyPr>
            <a:lstStyle/>
            <a:p>
              <a:pPr algn="ct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20914" y="956078"/>
            <a:ext cx="1956983" cy="1969628"/>
            <a:chOff x="1132114" y="1663045"/>
            <a:chExt cx="1956983" cy="1969628"/>
          </a:xfrm>
        </p:grpSpPr>
        <p:sp>
          <p:nvSpPr>
            <p:cNvPr id="10" name="矩形 9"/>
            <p:cNvSpPr/>
            <p:nvPr/>
          </p:nvSpPr>
          <p:spPr>
            <a:xfrm>
              <a:off x="1132114" y="1663045"/>
              <a:ext cx="1956983" cy="196962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Group 13"/>
            <p:cNvGrpSpPr>
              <a:grpSpLocks noChangeAspect="1"/>
            </p:cNvGrpSpPr>
            <p:nvPr/>
          </p:nvGrpSpPr>
          <p:grpSpPr bwMode="auto">
            <a:xfrm>
              <a:off x="1724217" y="2288211"/>
              <a:ext cx="772776" cy="772776"/>
              <a:chOff x="3631" y="1951"/>
              <a:chExt cx="418" cy="418"/>
            </a:xfrm>
          </p:grpSpPr>
          <p:sp>
            <p:nvSpPr>
              <p:cNvPr id="29" name="AutoShape 12"/>
              <p:cNvSpPr>
                <a:spLocks noChangeAspect="1" noChangeArrowheads="1" noTextEdit="1"/>
              </p:cNvSpPr>
              <p:nvPr/>
            </p:nvSpPr>
            <p:spPr bwMode="auto">
              <a:xfrm>
                <a:off x="3631" y="1951"/>
                <a:ext cx="41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Freeform 14"/>
              <p:cNvSpPr>
                <a:spLocks noEditPoints="1"/>
              </p:cNvSpPr>
              <p:nvPr/>
            </p:nvSpPr>
            <p:spPr bwMode="auto">
              <a:xfrm>
                <a:off x="3631" y="1949"/>
                <a:ext cx="418" cy="422"/>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19" name="图片 18">
            <a:extLst>
              <a:ext uri="{FF2B5EF4-FFF2-40B4-BE49-F238E27FC236}">
                <a16:creationId xmlns:a16="http://schemas.microsoft.com/office/drawing/2014/main" id="{F22687A9-03A5-014A-A773-0904762B2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745" y="4060709"/>
            <a:ext cx="8819445" cy="2347110"/>
          </a:xfrm>
          <a:prstGeom prst="rect">
            <a:avLst/>
          </a:prstGeom>
        </p:spPr>
      </p:pic>
      <p:grpSp>
        <p:nvGrpSpPr>
          <p:cNvPr id="54" name="组合 53">
            <a:extLst>
              <a:ext uri="{FF2B5EF4-FFF2-40B4-BE49-F238E27FC236}">
                <a16:creationId xmlns:a16="http://schemas.microsoft.com/office/drawing/2014/main" id="{3E9A2B45-3BFA-8647-ABF9-2C0CF7F67271}"/>
              </a:ext>
            </a:extLst>
          </p:cNvPr>
          <p:cNvGrpSpPr/>
          <p:nvPr/>
        </p:nvGrpSpPr>
        <p:grpSpPr>
          <a:xfrm>
            <a:off x="420913" y="4060709"/>
            <a:ext cx="1956983" cy="1969628"/>
            <a:chOff x="1132114" y="1663045"/>
            <a:chExt cx="1956983" cy="1969628"/>
          </a:xfrm>
        </p:grpSpPr>
        <p:sp>
          <p:nvSpPr>
            <p:cNvPr id="55" name="矩形 54">
              <a:extLst>
                <a:ext uri="{FF2B5EF4-FFF2-40B4-BE49-F238E27FC236}">
                  <a16:creationId xmlns:a16="http://schemas.microsoft.com/office/drawing/2014/main" id="{01C1E40C-C3D3-104A-A32C-0FF09BD67682}"/>
                </a:ext>
              </a:extLst>
            </p:cNvPr>
            <p:cNvSpPr/>
            <p:nvPr/>
          </p:nvSpPr>
          <p:spPr>
            <a:xfrm>
              <a:off x="1132114" y="1663045"/>
              <a:ext cx="1956983" cy="196962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Group 13">
              <a:extLst>
                <a:ext uri="{FF2B5EF4-FFF2-40B4-BE49-F238E27FC236}">
                  <a16:creationId xmlns:a16="http://schemas.microsoft.com/office/drawing/2014/main" id="{6167AD33-68AC-074C-B9FB-B493447E8E25}"/>
                </a:ext>
              </a:extLst>
            </p:cNvPr>
            <p:cNvGrpSpPr>
              <a:grpSpLocks noChangeAspect="1"/>
            </p:cNvGrpSpPr>
            <p:nvPr/>
          </p:nvGrpSpPr>
          <p:grpSpPr bwMode="auto">
            <a:xfrm>
              <a:off x="1724217" y="2288211"/>
              <a:ext cx="772776" cy="772776"/>
              <a:chOff x="3631" y="1951"/>
              <a:chExt cx="418" cy="418"/>
            </a:xfrm>
          </p:grpSpPr>
          <p:sp>
            <p:nvSpPr>
              <p:cNvPr id="57" name="AutoShape 12">
                <a:extLst>
                  <a:ext uri="{FF2B5EF4-FFF2-40B4-BE49-F238E27FC236}">
                    <a16:creationId xmlns:a16="http://schemas.microsoft.com/office/drawing/2014/main" id="{8ABF1443-E5A9-7D4D-84CC-886B194EF6DC}"/>
                  </a:ext>
                </a:extLst>
              </p:cNvPr>
              <p:cNvSpPr>
                <a:spLocks noChangeAspect="1" noChangeArrowheads="1" noTextEdit="1"/>
              </p:cNvSpPr>
              <p:nvPr/>
            </p:nvSpPr>
            <p:spPr bwMode="auto">
              <a:xfrm>
                <a:off x="3631" y="1951"/>
                <a:ext cx="41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Freeform 14">
                <a:extLst>
                  <a:ext uri="{FF2B5EF4-FFF2-40B4-BE49-F238E27FC236}">
                    <a16:creationId xmlns:a16="http://schemas.microsoft.com/office/drawing/2014/main" id="{F48520B4-6E03-844A-B5BE-A0C488BCC02A}"/>
                  </a:ext>
                </a:extLst>
              </p:cNvPr>
              <p:cNvSpPr>
                <a:spLocks noEditPoints="1"/>
              </p:cNvSpPr>
              <p:nvPr/>
            </p:nvSpPr>
            <p:spPr bwMode="auto">
              <a:xfrm>
                <a:off x="3631" y="1949"/>
                <a:ext cx="418" cy="422"/>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2"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left)">
                                      <p:cBhvr>
                                        <p:cTn id="16" dur="500"/>
                                        <p:tgtEl>
                                          <p:spTgt spid="27"/>
                                        </p:tgtEl>
                                      </p:cBhvr>
                                    </p:animEffect>
                                  </p:childTnLst>
                                </p:cTn>
                              </p:par>
                            </p:childTnLst>
                          </p:cTn>
                        </p:par>
                        <p:par>
                          <p:cTn id="17" fill="hold">
                            <p:stCondLst>
                              <p:cond delay="500"/>
                            </p:stCondLst>
                            <p:childTnLst>
                              <p:par>
                                <p:cTn id="18" presetID="49" presetClass="entr" presetSubtype="0" decel="100000"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 calcmode="lin" valueType="num">
                                      <p:cBhvr>
                                        <p:cTn id="22" dur="500" fill="hold"/>
                                        <p:tgtEl>
                                          <p:spTgt spid="31"/>
                                        </p:tgtEl>
                                        <p:attrNameLst>
                                          <p:attrName>style.rotation</p:attrName>
                                        </p:attrNameLst>
                                      </p:cBhvr>
                                      <p:tavLst>
                                        <p:tav tm="0">
                                          <p:val>
                                            <p:fltVal val="360"/>
                                          </p:val>
                                        </p:tav>
                                        <p:tav tm="100000">
                                          <p:val>
                                            <p:fltVal val="0"/>
                                          </p:val>
                                        </p:tav>
                                      </p:tavLst>
                                    </p:anim>
                                    <p:animEffect transition="in" filter="fade">
                                      <p:cBhvr>
                                        <p:cTn id="23" dur="500"/>
                                        <p:tgtEl>
                                          <p:spTgt spid="31"/>
                                        </p:tgtEl>
                                      </p:cBhvr>
                                    </p:animEffect>
                                  </p:childTnLst>
                                </p:cTn>
                              </p:par>
                            </p:childTnLst>
                          </p:cTn>
                        </p:par>
                        <p:par>
                          <p:cTn id="24" fill="hold">
                            <p:stCondLst>
                              <p:cond delay="1000"/>
                            </p:stCondLst>
                            <p:childTnLst>
                              <p:par>
                                <p:cTn id="25" presetID="1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p:tgtEl>
                                          <p:spTgt spid="53"/>
                                        </p:tgtEl>
                                        <p:attrNameLst>
                                          <p:attrName>ppt_y</p:attrName>
                                        </p:attrNameLst>
                                      </p:cBhvr>
                                      <p:tavLst>
                                        <p:tav tm="0">
                                          <p:val>
                                            <p:strVal val="#ppt_y+#ppt_h*1.125000"/>
                                          </p:val>
                                        </p:tav>
                                        <p:tav tm="100000">
                                          <p:val>
                                            <p:strVal val="#ppt_y"/>
                                          </p:val>
                                        </p:tav>
                                      </p:tavLst>
                                    </p:anim>
                                    <p:animEffect transition="in" filter="wipe(up)">
                                      <p:cBhvr>
                                        <p:cTn id="28" dur="500"/>
                                        <p:tgtEl>
                                          <p:spTgt spid="53"/>
                                        </p:tgtEl>
                                      </p:cBhvr>
                                    </p:animEffect>
                                  </p:childTnLst>
                                </p:cTn>
                              </p:par>
                            </p:childTnLst>
                          </p:cTn>
                        </p:par>
                        <p:par>
                          <p:cTn id="29" fill="hold">
                            <p:stCondLst>
                              <p:cond delay="1500"/>
                            </p:stCondLst>
                            <p:childTnLst>
                              <p:par>
                                <p:cTn id="30" presetID="12" presetClass="entr" presetSubtype="4"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p:tgtEl>
                                          <p:spTgt spid="17"/>
                                        </p:tgtEl>
                                        <p:attrNameLst>
                                          <p:attrName>ppt_y</p:attrName>
                                        </p:attrNameLst>
                                      </p:cBhvr>
                                      <p:tavLst>
                                        <p:tav tm="0">
                                          <p:val>
                                            <p:strVal val="#ppt_y+#ppt_h*1.125000"/>
                                          </p:val>
                                        </p:tav>
                                        <p:tav tm="100000">
                                          <p:val>
                                            <p:strVal val="#ppt_y"/>
                                          </p:val>
                                        </p:tav>
                                      </p:tavLst>
                                    </p:anim>
                                    <p:animEffect transition="in" filter="wipe(up)">
                                      <p:cBhvr>
                                        <p:cTn id="33" dur="500"/>
                                        <p:tgtEl>
                                          <p:spTgt spid="17"/>
                                        </p:tgtEl>
                                      </p:cBhvr>
                                    </p:animEffect>
                                  </p:childTnLst>
                                </p:cTn>
                              </p:par>
                            </p:childTnLst>
                          </p:cTn>
                        </p:par>
                        <p:par>
                          <p:cTn id="34" fill="hold">
                            <p:stCondLst>
                              <p:cond delay="2000"/>
                            </p:stCondLst>
                            <p:childTnLst>
                              <p:par>
                                <p:cTn id="35" presetID="49" presetClass="entr" presetSubtype="0" decel="10000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p:cTn id="37" dur="500" fill="hold"/>
                                        <p:tgtEl>
                                          <p:spTgt spid="54"/>
                                        </p:tgtEl>
                                        <p:attrNameLst>
                                          <p:attrName>ppt_w</p:attrName>
                                        </p:attrNameLst>
                                      </p:cBhvr>
                                      <p:tavLst>
                                        <p:tav tm="0">
                                          <p:val>
                                            <p:fltVal val="0"/>
                                          </p:val>
                                        </p:tav>
                                        <p:tav tm="100000">
                                          <p:val>
                                            <p:strVal val="#ppt_w"/>
                                          </p:val>
                                        </p:tav>
                                      </p:tavLst>
                                    </p:anim>
                                    <p:anim calcmode="lin" valueType="num">
                                      <p:cBhvr>
                                        <p:cTn id="38" dur="500" fill="hold"/>
                                        <p:tgtEl>
                                          <p:spTgt spid="54"/>
                                        </p:tgtEl>
                                        <p:attrNameLst>
                                          <p:attrName>ppt_h</p:attrName>
                                        </p:attrNameLst>
                                      </p:cBhvr>
                                      <p:tavLst>
                                        <p:tav tm="0">
                                          <p:val>
                                            <p:fltVal val="0"/>
                                          </p:val>
                                        </p:tav>
                                        <p:tav tm="100000">
                                          <p:val>
                                            <p:strVal val="#ppt_h"/>
                                          </p:val>
                                        </p:tav>
                                      </p:tavLst>
                                    </p:anim>
                                    <p:anim calcmode="lin" valueType="num">
                                      <p:cBhvr>
                                        <p:cTn id="39" dur="500" fill="hold"/>
                                        <p:tgtEl>
                                          <p:spTgt spid="54"/>
                                        </p:tgtEl>
                                        <p:attrNameLst>
                                          <p:attrName>style.rotation</p:attrName>
                                        </p:attrNameLst>
                                      </p:cBhvr>
                                      <p:tavLst>
                                        <p:tav tm="0">
                                          <p:val>
                                            <p:fltVal val="360"/>
                                          </p:val>
                                        </p:tav>
                                        <p:tav tm="100000">
                                          <p:val>
                                            <p:fltVal val="0"/>
                                          </p:val>
                                        </p:tav>
                                      </p:tavLst>
                                    </p:anim>
                                    <p:animEffect transition="in" filter="fade">
                                      <p:cBhvr>
                                        <p:cTn id="4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57500" y="2686050"/>
            <a:ext cx="9334500" cy="12954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857500" y="4133850"/>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p:grpSpPr>
        <p:sp>
          <p:nvSpPr>
            <p:cNvPr id="7" name="矩形 6"/>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5</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2950335" y="2750022"/>
            <a:ext cx="1415764" cy="830993"/>
          </a:xfrm>
          <a:prstGeom prst="rect">
            <a:avLst/>
          </a:prstGeom>
          <a:noFill/>
        </p:spPr>
        <p:txBody>
          <a:bodyPr wrap="none" lIns="91436" tIns="45718" rIns="91436" bIns="45718" rtlCol="0">
            <a:spAutoFit/>
          </a:bodyPr>
          <a:lstStyle>
            <a:defPPr>
              <a:defRPr lang="zh-CN"/>
            </a:defPPr>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结论</a:t>
            </a:r>
          </a:p>
        </p:txBody>
      </p:sp>
      <p:sp>
        <p:nvSpPr>
          <p:cNvPr id="12" name="矩形 11"/>
          <p:cNvSpPr/>
          <p:nvPr/>
        </p:nvSpPr>
        <p:spPr>
          <a:xfrm>
            <a:off x="2950335" y="3562540"/>
            <a:ext cx="1728029"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CONCLUSION</a:t>
            </a: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left)">
                                      <p:cBhvr>
                                        <p:cTn id="14" dur="500"/>
                                        <p:tgtEl>
                                          <p:spTgt spid="8"/>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ppt_x</p:attrName>
                                        </p:attrNameLst>
                                      </p:cBhvr>
                                      <p:tavLst>
                                        <p:tav tm="0">
                                          <p:val>
                                            <p:strVal val="#ppt_x+#ppt_w*1.125000"/>
                                          </p:val>
                                        </p:tav>
                                        <p:tav tm="100000">
                                          <p:val>
                                            <p:strVal val="#ppt_x"/>
                                          </p:val>
                                        </p:tav>
                                      </p:tavLst>
                                    </p:anim>
                                    <p:animEffect transition="in" filter="wipe(left)">
                                      <p:cBhvr>
                                        <p:cTn id="22" dur="500"/>
                                        <p:tgtEl>
                                          <p:spTgt spid="10"/>
                                        </p:tgtEl>
                                      </p:cBhvr>
                                    </p:animEffect>
                                  </p:childTnLst>
                                </p:cTn>
                              </p:par>
                              <p:par>
                                <p:cTn id="23" presetID="12" presetClass="entr" presetSubtype="2" fill="hold" grpId="0" nodeType="withEffect">
                                  <p:stCondLst>
                                    <p:cond delay="9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p:tgtEl>
                                          <p:spTgt spid="12"/>
                                        </p:tgtEl>
                                        <p:attrNameLst>
                                          <p:attrName>ppt_x</p:attrName>
                                        </p:attrNameLst>
                                      </p:cBhvr>
                                      <p:tavLst>
                                        <p:tav tm="0">
                                          <p:val>
                                            <p:strVal val="#ppt_x+#ppt_w*1.125000"/>
                                          </p:val>
                                        </p:tav>
                                        <p:tav tm="100000">
                                          <p:val>
                                            <p:strVal val="#ppt_x"/>
                                          </p:val>
                                        </p:tav>
                                      </p:tavLst>
                                    </p:anim>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9800166" y="3195527"/>
            <a:ext cx="2355220" cy="3475673"/>
            <a:chOff x="5929313" y="3184525"/>
            <a:chExt cx="327025" cy="482601"/>
          </a:xfrm>
        </p:grpSpPr>
        <p:sp>
          <p:nvSpPr>
            <p:cNvPr id="48" name="Rectangle 17"/>
            <p:cNvSpPr>
              <a:spLocks noChangeArrowheads="1"/>
            </p:cNvSpPr>
            <p:nvPr/>
          </p:nvSpPr>
          <p:spPr bwMode="auto">
            <a:xfrm>
              <a:off x="6069013" y="3643313"/>
              <a:ext cx="46038" cy="23813"/>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49" name="Rectangle 18"/>
            <p:cNvSpPr>
              <a:spLocks noChangeArrowheads="1"/>
            </p:cNvSpPr>
            <p:nvPr/>
          </p:nvSpPr>
          <p:spPr bwMode="auto">
            <a:xfrm>
              <a:off x="6021388" y="3551238"/>
              <a:ext cx="141288" cy="23813"/>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50" name="Rectangle 19"/>
            <p:cNvSpPr>
              <a:spLocks noChangeArrowheads="1"/>
            </p:cNvSpPr>
            <p:nvPr/>
          </p:nvSpPr>
          <p:spPr bwMode="auto">
            <a:xfrm>
              <a:off x="6021388" y="3597275"/>
              <a:ext cx="141288" cy="23813"/>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51" name="Freeform 20"/>
            <p:cNvSpPr/>
            <p:nvPr/>
          </p:nvSpPr>
          <p:spPr bwMode="auto">
            <a:xfrm>
              <a:off x="5929313" y="3184525"/>
              <a:ext cx="327025" cy="344488"/>
            </a:xfrm>
            <a:custGeom>
              <a:avLst/>
              <a:gdLst>
                <a:gd name="T0" fmla="*/ 84 w 84"/>
                <a:gd name="T1" fmla="*/ 42 h 90"/>
                <a:gd name="T2" fmla="*/ 42 w 84"/>
                <a:gd name="T3" fmla="*/ 0 h 90"/>
                <a:gd name="T4" fmla="*/ 0 w 84"/>
                <a:gd name="T5" fmla="*/ 42 h 90"/>
                <a:gd name="T6" fmla="*/ 24 w 84"/>
                <a:gd name="T7" fmla="*/ 80 h 90"/>
                <a:gd name="T8" fmla="*/ 24 w 84"/>
                <a:gd name="T9" fmla="*/ 90 h 90"/>
                <a:gd name="T10" fmla="*/ 60 w 84"/>
                <a:gd name="T11" fmla="*/ 90 h 90"/>
                <a:gd name="T12" fmla="*/ 60 w 84"/>
                <a:gd name="T13" fmla="*/ 80 h 90"/>
                <a:gd name="T14" fmla="*/ 84 w 84"/>
                <a:gd name="T15" fmla="*/ 4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0">
                  <a:moveTo>
                    <a:pt x="84" y="42"/>
                  </a:moveTo>
                  <a:cubicBezTo>
                    <a:pt x="84" y="19"/>
                    <a:pt x="65" y="0"/>
                    <a:pt x="42" y="0"/>
                  </a:cubicBezTo>
                  <a:cubicBezTo>
                    <a:pt x="19" y="0"/>
                    <a:pt x="0" y="19"/>
                    <a:pt x="0" y="42"/>
                  </a:cubicBezTo>
                  <a:cubicBezTo>
                    <a:pt x="0" y="59"/>
                    <a:pt x="10" y="73"/>
                    <a:pt x="24" y="80"/>
                  </a:cubicBezTo>
                  <a:cubicBezTo>
                    <a:pt x="24" y="90"/>
                    <a:pt x="24" y="90"/>
                    <a:pt x="24" y="90"/>
                  </a:cubicBezTo>
                  <a:cubicBezTo>
                    <a:pt x="60" y="90"/>
                    <a:pt x="60" y="90"/>
                    <a:pt x="60" y="90"/>
                  </a:cubicBezTo>
                  <a:cubicBezTo>
                    <a:pt x="60" y="80"/>
                    <a:pt x="60" y="80"/>
                    <a:pt x="60" y="80"/>
                  </a:cubicBezTo>
                  <a:cubicBezTo>
                    <a:pt x="74" y="73"/>
                    <a:pt x="84" y="59"/>
                    <a:pt x="84" y="42"/>
                  </a:cubicBezTo>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结论</a:t>
            </a:r>
          </a:p>
        </p:txBody>
      </p:sp>
      <p:grpSp>
        <p:nvGrpSpPr>
          <p:cNvPr id="3" name="组合 2"/>
          <p:cNvGrpSpPr/>
          <p:nvPr/>
        </p:nvGrpSpPr>
        <p:grpSpPr>
          <a:xfrm>
            <a:off x="2965397" y="217491"/>
            <a:ext cx="10096500" cy="439541"/>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025454" y="250517"/>
              <a:ext cx="1212503"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CONCLUSION</a:t>
              </a:r>
            </a:p>
          </p:txBody>
        </p:sp>
      </p:grpSp>
      <p:grpSp>
        <p:nvGrpSpPr>
          <p:cNvPr id="42" name="组合 41"/>
          <p:cNvGrpSpPr/>
          <p:nvPr/>
        </p:nvGrpSpPr>
        <p:grpSpPr>
          <a:xfrm>
            <a:off x="3695813" y="2113022"/>
            <a:ext cx="2161123" cy="2159044"/>
            <a:chOff x="3695813" y="2113022"/>
            <a:chExt cx="2161123" cy="2159044"/>
          </a:xfrm>
        </p:grpSpPr>
        <p:grpSp>
          <p:nvGrpSpPr>
            <p:cNvPr id="22" name="组合 21"/>
            <p:cNvGrpSpPr/>
            <p:nvPr/>
          </p:nvGrpSpPr>
          <p:grpSpPr>
            <a:xfrm>
              <a:off x="3695813" y="2113022"/>
              <a:ext cx="2161123" cy="2159044"/>
              <a:chOff x="3931604" y="1748250"/>
              <a:chExt cx="2161123" cy="2159044"/>
            </a:xfrm>
          </p:grpSpPr>
          <p:sp>
            <p:nvSpPr>
              <p:cNvPr id="11" name="Freeform 5"/>
              <p:cNvSpPr/>
              <p:nvPr/>
            </p:nvSpPr>
            <p:spPr bwMode="auto">
              <a:xfrm>
                <a:off x="3931604" y="1748250"/>
                <a:ext cx="2161123" cy="2159044"/>
              </a:xfrm>
              <a:custGeom>
                <a:avLst/>
                <a:gdLst>
                  <a:gd name="T0" fmla="*/ 740 w 1319"/>
                  <a:gd name="T1" fmla="*/ 1274 h 1318"/>
                  <a:gd name="T2" fmla="*/ 580 w 1319"/>
                  <a:gd name="T3" fmla="*/ 1274 h 1318"/>
                  <a:gd name="T4" fmla="*/ 45 w 1319"/>
                  <a:gd name="T5" fmla="*/ 739 h 1318"/>
                  <a:gd name="T6" fmla="*/ 45 w 1319"/>
                  <a:gd name="T7" fmla="*/ 579 h 1318"/>
                  <a:gd name="T8" fmla="*/ 580 w 1319"/>
                  <a:gd name="T9" fmla="*/ 44 h 1318"/>
                  <a:gd name="T10" fmla="*/ 740 w 1319"/>
                  <a:gd name="T11" fmla="*/ 44 h 1318"/>
                  <a:gd name="T12" fmla="*/ 1275 w 1319"/>
                  <a:gd name="T13" fmla="*/ 579 h 1318"/>
                  <a:gd name="T14" fmla="*/ 1275 w 1319"/>
                  <a:gd name="T15" fmla="*/ 739 h 1318"/>
                  <a:gd name="T16" fmla="*/ 740 w 1319"/>
                  <a:gd name="T17" fmla="*/ 1274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1318">
                    <a:moveTo>
                      <a:pt x="740" y="1274"/>
                    </a:moveTo>
                    <a:cubicBezTo>
                      <a:pt x="696" y="1318"/>
                      <a:pt x="624" y="1318"/>
                      <a:pt x="580" y="1274"/>
                    </a:cubicBezTo>
                    <a:cubicBezTo>
                      <a:pt x="45" y="739"/>
                      <a:pt x="45" y="739"/>
                      <a:pt x="45" y="739"/>
                    </a:cubicBezTo>
                    <a:cubicBezTo>
                      <a:pt x="0" y="695"/>
                      <a:pt x="0" y="623"/>
                      <a:pt x="45" y="579"/>
                    </a:cubicBezTo>
                    <a:cubicBezTo>
                      <a:pt x="580" y="44"/>
                      <a:pt x="580" y="44"/>
                      <a:pt x="580" y="44"/>
                    </a:cubicBezTo>
                    <a:cubicBezTo>
                      <a:pt x="624" y="0"/>
                      <a:pt x="696" y="0"/>
                      <a:pt x="740" y="44"/>
                    </a:cubicBezTo>
                    <a:cubicBezTo>
                      <a:pt x="1275" y="579"/>
                      <a:pt x="1275" y="579"/>
                      <a:pt x="1275" y="579"/>
                    </a:cubicBezTo>
                    <a:cubicBezTo>
                      <a:pt x="1319" y="623"/>
                      <a:pt x="1319" y="695"/>
                      <a:pt x="1275" y="739"/>
                    </a:cubicBezTo>
                    <a:lnTo>
                      <a:pt x="740" y="1274"/>
                    </a:ln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2" name="Freeform 6"/>
              <p:cNvSpPr/>
              <p:nvPr/>
            </p:nvSpPr>
            <p:spPr bwMode="auto">
              <a:xfrm>
                <a:off x="4080575" y="1879207"/>
                <a:ext cx="1256902" cy="930551"/>
              </a:xfrm>
              <a:custGeom>
                <a:avLst/>
                <a:gdLst>
                  <a:gd name="T0" fmla="*/ 639 w 767"/>
                  <a:gd name="T1" fmla="*/ 39 h 568"/>
                  <a:gd name="T2" fmla="*/ 498 w 767"/>
                  <a:gd name="T3" fmla="*/ 39 h 568"/>
                  <a:gd name="T4" fmla="*/ 29 w 767"/>
                  <a:gd name="T5" fmla="*/ 508 h 568"/>
                  <a:gd name="T6" fmla="*/ 0 w 767"/>
                  <a:gd name="T7" fmla="*/ 568 h 568"/>
                  <a:gd name="T8" fmla="*/ 365 w 767"/>
                  <a:gd name="T9" fmla="*/ 568 h 568"/>
                  <a:gd name="T10" fmla="*/ 767 w 767"/>
                  <a:gd name="T11" fmla="*/ 166 h 568"/>
                  <a:gd name="T12" fmla="*/ 639 w 767"/>
                  <a:gd name="T13" fmla="*/ 39 h 568"/>
                </a:gdLst>
                <a:ahLst/>
                <a:cxnLst>
                  <a:cxn ang="0">
                    <a:pos x="T0" y="T1"/>
                  </a:cxn>
                  <a:cxn ang="0">
                    <a:pos x="T2" y="T3"/>
                  </a:cxn>
                  <a:cxn ang="0">
                    <a:pos x="T4" y="T5"/>
                  </a:cxn>
                  <a:cxn ang="0">
                    <a:pos x="T6" y="T7"/>
                  </a:cxn>
                  <a:cxn ang="0">
                    <a:pos x="T8" y="T9"/>
                  </a:cxn>
                  <a:cxn ang="0">
                    <a:pos x="T10" y="T11"/>
                  </a:cxn>
                  <a:cxn ang="0">
                    <a:pos x="T12" y="T13"/>
                  </a:cxn>
                </a:cxnLst>
                <a:rect l="0" t="0" r="r" b="b"/>
                <a:pathLst>
                  <a:path w="767" h="568">
                    <a:moveTo>
                      <a:pt x="639" y="39"/>
                    </a:moveTo>
                    <a:cubicBezTo>
                      <a:pt x="600" y="0"/>
                      <a:pt x="537" y="0"/>
                      <a:pt x="498" y="39"/>
                    </a:cubicBezTo>
                    <a:cubicBezTo>
                      <a:pt x="29" y="508"/>
                      <a:pt x="29" y="508"/>
                      <a:pt x="29" y="508"/>
                    </a:cubicBezTo>
                    <a:cubicBezTo>
                      <a:pt x="12" y="525"/>
                      <a:pt x="3" y="546"/>
                      <a:pt x="0" y="568"/>
                    </a:cubicBezTo>
                    <a:cubicBezTo>
                      <a:pt x="365" y="568"/>
                      <a:pt x="365" y="568"/>
                      <a:pt x="365" y="568"/>
                    </a:cubicBezTo>
                    <a:cubicBezTo>
                      <a:pt x="767" y="166"/>
                      <a:pt x="767" y="166"/>
                      <a:pt x="767" y="166"/>
                    </a:cubicBezTo>
                    <a:lnTo>
                      <a:pt x="639" y="3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grpSp>
        <p:sp>
          <p:nvSpPr>
            <p:cNvPr id="24" name="TextBox 76"/>
            <p:cNvSpPr txBox="1"/>
            <p:nvPr/>
          </p:nvSpPr>
          <p:spPr>
            <a:xfrm rot="18913753">
              <a:off x="4282157" y="2564838"/>
              <a:ext cx="543731"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渲染</a:t>
              </a:r>
            </a:p>
          </p:txBody>
        </p:sp>
        <p:sp>
          <p:nvSpPr>
            <p:cNvPr id="28" name="TextBox 76"/>
            <p:cNvSpPr txBox="1"/>
            <p:nvPr/>
          </p:nvSpPr>
          <p:spPr>
            <a:xfrm>
              <a:off x="4604416" y="2962119"/>
              <a:ext cx="930055"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a:t>30</a:t>
              </a:r>
              <a:r>
                <a:rPr lang="en-US" altLang="zh-CN" sz="2000" dirty="0"/>
                <a:t>%</a:t>
              </a:r>
              <a:endParaRPr lang="zh-CN" altLang="en-US" sz="2000" dirty="0"/>
            </a:p>
          </p:txBody>
        </p:sp>
      </p:grpSp>
      <p:grpSp>
        <p:nvGrpSpPr>
          <p:cNvPr id="45" name="组合 44"/>
          <p:cNvGrpSpPr/>
          <p:nvPr/>
        </p:nvGrpSpPr>
        <p:grpSpPr>
          <a:xfrm>
            <a:off x="4969690" y="3285044"/>
            <a:ext cx="2161816" cy="2161123"/>
            <a:chOff x="4969690" y="3285044"/>
            <a:chExt cx="2161816" cy="2161123"/>
          </a:xfrm>
        </p:grpSpPr>
        <p:grpSp>
          <p:nvGrpSpPr>
            <p:cNvPr id="21" name="组合 20"/>
            <p:cNvGrpSpPr/>
            <p:nvPr/>
          </p:nvGrpSpPr>
          <p:grpSpPr>
            <a:xfrm>
              <a:off x="4969690" y="3285044"/>
              <a:ext cx="2161816" cy="2161123"/>
              <a:chOff x="5029141" y="2994759"/>
              <a:chExt cx="2161816" cy="2161123"/>
            </a:xfrm>
          </p:grpSpPr>
          <p:sp>
            <p:nvSpPr>
              <p:cNvPr id="18" name="Freeform 12"/>
              <p:cNvSpPr/>
              <p:nvPr/>
            </p:nvSpPr>
            <p:spPr bwMode="auto">
              <a:xfrm>
                <a:off x="5029141" y="2994759"/>
                <a:ext cx="2161816" cy="2161123"/>
              </a:xfrm>
              <a:custGeom>
                <a:avLst/>
                <a:gdLst>
                  <a:gd name="T0" fmla="*/ 740 w 1319"/>
                  <a:gd name="T1" fmla="*/ 1275 h 1319"/>
                  <a:gd name="T2" fmla="*/ 579 w 1319"/>
                  <a:gd name="T3" fmla="*/ 1275 h 1319"/>
                  <a:gd name="T4" fmla="*/ 44 w 1319"/>
                  <a:gd name="T5" fmla="*/ 740 h 1319"/>
                  <a:gd name="T6" fmla="*/ 44 w 1319"/>
                  <a:gd name="T7" fmla="*/ 580 h 1319"/>
                  <a:gd name="T8" fmla="*/ 579 w 1319"/>
                  <a:gd name="T9" fmla="*/ 45 h 1319"/>
                  <a:gd name="T10" fmla="*/ 740 w 1319"/>
                  <a:gd name="T11" fmla="*/ 45 h 1319"/>
                  <a:gd name="T12" fmla="*/ 1274 w 1319"/>
                  <a:gd name="T13" fmla="*/ 580 h 1319"/>
                  <a:gd name="T14" fmla="*/ 1274 w 1319"/>
                  <a:gd name="T15" fmla="*/ 740 h 1319"/>
                  <a:gd name="T16" fmla="*/ 740 w 1319"/>
                  <a:gd name="T17" fmla="*/ 1275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1319">
                    <a:moveTo>
                      <a:pt x="740" y="1275"/>
                    </a:moveTo>
                    <a:cubicBezTo>
                      <a:pt x="695" y="1319"/>
                      <a:pt x="623" y="1319"/>
                      <a:pt x="579" y="1275"/>
                    </a:cubicBezTo>
                    <a:cubicBezTo>
                      <a:pt x="44" y="740"/>
                      <a:pt x="44" y="740"/>
                      <a:pt x="44" y="740"/>
                    </a:cubicBezTo>
                    <a:cubicBezTo>
                      <a:pt x="0" y="696"/>
                      <a:pt x="0" y="624"/>
                      <a:pt x="44" y="580"/>
                    </a:cubicBezTo>
                    <a:cubicBezTo>
                      <a:pt x="579" y="45"/>
                      <a:pt x="579" y="45"/>
                      <a:pt x="579" y="45"/>
                    </a:cubicBezTo>
                    <a:cubicBezTo>
                      <a:pt x="623" y="0"/>
                      <a:pt x="695" y="0"/>
                      <a:pt x="740" y="45"/>
                    </a:cubicBezTo>
                    <a:cubicBezTo>
                      <a:pt x="1274" y="580"/>
                      <a:pt x="1274" y="580"/>
                      <a:pt x="1274" y="580"/>
                    </a:cubicBezTo>
                    <a:cubicBezTo>
                      <a:pt x="1319" y="624"/>
                      <a:pt x="1319" y="696"/>
                      <a:pt x="1274" y="740"/>
                    </a:cubicBezTo>
                    <a:lnTo>
                      <a:pt x="740" y="1275"/>
                    </a:ln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9" name="Freeform 13"/>
              <p:cNvSpPr/>
              <p:nvPr/>
            </p:nvSpPr>
            <p:spPr bwMode="auto">
              <a:xfrm>
                <a:off x="5178805" y="3127794"/>
                <a:ext cx="1254823" cy="930551"/>
              </a:xfrm>
              <a:custGeom>
                <a:avLst/>
                <a:gdLst>
                  <a:gd name="T0" fmla="*/ 639 w 766"/>
                  <a:gd name="T1" fmla="*/ 39 h 568"/>
                  <a:gd name="T2" fmla="*/ 498 w 766"/>
                  <a:gd name="T3" fmla="*/ 39 h 568"/>
                  <a:gd name="T4" fmla="*/ 28 w 766"/>
                  <a:gd name="T5" fmla="*/ 508 h 568"/>
                  <a:gd name="T6" fmla="*/ 0 w 766"/>
                  <a:gd name="T7" fmla="*/ 568 h 568"/>
                  <a:gd name="T8" fmla="*/ 364 w 766"/>
                  <a:gd name="T9" fmla="*/ 568 h 568"/>
                  <a:gd name="T10" fmla="*/ 766 w 766"/>
                  <a:gd name="T11" fmla="*/ 166 h 568"/>
                  <a:gd name="T12" fmla="*/ 639 w 766"/>
                  <a:gd name="T13" fmla="*/ 39 h 568"/>
                </a:gdLst>
                <a:ahLst/>
                <a:cxnLst>
                  <a:cxn ang="0">
                    <a:pos x="T0" y="T1"/>
                  </a:cxn>
                  <a:cxn ang="0">
                    <a:pos x="T2" y="T3"/>
                  </a:cxn>
                  <a:cxn ang="0">
                    <a:pos x="T4" y="T5"/>
                  </a:cxn>
                  <a:cxn ang="0">
                    <a:pos x="T6" y="T7"/>
                  </a:cxn>
                  <a:cxn ang="0">
                    <a:pos x="T8" y="T9"/>
                  </a:cxn>
                  <a:cxn ang="0">
                    <a:pos x="T10" y="T11"/>
                  </a:cxn>
                  <a:cxn ang="0">
                    <a:pos x="T12" y="T13"/>
                  </a:cxn>
                </a:cxnLst>
                <a:rect l="0" t="0" r="r" b="b"/>
                <a:pathLst>
                  <a:path w="766" h="568">
                    <a:moveTo>
                      <a:pt x="639" y="39"/>
                    </a:moveTo>
                    <a:cubicBezTo>
                      <a:pt x="600" y="0"/>
                      <a:pt x="537" y="0"/>
                      <a:pt x="498" y="39"/>
                    </a:cubicBezTo>
                    <a:cubicBezTo>
                      <a:pt x="28" y="508"/>
                      <a:pt x="28" y="508"/>
                      <a:pt x="28" y="508"/>
                    </a:cubicBezTo>
                    <a:cubicBezTo>
                      <a:pt x="12" y="525"/>
                      <a:pt x="2" y="546"/>
                      <a:pt x="0" y="568"/>
                    </a:cubicBezTo>
                    <a:cubicBezTo>
                      <a:pt x="364" y="568"/>
                      <a:pt x="364" y="568"/>
                      <a:pt x="364" y="568"/>
                    </a:cubicBezTo>
                    <a:cubicBezTo>
                      <a:pt x="766" y="166"/>
                      <a:pt x="766" y="166"/>
                      <a:pt x="766" y="166"/>
                    </a:cubicBezTo>
                    <a:lnTo>
                      <a:pt x="639" y="3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grpSp>
        <p:sp>
          <p:nvSpPr>
            <p:cNvPr id="25" name="TextBox 76"/>
            <p:cNvSpPr txBox="1"/>
            <p:nvPr/>
          </p:nvSpPr>
          <p:spPr>
            <a:xfrm rot="18913753">
              <a:off x="5585070" y="3729468"/>
              <a:ext cx="543731"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检索</a:t>
              </a:r>
            </a:p>
          </p:txBody>
        </p:sp>
        <p:sp>
          <p:nvSpPr>
            <p:cNvPr id="30" name="TextBox 76"/>
            <p:cNvSpPr txBox="1"/>
            <p:nvPr/>
          </p:nvSpPr>
          <p:spPr>
            <a:xfrm>
              <a:off x="5809396" y="4210301"/>
              <a:ext cx="930055"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a:t>60</a:t>
              </a:r>
              <a:r>
                <a:rPr lang="en-US" altLang="zh-CN" sz="2000" dirty="0"/>
                <a:t>%</a:t>
              </a:r>
              <a:endParaRPr lang="zh-CN" altLang="en-US" sz="2000" dirty="0"/>
            </a:p>
          </p:txBody>
        </p:sp>
      </p:grpSp>
      <p:grpSp>
        <p:nvGrpSpPr>
          <p:cNvPr id="46" name="组合 45"/>
          <p:cNvGrpSpPr/>
          <p:nvPr/>
        </p:nvGrpSpPr>
        <p:grpSpPr>
          <a:xfrm>
            <a:off x="6131666" y="2038535"/>
            <a:ext cx="2161816" cy="2159044"/>
            <a:chOff x="6131666" y="2038535"/>
            <a:chExt cx="2161816" cy="2159044"/>
          </a:xfrm>
        </p:grpSpPr>
        <p:grpSp>
          <p:nvGrpSpPr>
            <p:cNvPr id="20" name="组合 19"/>
            <p:cNvGrpSpPr/>
            <p:nvPr/>
          </p:nvGrpSpPr>
          <p:grpSpPr>
            <a:xfrm>
              <a:off x="6131666" y="2038535"/>
              <a:ext cx="2161816" cy="2159044"/>
              <a:chOff x="6119056" y="1748250"/>
              <a:chExt cx="2161816" cy="2159044"/>
            </a:xfrm>
          </p:grpSpPr>
          <p:sp>
            <p:nvSpPr>
              <p:cNvPr id="13" name="Freeform 7"/>
              <p:cNvSpPr/>
              <p:nvPr/>
            </p:nvSpPr>
            <p:spPr bwMode="auto">
              <a:xfrm>
                <a:off x="6119056" y="1748250"/>
                <a:ext cx="2161816" cy="2159044"/>
              </a:xfrm>
              <a:custGeom>
                <a:avLst/>
                <a:gdLst>
                  <a:gd name="T0" fmla="*/ 740 w 1319"/>
                  <a:gd name="T1" fmla="*/ 1274 h 1318"/>
                  <a:gd name="T2" fmla="*/ 579 w 1319"/>
                  <a:gd name="T3" fmla="*/ 1274 h 1318"/>
                  <a:gd name="T4" fmla="*/ 44 w 1319"/>
                  <a:gd name="T5" fmla="*/ 739 h 1318"/>
                  <a:gd name="T6" fmla="*/ 44 w 1319"/>
                  <a:gd name="T7" fmla="*/ 579 h 1318"/>
                  <a:gd name="T8" fmla="*/ 579 w 1319"/>
                  <a:gd name="T9" fmla="*/ 44 h 1318"/>
                  <a:gd name="T10" fmla="*/ 740 w 1319"/>
                  <a:gd name="T11" fmla="*/ 44 h 1318"/>
                  <a:gd name="T12" fmla="*/ 1275 w 1319"/>
                  <a:gd name="T13" fmla="*/ 579 h 1318"/>
                  <a:gd name="T14" fmla="*/ 1275 w 1319"/>
                  <a:gd name="T15" fmla="*/ 739 h 1318"/>
                  <a:gd name="T16" fmla="*/ 740 w 1319"/>
                  <a:gd name="T17" fmla="*/ 1274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1318">
                    <a:moveTo>
                      <a:pt x="740" y="1274"/>
                    </a:moveTo>
                    <a:cubicBezTo>
                      <a:pt x="695" y="1318"/>
                      <a:pt x="624" y="1318"/>
                      <a:pt x="579" y="1274"/>
                    </a:cubicBezTo>
                    <a:cubicBezTo>
                      <a:pt x="44" y="739"/>
                      <a:pt x="44" y="739"/>
                      <a:pt x="44" y="739"/>
                    </a:cubicBezTo>
                    <a:cubicBezTo>
                      <a:pt x="0" y="695"/>
                      <a:pt x="0" y="623"/>
                      <a:pt x="44" y="579"/>
                    </a:cubicBezTo>
                    <a:cubicBezTo>
                      <a:pt x="579" y="44"/>
                      <a:pt x="579" y="44"/>
                      <a:pt x="579" y="44"/>
                    </a:cubicBezTo>
                    <a:cubicBezTo>
                      <a:pt x="624" y="0"/>
                      <a:pt x="695" y="0"/>
                      <a:pt x="740" y="44"/>
                    </a:cubicBezTo>
                    <a:cubicBezTo>
                      <a:pt x="1275" y="579"/>
                      <a:pt x="1275" y="579"/>
                      <a:pt x="1275" y="579"/>
                    </a:cubicBezTo>
                    <a:cubicBezTo>
                      <a:pt x="1319" y="623"/>
                      <a:pt x="1319" y="695"/>
                      <a:pt x="1275" y="739"/>
                    </a:cubicBezTo>
                    <a:lnTo>
                      <a:pt x="740" y="1274"/>
                    </a:ln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7" name="Freeform 11"/>
              <p:cNvSpPr/>
              <p:nvPr/>
            </p:nvSpPr>
            <p:spPr bwMode="auto">
              <a:xfrm>
                <a:off x="6268028" y="1879207"/>
                <a:ext cx="1255516" cy="930551"/>
              </a:xfrm>
              <a:custGeom>
                <a:avLst/>
                <a:gdLst>
                  <a:gd name="T0" fmla="*/ 639 w 766"/>
                  <a:gd name="T1" fmla="*/ 39 h 568"/>
                  <a:gd name="T2" fmla="*/ 498 w 766"/>
                  <a:gd name="T3" fmla="*/ 39 h 568"/>
                  <a:gd name="T4" fmla="*/ 28 w 766"/>
                  <a:gd name="T5" fmla="*/ 508 h 568"/>
                  <a:gd name="T6" fmla="*/ 0 w 766"/>
                  <a:gd name="T7" fmla="*/ 568 h 568"/>
                  <a:gd name="T8" fmla="*/ 365 w 766"/>
                  <a:gd name="T9" fmla="*/ 568 h 568"/>
                  <a:gd name="T10" fmla="*/ 766 w 766"/>
                  <a:gd name="T11" fmla="*/ 166 h 568"/>
                  <a:gd name="T12" fmla="*/ 639 w 766"/>
                  <a:gd name="T13" fmla="*/ 39 h 568"/>
                </a:gdLst>
                <a:ahLst/>
                <a:cxnLst>
                  <a:cxn ang="0">
                    <a:pos x="T0" y="T1"/>
                  </a:cxn>
                  <a:cxn ang="0">
                    <a:pos x="T2" y="T3"/>
                  </a:cxn>
                  <a:cxn ang="0">
                    <a:pos x="T4" y="T5"/>
                  </a:cxn>
                  <a:cxn ang="0">
                    <a:pos x="T6" y="T7"/>
                  </a:cxn>
                  <a:cxn ang="0">
                    <a:pos x="T8" y="T9"/>
                  </a:cxn>
                  <a:cxn ang="0">
                    <a:pos x="T10" y="T11"/>
                  </a:cxn>
                  <a:cxn ang="0">
                    <a:pos x="T12" y="T13"/>
                  </a:cxn>
                </a:cxnLst>
                <a:rect l="0" t="0" r="r" b="b"/>
                <a:pathLst>
                  <a:path w="766" h="568">
                    <a:moveTo>
                      <a:pt x="639" y="39"/>
                    </a:moveTo>
                    <a:cubicBezTo>
                      <a:pt x="600" y="0"/>
                      <a:pt x="537" y="0"/>
                      <a:pt x="498" y="39"/>
                    </a:cubicBezTo>
                    <a:cubicBezTo>
                      <a:pt x="28" y="508"/>
                      <a:pt x="28" y="508"/>
                      <a:pt x="28" y="508"/>
                    </a:cubicBezTo>
                    <a:cubicBezTo>
                      <a:pt x="12" y="525"/>
                      <a:pt x="2" y="546"/>
                      <a:pt x="0" y="568"/>
                    </a:cubicBezTo>
                    <a:cubicBezTo>
                      <a:pt x="365" y="568"/>
                      <a:pt x="365" y="568"/>
                      <a:pt x="365" y="568"/>
                    </a:cubicBezTo>
                    <a:cubicBezTo>
                      <a:pt x="766" y="166"/>
                      <a:pt x="766" y="166"/>
                      <a:pt x="766" y="166"/>
                    </a:cubicBezTo>
                    <a:lnTo>
                      <a:pt x="639" y="3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grpSp>
        <p:sp>
          <p:nvSpPr>
            <p:cNvPr id="26" name="TextBox 76"/>
            <p:cNvSpPr txBox="1"/>
            <p:nvPr/>
          </p:nvSpPr>
          <p:spPr>
            <a:xfrm rot="18913753">
              <a:off x="6731943" y="2488835"/>
              <a:ext cx="543731"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草图</a:t>
              </a:r>
            </a:p>
          </p:txBody>
        </p:sp>
        <p:sp>
          <p:nvSpPr>
            <p:cNvPr id="31" name="TextBox 76"/>
            <p:cNvSpPr txBox="1"/>
            <p:nvPr/>
          </p:nvSpPr>
          <p:spPr>
            <a:xfrm>
              <a:off x="6964157" y="2968900"/>
              <a:ext cx="930055"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a:t>10</a:t>
              </a:r>
              <a:r>
                <a:rPr lang="en-US" altLang="zh-CN" sz="2000" dirty="0"/>
                <a:t>%</a:t>
              </a:r>
              <a:endParaRPr lang="zh-CN" altLang="en-US" sz="2000" dirty="0"/>
            </a:p>
          </p:txBody>
        </p:sp>
      </p:grpSp>
      <p:grpSp>
        <p:nvGrpSpPr>
          <p:cNvPr id="9" name="组合 8"/>
          <p:cNvGrpSpPr/>
          <p:nvPr/>
        </p:nvGrpSpPr>
        <p:grpSpPr>
          <a:xfrm>
            <a:off x="3983908" y="1648794"/>
            <a:ext cx="688732" cy="688039"/>
            <a:chOff x="3983908" y="1648794"/>
            <a:chExt cx="688732" cy="688039"/>
          </a:xfrm>
        </p:grpSpPr>
        <p:sp>
          <p:nvSpPr>
            <p:cNvPr id="16" name="Freeform 10"/>
            <p:cNvSpPr/>
            <p:nvPr/>
          </p:nvSpPr>
          <p:spPr bwMode="auto">
            <a:xfrm>
              <a:off x="3983908" y="1648794"/>
              <a:ext cx="688732" cy="688039"/>
            </a:xfrm>
            <a:custGeom>
              <a:avLst/>
              <a:gdLst>
                <a:gd name="T0" fmla="*/ 235 w 420"/>
                <a:gd name="T1" fmla="*/ 406 h 420"/>
                <a:gd name="T2" fmla="*/ 184 w 420"/>
                <a:gd name="T3" fmla="*/ 406 h 420"/>
                <a:gd name="T4" fmla="*/ 14 w 420"/>
                <a:gd name="T5" fmla="*/ 235 h 420"/>
                <a:gd name="T6" fmla="*/ 14 w 420"/>
                <a:gd name="T7" fmla="*/ 184 h 420"/>
                <a:gd name="T8" fmla="*/ 184 w 420"/>
                <a:gd name="T9" fmla="*/ 14 h 420"/>
                <a:gd name="T10" fmla="*/ 235 w 420"/>
                <a:gd name="T11" fmla="*/ 14 h 420"/>
                <a:gd name="T12" fmla="*/ 406 w 420"/>
                <a:gd name="T13" fmla="*/ 184 h 420"/>
                <a:gd name="T14" fmla="*/ 406 w 420"/>
                <a:gd name="T15" fmla="*/ 235 h 420"/>
                <a:gd name="T16" fmla="*/ 235 w 420"/>
                <a:gd name="T17" fmla="*/ 40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420">
                  <a:moveTo>
                    <a:pt x="235" y="406"/>
                  </a:moveTo>
                  <a:cubicBezTo>
                    <a:pt x="221" y="420"/>
                    <a:pt x="198" y="420"/>
                    <a:pt x="184" y="406"/>
                  </a:cubicBezTo>
                  <a:cubicBezTo>
                    <a:pt x="14" y="235"/>
                    <a:pt x="14" y="235"/>
                    <a:pt x="14" y="235"/>
                  </a:cubicBezTo>
                  <a:cubicBezTo>
                    <a:pt x="0" y="221"/>
                    <a:pt x="0" y="198"/>
                    <a:pt x="14" y="184"/>
                  </a:cubicBezTo>
                  <a:cubicBezTo>
                    <a:pt x="184" y="14"/>
                    <a:pt x="184" y="14"/>
                    <a:pt x="184" y="14"/>
                  </a:cubicBezTo>
                  <a:cubicBezTo>
                    <a:pt x="198" y="0"/>
                    <a:pt x="221" y="0"/>
                    <a:pt x="235" y="14"/>
                  </a:cubicBezTo>
                  <a:cubicBezTo>
                    <a:pt x="406" y="184"/>
                    <a:pt x="406" y="184"/>
                    <a:pt x="406" y="184"/>
                  </a:cubicBezTo>
                  <a:cubicBezTo>
                    <a:pt x="420" y="198"/>
                    <a:pt x="420" y="221"/>
                    <a:pt x="406" y="235"/>
                  </a:cubicBezTo>
                  <a:lnTo>
                    <a:pt x="235" y="40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32" name="Freeform 47"/>
            <p:cNvSpPr>
              <a:spLocks noEditPoints="1"/>
            </p:cNvSpPr>
            <p:nvPr/>
          </p:nvSpPr>
          <p:spPr bwMode="auto">
            <a:xfrm>
              <a:off x="4214647" y="1848748"/>
              <a:ext cx="233097" cy="278788"/>
            </a:xfrm>
            <a:custGeom>
              <a:avLst/>
              <a:gdLst>
                <a:gd name="T0" fmla="*/ 373 w 373"/>
                <a:gd name="T1" fmla="*/ 425 h 456"/>
                <a:gd name="T2" fmla="*/ 342 w 373"/>
                <a:gd name="T3" fmla="*/ 456 h 456"/>
                <a:gd name="T4" fmla="*/ 31 w 373"/>
                <a:gd name="T5" fmla="*/ 456 h 456"/>
                <a:gd name="T6" fmla="*/ 0 w 373"/>
                <a:gd name="T7" fmla="*/ 425 h 456"/>
                <a:gd name="T8" fmla="*/ 0 w 373"/>
                <a:gd name="T9" fmla="*/ 238 h 456"/>
                <a:gd name="T10" fmla="*/ 31 w 373"/>
                <a:gd name="T11" fmla="*/ 207 h 456"/>
                <a:gd name="T12" fmla="*/ 41 w 373"/>
                <a:gd name="T13" fmla="*/ 207 h 456"/>
                <a:gd name="T14" fmla="*/ 41 w 373"/>
                <a:gd name="T15" fmla="*/ 145 h 456"/>
                <a:gd name="T16" fmla="*/ 186 w 373"/>
                <a:gd name="T17" fmla="*/ 0 h 456"/>
                <a:gd name="T18" fmla="*/ 331 w 373"/>
                <a:gd name="T19" fmla="*/ 145 h 456"/>
                <a:gd name="T20" fmla="*/ 331 w 373"/>
                <a:gd name="T21" fmla="*/ 207 h 456"/>
                <a:gd name="T22" fmla="*/ 342 w 373"/>
                <a:gd name="T23" fmla="*/ 207 h 456"/>
                <a:gd name="T24" fmla="*/ 373 w 373"/>
                <a:gd name="T25" fmla="*/ 238 h 456"/>
                <a:gd name="T26" fmla="*/ 373 w 373"/>
                <a:gd name="T27" fmla="*/ 425 h 456"/>
                <a:gd name="T28" fmla="*/ 269 w 373"/>
                <a:gd name="T29" fmla="*/ 207 h 456"/>
                <a:gd name="T30" fmla="*/ 269 w 373"/>
                <a:gd name="T31" fmla="*/ 145 h 456"/>
                <a:gd name="T32" fmla="*/ 186 w 373"/>
                <a:gd name="T33" fmla="*/ 62 h 456"/>
                <a:gd name="T34" fmla="*/ 103 w 373"/>
                <a:gd name="T35" fmla="*/ 145 h 456"/>
                <a:gd name="T36" fmla="*/ 103 w 373"/>
                <a:gd name="T37" fmla="*/ 207 h 456"/>
                <a:gd name="T38" fmla="*/ 269 w 373"/>
                <a:gd name="T39" fmla="*/ 207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3" h="456">
                  <a:moveTo>
                    <a:pt x="373" y="425"/>
                  </a:moveTo>
                  <a:cubicBezTo>
                    <a:pt x="373" y="442"/>
                    <a:pt x="359" y="456"/>
                    <a:pt x="342" y="456"/>
                  </a:cubicBezTo>
                  <a:cubicBezTo>
                    <a:pt x="31" y="456"/>
                    <a:pt x="31" y="456"/>
                    <a:pt x="31" y="456"/>
                  </a:cubicBezTo>
                  <a:cubicBezTo>
                    <a:pt x="14" y="456"/>
                    <a:pt x="0" y="442"/>
                    <a:pt x="0" y="425"/>
                  </a:cubicBezTo>
                  <a:cubicBezTo>
                    <a:pt x="0" y="238"/>
                    <a:pt x="0" y="238"/>
                    <a:pt x="0" y="238"/>
                  </a:cubicBezTo>
                  <a:cubicBezTo>
                    <a:pt x="0" y="221"/>
                    <a:pt x="14" y="207"/>
                    <a:pt x="31" y="207"/>
                  </a:cubicBezTo>
                  <a:cubicBezTo>
                    <a:pt x="41" y="207"/>
                    <a:pt x="41" y="207"/>
                    <a:pt x="41" y="207"/>
                  </a:cubicBezTo>
                  <a:cubicBezTo>
                    <a:pt x="41" y="145"/>
                    <a:pt x="41" y="145"/>
                    <a:pt x="41" y="145"/>
                  </a:cubicBezTo>
                  <a:cubicBezTo>
                    <a:pt x="41" y="65"/>
                    <a:pt x="107" y="0"/>
                    <a:pt x="186" y="0"/>
                  </a:cubicBezTo>
                  <a:cubicBezTo>
                    <a:pt x="266" y="0"/>
                    <a:pt x="331" y="65"/>
                    <a:pt x="331" y="145"/>
                  </a:cubicBezTo>
                  <a:cubicBezTo>
                    <a:pt x="331" y="207"/>
                    <a:pt x="331" y="207"/>
                    <a:pt x="331" y="207"/>
                  </a:cubicBezTo>
                  <a:cubicBezTo>
                    <a:pt x="342" y="207"/>
                    <a:pt x="342" y="207"/>
                    <a:pt x="342" y="207"/>
                  </a:cubicBezTo>
                  <a:cubicBezTo>
                    <a:pt x="359" y="207"/>
                    <a:pt x="373" y="221"/>
                    <a:pt x="373" y="238"/>
                  </a:cubicBezTo>
                  <a:lnTo>
                    <a:pt x="373" y="425"/>
                  </a:lnTo>
                  <a:close/>
                  <a:moveTo>
                    <a:pt x="269" y="207"/>
                  </a:moveTo>
                  <a:cubicBezTo>
                    <a:pt x="269" y="145"/>
                    <a:pt x="269" y="145"/>
                    <a:pt x="269" y="145"/>
                  </a:cubicBezTo>
                  <a:cubicBezTo>
                    <a:pt x="269" y="99"/>
                    <a:pt x="232" y="62"/>
                    <a:pt x="186" y="62"/>
                  </a:cubicBezTo>
                  <a:cubicBezTo>
                    <a:pt x="141" y="62"/>
                    <a:pt x="103" y="99"/>
                    <a:pt x="103" y="145"/>
                  </a:cubicBezTo>
                  <a:cubicBezTo>
                    <a:pt x="103" y="207"/>
                    <a:pt x="103" y="207"/>
                    <a:pt x="103" y="207"/>
                  </a:cubicBezTo>
                  <a:lnTo>
                    <a:pt x="269" y="2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8098434" y="2365234"/>
            <a:ext cx="688039" cy="688039"/>
            <a:chOff x="8098434" y="2365234"/>
            <a:chExt cx="688039" cy="688039"/>
          </a:xfrm>
        </p:grpSpPr>
        <p:sp>
          <p:nvSpPr>
            <p:cNvPr id="14" name="Freeform 8"/>
            <p:cNvSpPr/>
            <p:nvPr/>
          </p:nvSpPr>
          <p:spPr bwMode="auto">
            <a:xfrm>
              <a:off x="8098434" y="2365234"/>
              <a:ext cx="688039" cy="688039"/>
            </a:xfrm>
            <a:custGeom>
              <a:avLst/>
              <a:gdLst>
                <a:gd name="T0" fmla="*/ 235 w 420"/>
                <a:gd name="T1" fmla="*/ 406 h 420"/>
                <a:gd name="T2" fmla="*/ 184 w 420"/>
                <a:gd name="T3" fmla="*/ 406 h 420"/>
                <a:gd name="T4" fmla="*/ 14 w 420"/>
                <a:gd name="T5" fmla="*/ 235 h 420"/>
                <a:gd name="T6" fmla="*/ 14 w 420"/>
                <a:gd name="T7" fmla="*/ 184 h 420"/>
                <a:gd name="T8" fmla="*/ 184 w 420"/>
                <a:gd name="T9" fmla="*/ 14 h 420"/>
                <a:gd name="T10" fmla="*/ 235 w 420"/>
                <a:gd name="T11" fmla="*/ 14 h 420"/>
                <a:gd name="T12" fmla="*/ 406 w 420"/>
                <a:gd name="T13" fmla="*/ 184 h 420"/>
                <a:gd name="T14" fmla="*/ 406 w 420"/>
                <a:gd name="T15" fmla="*/ 235 h 420"/>
                <a:gd name="T16" fmla="*/ 235 w 420"/>
                <a:gd name="T17" fmla="*/ 40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420">
                  <a:moveTo>
                    <a:pt x="235" y="406"/>
                  </a:moveTo>
                  <a:cubicBezTo>
                    <a:pt x="221" y="420"/>
                    <a:pt x="198" y="420"/>
                    <a:pt x="184" y="406"/>
                  </a:cubicBezTo>
                  <a:cubicBezTo>
                    <a:pt x="14" y="235"/>
                    <a:pt x="14" y="235"/>
                    <a:pt x="14" y="235"/>
                  </a:cubicBezTo>
                  <a:cubicBezTo>
                    <a:pt x="0" y="221"/>
                    <a:pt x="0" y="198"/>
                    <a:pt x="14" y="184"/>
                  </a:cubicBezTo>
                  <a:cubicBezTo>
                    <a:pt x="184" y="14"/>
                    <a:pt x="184" y="14"/>
                    <a:pt x="184" y="14"/>
                  </a:cubicBezTo>
                  <a:cubicBezTo>
                    <a:pt x="198" y="0"/>
                    <a:pt x="221" y="0"/>
                    <a:pt x="235" y="14"/>
                  </a:cubicBezTo>
                  <a:cubicBezTo>
                    <a:pt x="406" y="184"/>
                    <a:pt x="406" y="184"/>
                    <a:pt x="406" y="184"/>
                  </a:cubicBezTo>
                  <a:cubicBezTo>
                    <a:pt x="420" y="198"/>
                    <a:pt x="420" y="221"/>
                    <a:pt x="406" y="235"/>
                  </a:cubicBezTo>
                  <a:lnTo>
                    <a:pt x="235" y="40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33" name="Freeform 48"/>
            <p:cNvSpPr>
              <a:spLocks noEditPoints="1"/>
            </p:cNvSpPr>
            <p:nvPr/>
          </p:nvSpPr>
          <p:spPr bwMode="auto">
            <a:xfrm rot="16200000">
              <a:off x="8311056" y="2543412"/>
              <a:ext cx="231322" cy="284368"/>
            </a:xfrm>
            <a:custGeom>
              <a:avLst/>
              <a:gdLst>
                <a:gd name="T0" fmla="*/ 318 w 392"/>
                <a:gd name="T1" fmla="*/ 158 h 490"/>
                <a:gd name="T2" fmla="*/ 252 w 392"/>
                <a:gd name="T3" fmla="*/ 147 h 490"/>
                <a:gd name="T4" fmla="*/ 219 w 392"/>
                <a:gd name="T5" fmla="*/ 86 h 490"/>
                <a:gd name="T6" fmla="*/ 303 w 392"/>
                <a:gd name="T7" fmla="*/ 70 h 490"/>
                <a:gd name="T8" fmla="*/ 318 w 392"/>
                <a:gd name="T9" fmla="*/ 158 h 490"/>
                <a:gd name="T10" fmla="*/ 379 w 392"/>
                <a:gd name="T11" fmla="*/ 121 h 490"/>
                <a:gd name="T12" fmla="*/ 231 w 392"/>
                <a:gd name="T13" fmla="*/ 13 h 490"/>
                <a:gd name="T14" fmla="*/ 115 w 392"/>
                <a:gd name="T15" fmla="*/ 154 h 490"/>
                <a:gd name="T16" fmla="*/ 134 w 392"/>
                <a:gd name="T17" fmla="*/ 212 h 490"/>
                <a:gd name="T18" fmla="*/ 8 w 392"/>
                <a:gd name="T19" fmla="*/ 400 h 490"/>
                <a:gd name="T20" fmla="*/ 2 w 392"/>
                <a:gd name="T21" fmla="*/ 428 h 490"/>
                <a:gd name="T22" fmla="*/ 10 w 392"/>
                <a:gd name="T23" fmla="*/ 476 h 490"/>
                <a:gd name="T24" fmla="*/ 27 w 392"/>
                <a:gd name="T25" fmla="*/ 489 h 490"/>
                <a:gd name="T26" fmla="*/ 64 w 392"/>
                <a:gd name="T27" fmla="*/ 482 h 490"/>
                <a:gd name="T28" fmla="*/ 86 w 392"/>
                <a:gd name="T29" fmla="*/ 466 h 490"/>
                <a:gd name="T30" fmla="*/ 136 w 392"/>
                <a:gd name="T31" fmla="*/ 385 h 490"/>
                <a:gd name="T32" fmla="*/ 137 w 392"/>
                <a:gd name="T33" fmla="*/ 385 h 490"/>
                <a:gd name="T34" fmla="*/ 171 w 392"/>
                <a:gd name="T35" fmla="*/ 379 h 490"/>
                <a:gd name="T36" fmla="*/ 229 w 392"/>
                <a:gd name="T37" fmla="*/ 284 h 490"/>
                <a:gd name="T38" fmla="*/ 292 w 392"/>
                <a:gd name="T39" fmla="*/ 283 h 490"/>
                <a:gd name="T40" fmla="*/ 379 w 392"/>
                <a:gd name="T41" fmla="*/ 121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2" h="490">
                  <a:moveTo>
                    <a:pt x="318" y="158"/>
                  </a:moveTo>
                  <a:cubicBezTo>
                    <a:pt x="299" y="187"/>
                    <a:pt x="279" y="167"/>
                    <a:pt x="252" y="147"/>
                  </a:cubicBezTo>
                  <a:cubicBezTo>
                    <a:pt x="224" y="127"/>
                    <a:pt x="200" y="114"/>
                    <a:pt x="219" y="86"/>
                  </a:cubicBezTo>
                  <a:cubicBezTo>
                    <a:pt x="238" y="57"/>
                    <a:pt x="276" y="50"/>
                    <a:pt x="303" y="70"/>
                  </a:cubicBezTo>
                  <a:cubicBezTo>
                    <a:pt x="330" y="90"/>
                    <a:pt x="337" y="130"/>
                    <a:pt x="318" y="158"/>
                  </a:cubicBezTo>
                  <a:close/>
                  <a:moveTo>
                    <a:pt x="379" y="121"/>
                  </a:moveTo>
                  <a:cubicBezTo>
                    <a:pt x="367" y="48"/>
                    <a:pt x="301" y="0"/>
                    <a:pt x="231" y="13"/>
                  </a:cubicBezTo>
                  <a:cubicBezTo>
                    <a:pt x="162" y="25"/>
                    <a:pt x="103" y="81"/>
                    <a:pt x="115" y="154"/>
                  </a:cubicBezTo>
                  <a:cubicBezTo>
                    <a:pt x="118" y="170"/>
                    <a:pt x="125" y="194"/>
                    <a:pt x="134" y="212"/>
                  </a:cubicBezTo>
                  <a:cubicBezTo>
                    <a:pt x="8" y="400"/>
                    <a:pt x="8" y="400"/>
                    <a:pt x="8" y="400"/>
                  </a:cubicBezTo>
                  <a:cubicBezTo>
                    <a:pt x="3" y="407"/>
                    <a:pt x="0" y="420"/>
                    <a:pt x="2" y="428"/>
                  </a:cubicBezTo>
                  <a:cubicBezTo>
                    <a:pt x="10" y="476"/>
                    <a:pt x="10" y="476"/>
                    <a:pt x="10" y="476"/>
                  </a:cubicBezTo>
                  <a:cubicBezTo>
                    <a:pt x="11" y="484"/>
                    <a:pt x="19" y="490"/>
                    <a:pt x="27" y="489"/>
                  </a:cubicBezTo>
                  <a:cubicBezTo>
                    <a:pt x="64" y="482"/>
                    <a:pt x="64" y="482"/>
                    <a:pt x="64" y="482"/>
                  </a:cubicBezTo>
                  <a:cubicBezTo>
                    <a:pt x="72" y="480"/>
                    <a:pt x="82" y="473"/>
                    <a:pt x="86" y="466"/>
                  </a:cubicBezTo>
                  <a:cubicBezTo>
                    <a:pt x="136" y="385"/>
                    <a:pt x="136" y="385"/>
                    <a:pt x="136" y="385"/>
                  </a:cubicBezTo>
                  <a:cubicBezTo>
                    <a:pt x="137" y="385"/>
                    <a:pt x="137" y="385"/>
                    <a:pt x="137" y="385"/>
                  </a:cubicBezTo>
                  <a:cubicBezTo>
                    <a:pt x="171" y="379"/>
                    <a:pt x="171" y="379"/>
                    <a:pt x="171" y="379"/>
                  </a:cubicBezTo>
                  <a:cubicBezTo>
                    <a:pt x="229" y="284"/>
                    <a:pt x="229" y="284"/>
                    <a:pt x="229" y="284"/>
                  </a:cubicBezTo>
                  <a:cubicBezTo>
                    <a:pt x="248" y="287"/>
                    <a:pt x="276" y="286"/>
                    <a:pt x="292" y="283"/>
                  </a:cubicBezTo>
                  <a:cubicBezTo>
                    <a:pt x="361" y="270"/>
                    <a:pt x="392" y="194"/>
                    <a:pt x="379" y="1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6131666" y="5212661"/>
            <a:ext cx="688039" cy="688039"/>
            <a:chOff x="6131666" y="5212661"/>
            <a:chExt cx="688039" cy="688039"/>
          </a:xfrm>
        </p:grpSpPr>
        <p:sp>
          <p:nvSpPr>
            <p:cNvPr id="15" name="Freeform 9"/>
            <p:cNvSpPr/>
            <p:nvPr/>
          </p:nvSpPr>
          <p:spPr bwMode="auto">
            <a:xfrm>
              <a:off x="6131666" y="5212661"/>
              <a:ext cx="688039" cy="688039"/>
            </a:xfrm>
            <a:custGeom>
              <a:avLst/>
              <a:gdLst>
                <a:gd name="T0" fmla="*/ 236 w 420"/>
                <a:gd name="T1" fmla="*/ 406 h 420"/>
                <a:gd name="T2" fmla="*/ 185 w 420"/>
                <a:gd name="T3" fmla="*/ 406 h 420"/>
                <a:gd name="T4" fmla="*/ 14 w 420"/>
                <a:gd name="T5" fmla="*/ 236 h 420"/>
                <a:gd name="T6" fmla="*/ 14 w 420"/>
                <a:gd name="T7" fmla="*/ 185 h 420"/>
                <a:gd name="T8" fmla="*/ 185 w 420"/>
                <a:gd name="T9" fmla="*/ 14 h 420"/>
                <a:gd name="T10" fmla="*/ 236 w 420"/>
                <a:gd name="T11" fmla="*/ 14 h 420"/>
                <a:gd name="T12" fmla="*/ 406 w 420"/>
                <a:gd name="T13" fmla="*/ 185 h 420"/>
                <a:gd name="T14" fmla="*/ 406 w 420"/>
                <a:gd name="T15" fmla="*/ 236 h 420"/>
                <a:gd name="T16" fmla="*/ 236 w 420"/>
                <a:gd name="T17" fmla="*/ 40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420">
                  <a:moveTo>
                    <a:pt x="236" y="406"/>
                  </a:moveTo>
                  <a:cubicBezTo>
                    <a:pt x="222" y="420"/>
                    <a:pt x="199" y="420"/>
                    <a:pt x="185" y="406"/>
                  </a:cubicBezTo>
                  <a:cubicBezTo>
                    <a:pt x="14" y="236"/>
                    <a:pt x="14" y="236"/>
                    <a:pt x="14" y="236"/>
                  </a:cubicBezTo>
                  <a:cubicBezTo>
                    <a:pt x="0" y="222"/>
                    <a:pt x="0" y="199"/>
                    <a:pt x="14" y="185"/>
                  </a:cubicBezTo>
                  <a:cubicBezTo>
                    <a:pt x="185" y="14"/>
                    <a:pt x="185" y="14"/>
                    <a:pt x="185" y="14"/>
                  </a:cubicBezTo>
                  <a:cubicBezTo>
                    <a:pt x="199" y="0"/>
                    <a:pt x="222" y="0"/>
                    <a:pt x="236" y="14"/>
                  </a:cubicBezTo>
                  <a:cubicBezTo>
                    <a:pt x="406" y="185"/>
                    <a:pt x="406" y="185"/>
                    <a:pt x="406" y="185"/>
                  </a:cubicBezTo>
                  <a:cubicBezTo>
                    <a:pt x="420" y="199"/>
                    <a:pt x="420" y="222"/>
                    <a:pt x="406" y="236"/>
                  </a:cubicBezTo>
                  <a:lnTo>
                    <a:pt x="236" y="40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34" name="Freeform 46"/>
            <p:cNvSpPr>
              <a:spLocks noEditPoints="1"/>
            </p:cNvSpPr>
            <p:nvPr/>
          </p:nvSpPr>
          <p:spPr bwMode="auto">
            <a:xfrm>
              <a:off x="6326472" y="5411296"/>
              <a:ext cx="298425" cy="243577"/>
            </a:xfrm>
            <a:custGeom>
              <a:avLst/>
              <a:gdLst>
                <a:gd name="T0" fmla="*/ 419 w 419"/>
                <a:gd name="T1" fmla="*/ 305 h 349"/>
                <a:gd name="T2" fmla="*/ 376 w 419"/>
                <a:gd name="T3" fmla="*/ 349 h 349"/>
                <a:gd name="T4" fmla="*/ 44 w 419"/>
                <a:gd name="T5" fmla="*/ 349 h 349"/>
                <a:gd name="T6" fmla="*/ 0 w 419"/>
                <a:gd name="T7" fmla="*/ 305 h 349"/>
                <a:gd name="T8" fmla="*/ 0 w 419"/>
                <a:gd name="T9" fmla="*/ 218 h 349"/>
                <a:gd name="T10" fmla="*/ 5 w 419"/>
                <a:gd name="T11" fmla="*/ 197 h 349"/>
                <a:gd name="T12" fmla="*/ 58 w 419"/>
                <a:gd name="T13" fmla="*/ 32 h 349"/>
                <a:gd name="T14" fmla="*/ 103 w 419"/>
                <a:gd name="T15" fmla="*/ 0 h 349"/>
                <a:gd name="T16" fmla="*/ 316 w 419"/>
                <a:gd name="T17" fmla="*/ 0 h 349"/>
                <a:gd name="T18" fmla="*/ 361 w 419"/>
                <a:gd name="T19" fmla="*/ 32 h 349"/>
                <a:gd name="T20" fmla="*/ 415 w 419"/>
                <a:gd name="T21" fmla="*/ 197 h 349"/>
                <a:gd name="T22" fmla="*/ 419 w 419"/>
                <a:gd name="T23" fmla="*/ 218 h 349"/>
                <a:gd name="T24" fmla="*/ 419 w 419"/>
                <a:gd name="T25" fmla="*/ 305 h 349"/>
                <a:gd name="T26" fmla="*/ 384 w 419"/>
                <a:gd name="T27" fmla="*/ 218 h 349"/>
                <a:gd name="T28" fmla="*/ 376 w 419"/>
                <a:gd name="T29" fmla="*/ 209 h 349"/>
                <a:gd name="T30" fmla="*/ 44 w 419"/>
                <a:gd name="T31" fmla="*/ 209 h 349"/>
                <a:gd name="T32" fmla="*/ 35 w 419"/>
                <a:gd name="T33" fmla="*/ 218 h 349"/>
                <a:gd name="T34" fmla="*/ 35 w 419"/>
                <a:gd name="T35" fmla="*/ 305 h 349"/>
                <a:gd name="T36" fmla="*/ 44 w 419"/>
                <a:gd name="T37" fmla="*/ 314 h 349"/>
                <a:gd name="T38" fmla="*/ 376 w 419"/>
                <a:gd name="T39" fmla="*/ 314 h 349"/>
                <a:gd name="T40" fmla="*/ 384 w 419"/>
                <a:gd name="T41" fmla="*/ 305 h 349"/>
                <a:gd name="T42" fmla="*/ 384 w 419"/>
                <a:gd name="T43" fmla="*/ 218 h 349"/>
                <a:gd name="T44" fmla="*/ 371 w 419"/>
                <a:gd name="T45" fmla="*/ 174 h 349"/>
                <a:gd name="T46" fmla="*/ 328 w 419"/>
                <a:gd name="T47" fmla="*/ 43 h 349"/>
                <a:gd name="T48" fmla="*/ 316 w 419"/>
                <a:gd name="T49" fmla="*/ 35 h 349"/>
                <a:gd name="T50" fmla="*/ 103 w 419"/>
                <a:gd name="T51" fmla="*/ 35 h 349"/>
                <a:gd name="T52" fmla="*/ 92 w 419"/>
                <a:gd name="T53" fmla="*/ 43 h 349"/>
                <a:gd name="T54" fmla="*/ 49 w 419"/>
                <a:gd name="T55" fmla="*/ 174 h 349"/>
                <a:gd name="T56" fmla="*/ 371 w 419"/>
                <a:gd name="T57" fmla="*/ 174 h 349"/>
                <a:gd name="T58" fmla="*/ 262 w 419"/>
                <a:gd name="T59" fmla="*/ 283 h 349"/>
                <a:gd name="T60" fmla="*/ 240 w 419"/>
                <a:gd name="T61" fmla="*/ 262 h 349"/>
                <a:gd name="T62" fmla="*/ 262 w 419"/>
                <a:gd name="T63" fmla="*/ 240 h 349"/>
                <a:gd name="T64" fmla="*/ 284 w 419"/>
                <a:gd name="T65" fmla="*/ 262 h 349"/>
                <a:gd name="T66" fmla="*/ 262 w 419"/>
                <a:gd name="T67" fmla="*/ 283 h 349"/>
                <a:gd name="T68" fmla="*/ 332 w 419"/>
                <a:gd name="T69" fmla="*/ 283 h 349"/>
                <a:gd name="T70" fmla="*/ 310 w 419"/>
                <a:gd name="T71" fmla="*/ 262 h 349"/>
                <a:gd name="T72" fmla="*/ 332 w 419"/>
                <a:gd name="T73" fmla="*/ 240 h 349"/>
                <a:gd name="T74" fmla="*/ 354 w 419"/>
                <a:gd name="T75" fmla="*/ 262 h 349"/>
                <a:gd name="T76" fmla="*/ 332 w 419"/>
                <a:gd name="T77" fmla="*/ 28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9" h="349">
                  <a:moveTo>
                    <a:pt x="419" y="305"/>
                  </a:moveTo>
                  <a:cubicBezTo>
                    <a:pt x="419" y="329"/>
                    <a:pt x="400" y="349"/>
                    <a:pt x="376" y="349"/>
                  </a:cubicBezTo>
                  <a:cubicBezTo>
                    <a:pt x="44" y="349"/>
                    <a:pt x="44" y="349"/>
                    <a:pt x="44" y="349"/>
                  </a:cubicBezTo>
                  <a:cubicBezTo>
                    <a:pt x="20" y="349"/>
                    <a:pt x="0" y="329"/>
                    <a:pt x="0" y="305"/>
                  </a:cubicBezTo>
                  <a:cubicBezTo>
                    <a:pt x="0" y="218"/>
                    <a:pt x="0" y="218"/>
                    <a:pt x="0" y="218"/>
                  </a:cubicBezTo>
                  <a:cubicBezTo>
                    <a:pt x="0" y="211"/>
                    <a:pt x="2" y="204"/>
                    <a:pt x="5" y="197"/>
                  </a:cubicBezTo>
                  <a:cubicBezTo>
                    <a:pt x="58" y="32"/>
                    <a:pt x="58" y="32"/>
                    <a:pt x="58" y="32"/>
                  </a:cubicBezTo>
                  <a:cubicBezTo>
                    <a:pt x="65" y="13"/>
                    <a:pt x="83" y="0"/>
                    <a:pt x="103" y="0"/>
                  </a:cubicBezTo>
                  <a:cubicBezTo>
                    <a:pt x="316" y="0"/>
                    <a:pt x="316" y="0"/>
                    <a:pt x="316" y="0"/>
                  </a:cubicBezTo>
                  <a:cubicBezTo>
                    <a:pt x="337" y="0"/>
                    <a:pt x="355" y="13"/>
                    <a:pt x="361" y="32"/>
                  </a:cubicBezTo>
                  <a:cubicBezTo>
                    <a:pt x="415" y="197"/>
                    <a:pt x="415" y="197"/>
                    <a:pt x="415" y="197"/>
                  </a:cubicBezTo>
                  <a:cubicBezTo>
                    <a:pt x="417" y="204"/>
                    <a:pt x="419" y="211"/>
                    <a:pt x="419" y="218"/>
                  </a:cubicBezTo>
                  <a:lnTo>
                    <a:pt x="419" y="305"/>
                  </a:lnTo>
                  <a:close/>
                  <a:moveTo>
                    <a:pt x="384" y="218"/>
                  </a:moveTo>
                  <a:cubicBezTo>
                    <a:pt x="384" y="213"/>
                    <a:pt x="380" y="209"/>
                    <a:pt x="376" y="209"/>
                  </a:cubicBezTo>
                  <a:cubicBezTo>
                    <a:pt x="44" y="209"/>
                    <a:pt x="44" y="209"/>
                    <a:pt x="44" y="209"/>
                  </a:cubicBezTo>
                  <a:cubicBezTo>
                    <a:pt x="39" y="209"/>
                    <a:pt x="35" y="213"/>
                    <a:pt x="35" y="218"/>
                  </a:cubicBezTo>
                  <a:cubicBezTo>
                    <a:pt x="35" y="305"/>
                    <a:pt x="35" y="305"/>
                    <a:pt x="35" y="305"/>
                  </a:cubicBezTo>
                  <a:cubicBezTo>
                    <a:pt x="35" y="310"/>
                    <a:pt x="39" y="314"/>
                    <a:pt x="44" y="314"/>
                  </a:cubicBezTo>
                  <a:cubicBezTo>
                    <a:pt x="376" y="314"/>
                    <a:pt x="376" y="314"/>
                    <a:pt x="376" y="314"/>
                  </a:cubicBezTo>
                  <a:cubicBezTo>
                    <a:pt x="380" y="314"/>
                    <a:pt x="384" y="310"/>
                    <a:pt x="384" y="305"/>
                  </a:cubicBezTo>
                  <a:lnTo>
                    <a:pt x="384" y="218"/>
                  </a:lnTo>
                  <a:close/>
                  <a:moveTo>
                    <a:pt x="371" y="174"/>
                  </a:moveTo>
                  <a:cubicBezTo>
                    <a:pt x="328" y="43"/>
                    <a:pt x="328" y="43"/>
                    <a:pt x="328" y="43"/>
                  </a:cubicBezTo>
                  <a:cubicBezTo>
                    <a:pt x="327" y="38"/>
                    <a:pt x="321" y="35"/>
                    <a:pt x="316" y="35"/>
                  </a:cubicBezTo>
                  <a:cubicBezTo>
                    <a:pt x="103" y="35"/>
                    <a:pt x="103" y="35"/>
                    <a:pt x="103" y="35"/>
                  </a:cubicBezTo>
                  <a:cubicBezTo>
                    <a:pt x="98" y="35"/>
                    <a:pt x="93" y="38"/>
                    <a:pt x="92" y="43"/>
                  </a:cubicBezTo>
                  <a:cubicBezTo>
                    <a:pt x="49" y="174"/>
                    <a:pt x="49" y="174"/>
                    <a:pt x="49" y="174"/>
                  </a:cubicBezTo>
                  <a:lnTo>
                    <a:pt x="371" y="174"/>
                  </a:lnTo>
                  <a:close/>
                  <a:moveTo>
                    <a:pt x="262" y="283"/>
                  </a:moveTo>
                  <a:cubicBezTo>
                    <a:pt x="250" y="283"/>
                    <a:pt x="240" y="274"/>
                    <a:pt x="240" y="262"/>
                  </a:cubicBezTo>
                  <a:cubicBezTo>
                    <a:pt x="240" y="250"/>
                    <a:pt x="250" y="240"/>
                    <a:pt x="262" y="240"/>
                  </a:cubicBezTo>
                  <a:cubicBezTo>
                    <a:pt x="274" y="240"/>
                    <a:pt x="284" y="250"/>
                    <a:pt x="284" y="262"/>
                  </a:cubicBezTo>
                  <a:cubicBezTo>
                    <a:pt x="284" y="274"/>
                    <a:pt x="274" y="283"/>
                    <a:pt x="262" y="283"/>
                  </a:cubicBezTo>
                  <a:close/>
                  <a:moveTo>
                    <a:pt x="332" y="283"/>
                  </a:moveTo>
                  <a:cubicBezTo>
                    <a:pt x="320" y="283"/>
                    <a:pt x="310" y="274"/>
                    <a:pt x="310" y="262"/>
                  </a:cubicBezTo>
                  <a:cubicBezTo>
                    <a:pt x="310" y="250"/>
                    <a:pt x="320" y="240"/>
                    <a:pt x="332" y="240"/>
                  </a:cubicBezTo>
                  <a:cubicBezTo>
                    <a:pt x="344" y="240"/>
                    <a:pt x="354" y="250"/>
                    <a:pt x="354" y="262"/>
                  </a:cubicBezTo>
                  <a:cubicBezTo>
                    <a:pt x="354" y="274"/>
                    <a:pt x="344" y="283"/>
                    <a:pt x="332" y="2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972457" y="2029060"/>
            <a:ext cx="2558576" cy="872123"/>
            <a:chOff x="972457" y="2029060"/>
            <a:chExt cx="2558576" cy="872123"/>
          </a:xfrm>
        </p:grpSpPr>
        <p:sp>
          <p:nvSpPr>
            <p:cNvPr id="35" name="TextBox 76"/>
            <p:cNvSpPr txBox="1"/>
            <p:nvPr/>
          </p:nvSpPr>
          <p:spPr>
            <a:xfrm>
              <a:off x="2012806" y="2029060"/>
              <a:ext cx="1082340"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模型渲染器</a:t>
              </a:r>
            </a:p>
          </p:txBody>
        </p:sp>
        <p:sp>
          <p:nvSpPr>
            <p:cNvPr id="36" name="矩形 35"/>
            <p:cNvSpPr/>
            <p:nvPr/>
          </p:nvSpPr>
          <p:spPr>
            <a:xfrm>
              <a:off x="972457" y="2287493"/>
              <a:ext cx="2558576" cy="613690"/>
            </a:xfrm>
            <a:prstGeom prst="rect">
              <a:avLst/>
            </a:prstGeom>
          </p:spPr>
          <p:txBody>
            <a:bodyPr wrap="square" lIns="91436" tIns="45718" rIns="91436" bIns="45718">
              <a:spAutoFit/>
            </a:bodyPr>
            <a:lstStyle/>
            <a:p>
              <a:pPr>
                <a:lnSpc>
                  <a:spcPct val="150000"/>
                </a:lnSpc>
              </a:pPr>
              <a:r>
                <a:rPr lang="zh-CN" altLang="zh-CN" sz="1200" dirty="0">
                  <a:solidFill>
                    <a:schemeClr val="bg2">
                      <a:lumMod val="50000"/>
                    </a:schemeClr>
                  </a:solidFill>
                  <a:latin typeface="微软雅黑" panose="020B0503020204020204" pitchFamily="34" charset="-122"/>
                  <a:ea typeface="微软雅黑" panose="020B0503020204020204" pitchFamily="34" charset="-122"/>
                </a:rPr>
                <a:t>采用</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OpenGL </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 OpenCV </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为几何造型平台，采用</a:t>
              </a:r>
              <a:r>
                <a:rPr lang="en-US" altLang="zh-CN" sz="1200" dirty="0" err="1">
                  <a:solidFill>
                    <a:schemeClr val="bg2">
                      <a:lumMod val="50000"/>
                    </a:schemeClr>
                  </a:solidFill>
                  <a:latin typeface="微软雅黑" panose="020B0503020204020204" pitchFamily="34" charset="-122"/>
                  <a:ea typeface="微软雅黑" panose="020B0503020204020204" pitchFamily="34" charset="-122"/>
                </a:rPr>
                <a:t>ImGui</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为</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UI</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图形库</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26250" y="4879398"/>
            <a:ext cx="3252673" cy="872123"/>
            <a:chOff x="1186832" y="2609303"/>
            <a:chExt cx="3252673" cy="872123"/>
          </a:xfrm>
        </p:grpSpPr>
        <p:sp>
          <p:nvSpPr>
            <p:cNvPr id="38" name="TextBox 76"/>
            <p:cNvSpPr txBox="1"/>
            <p:nvPr/>
          </p:nvSpPr>
          <p:spPr>
            <a:xfrm>
              <a:off x="1920875" y="2609303"/>
              <a:ext cx="2518630"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基于手绘草图的三维模型检索</a:t>
              </a:r>
            </a:p>
          </p:txBody>
        </p:sp>
        <p:sp>
          <p:nvSpPr>
            <p:cNvPr id="39" name="矩形 38"/>
            <p:cNvSpPr/>
            <p:nvPr/>
          </p:nvSpPr>
          <p:spPr>
            <a:xfrm>
              <a:off x="1186832" y="2867736"/>
              <a:ext cx="2865891" cy="613690"/>
            </a:xfrm>
            <a:prstGeom prst="rect">
              <a:avLst/>
            </a:prstGeom>
          </p:spPr>
          <p:txBody>
            <a:bodyPr wrap="square" lIns="91436" tIns="45718" rIns="91436" bIns="45718">
              <a:spAutoFit/>
            </a:bodyPr>
            <a:lstStyle/>
            <a:p>
              <a:pPr>
                <a:lnSpc>
                  <a:spcPct val="150000"/>
                </a:lnSpc>
              </a:pPr>
              <a:r>
                <a:rPr lang="zh-CN" altLang="zh-CN" sz="1200" dirty="0">
                  <a:solidFill>
                    <a:schemeClr val="bg2">
                      <a:lumMod val="50000"/>
                    </a:schemeClr>
                  </a:solidFill>
                  <a:latin typeface="微软雅黑" panose="020B0503020204020204" pitchFamily="34" charset="-122"/>
                  <a:ea typeface="微软雅黑" panose="020B0503020204020204" pitchFamily="34" charset="-122"/>
                </a:rPr>
                <a:t>采用</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OpenGL + OpenCV + MFC </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集成开发</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8351054" y="3599728"/>
            <a:ext cx="2882058" cy="902958"/>
            <a:chOff x="1170665" y="2578468"/>
            <a:chExt cx="2882058" cy="902958"/>
          </a:xfrm>
        </p:grpSpPr>
        <p:sp>
          <p:nvSpPr>
            <p:cNvPr id="43" name="矩形 42"/>
            <p:cNvSpPr/>
            <p:nvPr/>
          </p:nvSpPr>
          <p:spPr>
            <a:xfrm>
              <a:off x="1186832" y="2867736"/>
              <a:ext cx="2865891" cy="613690"/>
            </a:xfrm>
            <a:prstGeom prst="rect">
              <a:avLst/>
            </a:prstGeom>
          </p:spPr>
          <p:txBody>
            <a:bodyPr wrap="square" lIns="91436" tIns="45718" rIns="91436" bIns="45718">
              <a:spAutoFit/>
            </a:bodyPr>
            <a:lstStyle/>
            <a:p>
              <a:pPr>
                <a:lnSpc>
                  <a:spcPct val="150000"/>
                </a:lnSpc>
              </a:pPr>
              <a:r>
                <a:rPr lang="zh-CN" altLang="zh-CN" sz="1200" dirty="0">
                  <a:solidFill>
                    <a:schemeClr val="bg2">
                      <a:lumMod val="50000"/>
                    </a:schemeClr>
                  </a:solidFill>
                  <a:latin typeface="微软雅黑" panose="020B0503020204020204" pitchFamily="34" charset="-122"/>
                  <a:ea typeface="微软雅黑" panose="020B0503020204020204" pitchFamily="34" charset="-122"/>
                </a:rPr>
                <a:t>采用</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OpenGL </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 OpenCV </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为几何造型平台，采用</a:t>
              </a:r>
              <a:r>
                <a:rPr lang="en-US" altLang="zh-CN" sz="1200" dirty="0" err="1">
                  <a:solidFill>
                    <a:schemeClr val="bg2">
                      <a:lumMod val="50000"/>
                    </a:schemeClr>
                  </a:solidFill>
                  <a:latin typeface="微软雅黑" panose="020B0503020204020204" pitchFamily="34" charset="-122"/>
                  <a:ea typeface="微软雅黑" panose="020B0503020204020204" pitchFamily="34" charset="-122"/>
                </a:rPr>
                <a:t>ImGui</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为</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UI</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图形库 </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4" name="TextBox 76"/>
            <p:cNvSpPr txBox="1"/>
            <p:nvPr/>
          </p:nvSpPr>
          <p:spPr>
            <a:xfrm>
              <a:off x="1170665" y="2578468"/>
              <a:ext cx="902803"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草图画板</a:t>
              </a:r>
            </a:p>
          </p:txBody>
        </p:sp>
      </p:grpSp>
    </p:spTree>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childTnLst>
                          </p:cTn>
                        </p:par>
                        <p:par>
                          <p:cTn id="21" fill="hold">
                            <p:stCondLst>
                              <p:cond delay="1000"/>
                            </p:stCondLst>
                            <p:childTnLst>
                              <p:par>
                                <p:cTn id="22" presetID="49" presetClass="entr" presetSubtype="0" decel="100000"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fltVal val="0"/>
                                          </p:val>
                                        </p:tav>
                                        <p:tav tm="100000">
                                          <p:val>
                                            <p:strVal val="#ppt_w"/>
                                          </p:val>
                                        </p:tav>
                                      </p:tavLst>
                                    </p:anim>
                                    <p:anim calcmode="lin" valueType="num">
                                      <p:cBhvr>
                                        <p:cTn id="25" dur="500" fill="hold"/>
                                        <p:tgtEl>
                                          <p:spTgt spid="42"/>
                                        </p:tgtEl>
                                        <p:attrNameLst>
                                          <p:attrName>ppt_h</p:attrName>
                                        </p:attrNameLst>
                                      </p:cBhvr>
                                      <p:tavLst>
                                        <p:tav tm="0">
                                          <p:val>
                                            <p:fltVal val="0"/>
                                          </p:val>
                                        </p:tav>
                                        <p:tav tm="100000">
                                          <p:val>
                                            <p:strVal val="#ppt_h"/>
                                          </p:val>
                                        </p:tav>
                                      </p:tavLst>
                                    </p:anim>
                                    <p:anim calcmode="lin" valueType="num">
                                      <p:cBhvr>
                                        <p:cTn id="26" dur="500" fill="hold"/>
                                        <p:tgtEl>
                                          <p:spTgt spid="42"/>
                                        </p:tgtEl>
                                        <p:attrNameLst>
                                          <p:attrName>style.rotation</p:attrName>
                                        </p:attrNameLst>
                                      </p:cBhvr>
                                      <p:tavLst>
                                        <p:tav tm="0">
                                          <p:val>
                                            <p:fltVal val="360"/>
                                          </p:val>
                                        </p:tav>
                                        <p:tav tm="100000">
                                          <p:val>
                                            <p:fltVal val="0"/>
                                          </p:val>
                                        </p:tav>
                                      </p:tavLst>
                                    </p:anim>
                                    <p:animEffect transition="in" filter="fade">
                                      <p:cBhvr>
                                        <p:cTn id="27" dur="500"/>
                                        <p:tgtEl>
                                          <p:spTgt spid="42"/>
                                        </p:tgtEl>
                                      </p:cBhvr>
                                    </p:animEffect>
                                  </p:childTnLst>
                                </p:cTn>
                              </p:par>
                              <p:par>
                                <p:cTn id="28" presetID="49" presetClass="entr" presetSubtype="0" decel="100000" fill="hold" nodeType="withEffect">
                                  <p:stCondLst>
                                    <p:cond delay="40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 calcmode="lin" valueType="num">
                                      <p:cBhvr>
                                        <p:cTn id="32" dur="500" fill="hold"/>
                                        <p:tgtEl>
                                          <p:spTgt spid="45"/>
                                        </p:tgtEl>
                                        <p:attrNameLst>
                                          <p:attrName>style.rotation</p:attrName>
                                        </p:attrNameLst>
                                      </p:cBhvr>
                                      <p:tavLst>
                                        <p:tav tm="0">
                                          <p:val>
                                            <p:fltVal val="360"/>
                                          </p:val>
                                        </p:tav>
                                        <p:tav tm="100000">
                                          <p:val>
                                            <p:fltVal val="0"/>
                                          </p:val>
                                        </p:tav>
                                      </p:tavLst>
                                    </p:anim>
                                    <p:animEffect transition="in" filter="fade">
                                      <p:cBhvr>
                                        <p:cTn id="33" dur="500"/>
                                        <p:tgtEl>
                                          <p:spTgt spid="45"/>
                                        </p:tgtEl>
                                      </p:cBhvr>
                                    </p:animEffect>
                                  </p:childTnLst>
                                </p:cTn>
                              </p:par>
                              <p:par>
                                <p:cTn id="34" presetID="49" presetClass="entr" presetSubtype="0" decel="100000" fill="hold" nodeType="withEffect">
                                  <p:stCondLst>
                                    <p:cond delay="60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fill="hold"/>
                                        <p:tgtEl>
                                          <p:spTgt spid="46"/>
                                        </p:tgtEl>
                                        <p:attrNameLst>
                                          <p:attrName>ppt_w</p:attrName>
                                        </p:attrNameLst>
                                      </p:cBhvr>
                                      <p:tavLst>
                                        <p:tav tm="0">
                                          <p:val>
                                            <p:fltVal val="0"/>
                                          </p:val>
                                        </p:tav>
                                        <p:tav tm="100000">
                                          <p:val>
                                            <p:strVal val="#ppt_w"/>
                                          </p:val>
                                        </p:tav>
                                      </p:tavLst>
                                    </p:anim>
                                    <p:anim calcmode="lin" valueType="num">
                                      <p:cBhvr>
                                        <p:cTn id="37" dur="500" fill="hold"/>
                                        <p:tgtEl>
                                          <p:spTgt spid="46"/>
                                        </p:tgtEl>
                                        <p:attrNameLst>
                                          <p:attrName>ppt_h</p:attrName>
                                        </p:attrNameLst>
                                      </p:cBhvr>
                                      <p:tavLst>
                                        <p:tav tm="0">
                                          <p:val>
                                            <p:fltVal val="0"/>
                                          </p:val>
                                        </p:tav>
                                        <p:tav tm="100000">
                                          <p:val>
                                            <p:strVal val="#ppt_h"/>
                                          </p:val>
                                        </p:tav>
                                      </p:tavLst>
                                    </p:anim>
                                    <p:anim calcmode="lin" valueType="num">
                                      <p:cBhvr>
                                        <p:cTn id="38" dur="500" fill="hold"/>
                                        <p:tgtEl>
                                          <p:spTgt spid="46"/>
                                        </p:tgtEl>
                                        <p:attrNameLst>
                                          <p:attrName>style.rotation</p:attrName>
                                        </p:attrNameLst>
                                      </p:cBhvr>
                                      <p:tavLst>
                                        <p:tav tm="0">
                                          <p:val>
                                            <p:fltVal val="360"/>
                                          </p:val>
                                        </p:tav>
                                        <p:tav tm="100000">
                                          <p:val>
                                            <p:fltVal val="0"/>
                                          </p:val>
                                        </p:tav>
                                      </p:tavLst>
                                    </p:anim>
                                    <p:animEffect transition="in" filter="fade">
                                      <p:cBhvr>
                                        <p:cTn id="39" dur="500"/>
                                        <p:tgtEl>
                                          <p:spTgt spid="46"/>
                                        </p:tgtEl>
                                      </p:cBhvr>
                                    </p:animEffect>
                                  </p:childTnLst>
                                </p:cTn>
                              </p:par>
                              <p:par>
                                <p:cTn id="40" presetID="49" presetClass="entr" presetSubtype="0" decel="100000" fill="hold" nodeType="withEffect">
                                  <p:stCondLst>
                                    <p:cond delay="20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 calcmode="lin" valueType="num">
                                      <p:cBhvr>
                                        <p:cTn id="44" dur="500" fill="hold"/>
                                        <p:tgtEl>
                                          <p:spTgt spid="9"/>
                                        </p:tgtEl>
                                        <p:attrNameLst>
                                          <p:attrName>style.rotation</p:attrName>
                                        </p:attrNameLst>
                                      </p:cBhvr>
                                      <p:tavLst>
                                        <p:tav tm="0">
                                          <p:val>
                                            <p:fltVal val="360"/>
                                          </p:val>
                                        </p:tav>
                                        <p:tav tm="100000">
                                          <p:val>
                                            <p:fltVal val="0"/>
                                          </p:val>
                                        </p:tav>
                                      </p:tavLst>
                                    </p:anim>
                                    <p:animEffect transition="in" filter="fade">
                                      <p:cBhvr>
                                        <p:cTn id="45" dur="500"/>
                                        <p:tgtEl>
                                          <p:spTgt spid="9"/>
                                        </p:tgtEl>
                                      </p:cBhvr>
                                    </p:animEffect>
                                  </p:childTnLst>
                                </p:cTn>
                              </p:par>
                              <p:par>
                                <p:cTn id="46" presetID="49" presetClass="entr" presetSubtype="0" decel="100000" fill="hold" nodeType="withEffect">
                                  <p:stCondLst>
                                    <p:cond delay="1000"/>
                                  </p:stCondLst>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fltVal val="0"/>
                                          </p:val>
                                        </p:tav>
                                        <p:tav tm="100000">
                                          <p:val>
                                            <p:strVal val="#ppt_w"/>
                                          </p:val>
                                        </p:tav>
                                      </p:tavLst>
                                    </p:anim>
                                    <p:anim calcmode="lin" valueType="num">
                                      <p:cBhvr>
                                        <p:cTn id="49" dur="500" fill="hold"/>
                                        <p:tgtEl>
                                          <p:spTgt spid="27"/>
                                        </p:tgtEl>
                                        <p:attrNameLst>
                                          <p:attrName>ppt_h</p:attrName>
                                        </p:attrNameLst>
                                      </p:cBhvr>
                                      <p:tavLst>
                                        <p:tav tm="0">
                                          <p:val>
                                            <p:fltVal val="0"/>
                                          </p:val>
                                        </p:tav>
                                        <p:tav tm="100000">
                                          <p:val>
                                            <p:strVal val="#ppt_h"/>
                                          </p:val>
                                        </p:tav>
                                      </p:tavLst>
                                    </p:anim>
                                    <p:anim calcmode="lin" valueType="num">
                                      <p:cBhvr>
                                        <p:cTn id="50" dur="500" fill="hold"/>
                                        <p:tgtEl>
                                          <p:spTgt spid="27"/>
                                        </p:tgtEl>
                                        <p:attrNameLst>
                                          <p:attrName>style.rotation</p:attrName>
                                        </p:attrNameLst>
                                      </p:cBhvr>
                                      <p:tavLst>
                                        <p:tav tm="0">
                                          <p:val>
                                            <p:fltVal val="360"/>
                                          </p:val>
                                        </p:tav>
                                        <p:tav tm="100000">
                                          <p:val>
                                            <p:fltVal val="0"/>
                                          </p:val>
                                        </p:tav>
                                      </p:tavLst>
                                    </p:anim>
                                    <p:animEffect transition="in" filter="fade">
                                      <p:cBhvr>
                                        <p:cTn id="51" dur="500"/>
                                        <p:tgtEl>
                                          <p:spTgt spid="27"/>
                                        </p:tgtEl>
                                      </p:cBhvr>
                                    </p:animEffect>
                                  </p:childTnLst>
                                </p:cTn>
                              </p:par>
                              <p:par>
                                <p:cTn id="52" presetID="49" presetClass="entr" presetSubtype="0" decel="100000" fill="hold" nodeType="withEffect">
                                  <p:stCondLst>
                                    <p:cond delay="120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fltVal val="0"/>
                                          </p:val>
                                        </p:tav>
                                        <p:tav tm="100000">
                                          <p:val>
                                            <p:strVal val="#ppt_h"/>
                                          </p:val>
                                        </p:tav>
                                      </p:tavLst>
                                    </p:anim>
                                    <p:anim calcmode="lin" valueType="num">
                                      <p:cBhvr>
                                        <p:cTn id="56" dur="500" fill="hold"/>
                                        <p:tgtEl>
                                          <p:spTgt spid="29"/>
                                        </p:tgtEl>
                                        <p:attrNameLst>
                                          <p:attrName>style.rotation</p:attrName>
                                        </p:attrNameLst>
                                      </p:cBhvr>
                                      <p:tavLst>
                                        <p:tav tm="0">
                                          <p:val>
                                            <p:fltVal val="360"/>
                                          </p:val>
                                        </p:tav>
                                        <p:tav tm="100000">
                                          <p:val>
                                            <p:fltVal val="0"/>
                                          </p:val>
                                        </p:tav>
                                      </p:tavLst>
                                    </p:anim>
                                    <p:animEffect transition="in" filter="fade">
                                      <p:cBhvr>
                                        <p:cTn id="57" dur="500"/>
                                        <p:tgtEl>
                                          <p:spTgt spid="29"/>
                                        </p:tgtEl>
                                      </p:cBhvr>
                                    </p:animEffect>
                                  </p:childTnLst>
                                </p:cTn>
                              </p:par>
                            </p:childTnLst>
                          </p:cTn>
                        </p:par>
                        <p:par>
                          <p:cTn id="58" fill="hold">
                            <p:stCondLst>
                              <p:cond delay="1500"/>
                            </p:stCondLst>
                            <p:childTnLst>
                              <p:par>
                                <p:cTn id="59" presetID="12" presetClass="entr" presetSubtype="8" fill="hold"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p:tgtEl>
                                          <p:spTgt spid="37"/>
                                        </p:tgtEl>
                                        <p:attrNameLst>
                                          <p:attrName>ppt_x</p:attrName>
                                        </p:attrNameLst>
                                      </p:cBhvr>
                                      <p:tavLst>
                                        <p:tav tm="0">
                                          <p:val>
                                            <p:strVal val="#ppt_x-#ppt_w*1.125000"/>
                                          </p:val>
                                        </p:tav>
                                        <p:tav tm="100000">
                                          <p:val>
                                            <p:strVal val="#ppt_x"/>
                                          </p:val>
                                        </p:tav>
                                      </p:tavLst>
                                    </p:anim>
                                    <p:animEffect transition="in" filter="wipe(right)">
                                      <p:cBhvr>
                                        <p:cTn id="62" dur="500"/>
                                        <p:tgtEl>
                                          <p:spTgt spid="37"/>
                                        </p:tgtEl>
                                      </p:cBhvr>
                                    </p:animEffect>
                                  </p:childTnLst>
                                </p:cTn>
                              </p:par>
                            </p:childTnLst>
                          </p:cTn>
                        </p:par>
                        <p:par>
                          <p:cTn id="63" fill="hold">
                            <p:stCondLst>
                              <p:cond delay="2000"/>
                            </p:stCondLst>
                            <p:childTnLst>
                              <p:par>
                                <p:cTn id="64" presetID="12" presetClass="entr" presetSubtype="8" fill="hold" nodeType="after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additive="base">
                                        <p:cTn id="66" dur="500"/>
                                        <p:tgtEl>
                                          <p:spTgt spid="41"/>
                                        </p:tgtEl>
                                        <p:attrNameLst>
                                          <p:attrName>ppt_x</p:attrName>
                                        </p:attrNameLst>
                                      </p:cBhvr>
                                      <p:tavLst>
                                        <p:tav tm="0">
                                          <p:val>
                                            <p:strVal val="#ppt_x-#ppt_w*1.125000"/>
                                          </p:val>
                                        </p:tav>
                                        <p:tav tm="100000">
                                          <p:val>
                                            <p:strVal val="#ppt_x"/>
                                          </p:val>
                                        </p:tav>
                                      </p:tavLst>
                                    </p:anim>
                                    <p:animEffect transition="in" filter="wipe(right)">
                                      <p:cBhvr>
                                        <p:cTn id="67" dur="500"/>
                                        <p:tgtEl>
                                          <p:spTgt spid="41"/>
                                        </p:tgtEl>
                                      </p:cBhvr>
                                    </p:animEffect>
                                  </p:childTnLst>
                                </p:cTn>
                              </p:par>
                            </p:childTnLst>
                          </p:cTn>
                        </p:par>
                        <p:par>
                          <p:cTn id="68" fill="hold">
                            <p:stCondLst>
                              <p:cond delay="2500"/>
                            </p:stCondLst>
                            <p:childTnLst>
                              <p:par>
                                <p:cTn id="69" presetID="12" presetClass="entr" presetSubtype="8"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p:tgtEl>
                                          <p:spTgt spid="40"/>
                                        </p:tgtEl>
                                        <p:attrNameLst>
                                          <p:attrName>ppt_x</p:attrName>
                                        </p:attrNameLst>
                                      </p:cBhvr>
                                      <p:tavLst>
                                        <p:tav tm="0">
                                          <p:val>
                                            <p:strVal val="#ppt_x-#ppt_w*1.125000"/>
                                          </p:val>
                                        </p:tav>
                                        <p:tav tm="100000">
                                          <p:val>
                                            <p:strVal val="#ppt_x"/>
                                          </p:val>
                                        </p:tav>
                                      </p:tavLst>
                                    </p:anim>
                                    <p:animEffect transition="in" filter="wipe(right)">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结论与建议</a:t>
            </a:r>
          </a:p>
        </p:txBody>
      </p:sp>
      <p:grpSp>
        <p:nvGrpSpPr>
          <p:cNvPr id="3" name="组合 2"/>
          <p:cNvGrpSpPr/>
          <p:nvPr/>
        </p:nvGrpSpPr>
        <p:grpSpPr>
          <a:xfrm>
            <a:off x="2965397" y="217491"/>
            <a:ext cx="10096500" cy="439541"/>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4766" y="243297"/>
              <a:ext cx="1212503"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CONCLUSION</a:t>
              </a:r>
            </a:p>
          </p:txBody>
        </p:sp>
      </p:grpSp>
      <p:grpSp>
        <p:nvGrpSpPr>
          <p:cNvPr id="22" name="组合 21"/>
          <p:cNvGrpSpPr/>
          <p:nvPr/>
        </p:nvGrpSpPr>
        <p:grpSpPr>
          <a:xfrm>
            <a:off x="7478077" y="1764392"/>
            <a:ext cx="3969160" cy="4599761"/>
            <a:chOff x="7497127" y="2562380"/>
            <a:chExt cx="3969160" cy="4599761"/>
          </a:xfrm>
        </p:grpSpPr>
        <p:grpSp>
          <p:nvGrpSpPr>
            <p:cNvPr id="14" name="组合 13"/>
            <p:cNvGrpSpPr/>
            <p:nvPr/>
          </p:nvGrpSpPr>
          <p:grpSpPr>
            <a:xfrm>
              <a:off x="7573326" y="2562380"/>
              <a:ext cx="3791360" cy="369328"/>
              <a:chOff x="1202067" y="1909237"/>
              <a:chExt cx="3791360" cy="369328"/>
            </a:xfrm>
          </p:grpSpPr>
          <p:sp>
            <p:nvSpPr>
              <p:cNvPr id="12" name="矩形 11"/>
              <p:cNvSpPr/>
              <p:nvPr/>
            </p:nvSpPr>
            <p:spPr>
              <a:xfrm>
                <a:off x="1202331" y="1916239"/>
                <a:ext cx="3791096" cy="357774"/>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202067" y="1909237"/>
                <a:ext cx="646323" cy="369328"/>
              </a:xfrm>
              <a:prstGeom prst="rect">
                <a:avLst/>
              </a:prstGeom>
              <a:noFill/>
            </p:spPr>
            <p:txBody>
              <a:bodyPr wrap="non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结论</a:t>
                </a:r>
              </a:p>
            </p:txBody>
          </p:sp>
        </p:grpSp>
        <p:sp>
          <p:nvSpPr>
            <p:cNvPr id="15" name="矩形 14"/>
            <p:cNvSpPr/>
            <p:nvPr/>
          </p:nvSpPr>
          <p:spPr>
            <a:xfrm>
              <a:off x="7497127" y="3091413"/>
              <a:ext cx="3969160" cy="4070728"/>
            </a:xfrm>
            <a:prstGeom prst="rect">
              <a:avLst/>
            </a:prstGeom>
          </p:spPr>
          <p:txBody>
            <a:bodyPr wrap="square" lIns="91438" tIns="45719" rIns="91438" bIns="45719">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基于手绘草图的三维模型检索实现的功能实现主要包括以下几方面：</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sym typeface="+mn-lt"/>
                </a:rPr>
                <a:t>1.</a:t>
              </a:r>
              <a:r>
                <a:rPr lang="zh-CN" altLang="en-US" dirty="0">
                  <a:solidFill>
                    <a:schemeClr val="bg1">
                      <a:lumMod val="50000"/>
                    </a:schemeClr>
                  </a:solidFill>
                  <a:latin typeface="微软雅黑" panose="020B0503020204020204" pitchFamily="34" charset="-122"/>
                  <a:ea typeface="微软雅黑" panose="020B0503020204020204" pitchFamily="34" charset="-122"/>
                  <a:sym typeface="+mn-lt"/>
                </a:rPr>
                <a:t>完成了模型的渲染及投影</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mn-lt"/>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sym typeface="+mn-lt"/>
                </a:rPr>
                <a:t>2.</a:t>
              </a:r>
              <a:r>
                <a:rPr lang="zh-CN" altLang="en-US" dirty="0">
                  <a:solidFill>
                    <a:schemeClr val="bg1">
                      <a:lumMod val="50000"/>
                    </a:schemeClr>
                  </a:solidFill>
                  <a:latin typeface="微软雅黑" panose="020B0503020204020204" pitchFamily="34" charset="-122"/>
                  <a:ea typeface="微软雅黑" panose="020B0503020204020204" pitchFamily="34" charset="-122"/>
                  <a:sym typeface="+mn-lt"/>
                </a:rPr>
                <a:t>完成了二维草图的交互绘制</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mn-lt"/>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sym typeface="+mn-lt"/>
                </a:rPr>
                <a:t>3.</a:t>
              </a:r>
              <a:r>
                <a:rPr lang="zh-CN" altLang="en-US" dirty="0">
                  <a:solidFill>
                    <a:schemeClr val="bg1">
                      <a:lumMod val="50000"/>
                    </a:schemeClr>
                  </a:solidFill>
                  <a:latin typeface="微软雅黑" panose="020B0503020204020204" pitchFamily="34" charset="-122"/>
                  <a:ea typeface="微软雅黑" panose="020B0503020204020204" pitchFamily="34" charset="-122"/>
                  <a:sym typeface="+mn-lt"/>
                </a:rPr>
                <a:t>完成了模型与草图的特征向量的提取</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mn-lt"/>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sym typeface="+mn-lt"/>
                </a:rPr>
                <a:t>4.</a:t>
              </a:r>
              <a:r>
                <a:rPr lang="zh-CN" altLang="en-US" dirty="0">
                  <a:solidFill>
                    <a:schemeClr val="bg1">
                      <a:lumMod val="50000"/>
                    </a:schemeClr>
                  </a:solidFill>
                  <a:latin typeface="微软雅黑" panose="020B0503020204020204" pitchFamily="34" charset="-122"/>
                  <a:ea typeface="微软雅黑" panose="020B0503020204020204" pitchFamily="34" charset="-122"/>
                  <a:sym typeface="+mn-lt"/>
                </a:rPr>
                <a:t>实现了基于草图的三维模型检索</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mn-lt"/>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sym typeface="+mn-lt"/>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rPr>
                <a:t>基于手绘草图的三维模型检索的大体功能和流程如上所示，接下来进行实机演示。</a:t>
              </a:r>
            </a:p>
            <a:p>
              <a:endParaRPr lang="en-US" altLang="zh-CN" sz="1400" dirty="0">
                <a:cs typeface="+mn-ea"/>
                <a:sym typeface="+mn-lt"/>
              </a:endParaRPr>
            </a:p>
            <a:p>
              <a:endParaRPr lang="en-US" altLang="zh-CN" sz="1400" dirty="0"/>
            </a:p>
            <a:p>
              <a:endParaRPr lang="zh-CN" altLang="en-US" sz="1400" dirty="0"/>
            </a:p>
            <a:p>
              <a:pPr>
                <a:lnSpc>
                  <a:spcPct val="150000"/>
                </a:lnSpc>
              </a:pP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l="50536" t="3323" r="7536" b="581"/>
          <a:stretch>
            <a:fillRect/>
          </a:stretch>
        </p:blipFill>
        <p:spPr>
          <a:xfrm>
            <a:off x="4660725" y="2093051"/>
            <a:ext cx="2066277" cy="3149291"/>
          </a:xfrm>
          <a:custGeom>
            <a:avLst/>
            <a:gdLst>
              <a:gd name="connsiteX0" fmla="*/ 0 w 2104571"/>
              <a:gd name="connsiteY0" fmla="*/ 0 h 3207657"/>
              <a:gd name="connsiteX1" fmla="*/ 2104571 w 2104571"/>
              <a:gd name="connsiteY1" fmla="*/ 0 h 3207657"/>
              <a:gd name="connsiteX2" fmla="*/ 2104571 w 2104571"/>
              <a:gd name="connsiteY2" fmla="*/ 3207657 h 3207657"/>
              <a:gd name="connsiteX3" fmla="*/ 0 w 2104571"/>
              <a:gd name="connsiteY3" fmla="*/ 3207657 h 3207657"/>
            </a:gdLst>
            <a:ahLst/>
            <a:cxnLst>
              <a:cxn ang="0">
                <a:pos x="connsiteX0" y="connsiteY0"/>
              </a:cxn>
              <a:cxn ang="0">
                <a:pos x="connsiteX1" y="connsiteY1"/>
              </a:cxn>
              <a:cxn ang="0">
                <a:pos x="connsiteX2" y="connsiteY2"/>
              </a:cxn>
              <a:cxn ang="0">
                <a:pos x="connsiteX3" y="connsiteY3"/>
              </a:cxn>
            </a:cxnLst>
            <a:rect l="l" t="t" r="r" b="b"/>
            <a:pathLst>
              <a:path w="2104571" h="3207657">
                <a:moveTo>
                  <a:pt x="0" y="0"/>
                </a:moveTo>
                <a:lnTo>
                  <a:pt x="2104571" y="0"/>
                </a:lnTo>
                <a:lnTo>
                  <a:pt x="2104571" y="3207657"/>
                </a:lnTo>
                <a:lnTo>
                  <a:pt x="0" y="3207657"/>
                </a:lnTo>
                <a:close/>
              </a:path>
            </a:pathLst>
          </a:cu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rcRect l="28927" t="2345" r="29180" b="1880"/>
          <a:stretch>
            <a:fillRect/>
          </a:stretch>
        </p:blipFill>
        <p:spPr>
          <a:xfrm>
            <a:off x="2409195" y="2093050"/>
            <a:ext cx="2066277" cy="3149291"/>
          </a:xfrm>
          <a:custGeom>
            <a:avLst/>
            <a:gdLst>
              <a:gd name="connsiteX0" fmla="*/ 0 w 2104571"/>
              <a:gd name="connsiteY0" fmla="*/ 0 h 3207657"/>
              <a:gd name="connsiteX1" fmla="*/ 2104571 w 2104571"/>
              <a:gd name="connsiteY1" fmla="*/ 0 h 3207657"/>
              <a:gd name="connsiteX2" fmla="*/ 2104571 w 2104571"/>
              <a:gd name="connsiteY2" fmla="*/ 3207657 h 3207657"/>
              <a:gd name="connsiteX3" fmla="*/ 0 w 2104571"/>
              <a:gd name="connsiteY3" fmla="*/ 3207657 h 3207657"/>
            </a:gdLst>
            <a:ahLst/>
            <a:cxnLst>
              <a:cxn ang="0">
                <a:pos x="connsiteX0" y="connsiteY0"/>
              </a:cxn>
              <a:cxn ang="0">
                <a:pos x="connsiteX1" y="connsiteY1"/>
              </a:cxn>
              <a:cxn ang="0">
                <a:pos x="connsiteX2" y="connsiteY2"/>
              </a:cxn>
              <a:cxn ang="0">
                <a:pos x="connsiteX3" y="connsiteY3"/>
              </a:cxn>
            </a:cxnLst>
            <a:rect l="l" t="t" r="r" b="b"/>
            <a:pathLst>
              <a:path w="2104571" h="3207657">
                <a:moveTo>
                  <a:pt x="0" y="0"/>
                </a:moveTo>
                <a:lnTo>
                  <a:pt x="2104571" y="0"/>
                </a:lnTo>
                <a:lnTo>
                  <a:pt x="2104571" y="3207657"/>
                </a:lnTo>
                <a:lnTo>
                  <a:pt x="0" y="3207657"/>
                </a:lnTo>
                <a:close/>
              </a:path>
            </a:pathLst>
          </a:cu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rcRect l="52059" t="19435" r="12705"/>
          <a:stretch>
            <a:fillRect/>
          </a:stretch>
        </p:blipFill>
        <p:spPr>
          <a:xfrm>
            <a:off x="157666" y="2093051"/>
            <a:ext cx="2066277" cy="3149290"/>
          </a:xfrm>
          <a:custGeom>
            <a:avLst/>
            <a:gdLst>
              <a:gd name="connsiteX0" fmla="*/ 0 w 2104571"/>
              <a:gd name="connsiteY0" fmla="*/ 0 h 3207656"/>
              <a:gd name="connsiteX1" fmla="*/ 2104571 w 2104571"/>
              <a:gd name="connsiteY1" fmla="*/ 0 h 3207656"/>
              <a:gd name="connsiteX2" fmla="*/ 2104571 w 2104571"/>
              <a:gd name="connsiteY2" fmla="*/ 3207656 h 3207656"/>
              <a:gd name="connsiteX3" fmla="*/ 0 w 2104571"/>
              <a:gd name="connsiteY3" fmla="*/ 3207656 h 3207656"/>
            </a:gdLst>
            <a:ahLst/>
            <a:cxnLst>
              <a:cxn ang="0">
                <a:pos x="connsiteX0" y="connsiteY0"/>
              </a:cxn>
              <a:cxn ang="0">
                <a:pos x="connsiteX1" y="connsiteY1"/>
              </a:cxn>
              <a:cxn ang="0">
                <a:pos x="connsiteX2" y="connsiteY2"/>
              </a:cxn>
              <a:cxn ang="0">
                <a:pos x="connsiteX3" y="connsiteY3"/>
              </a:cxn>
            </a:cxnLst>
            <a:rect l="l" t="t" r="r" b="b"/>
            <a:pathLst>
              <a:path w="2104571" h="3207656">
                <a:moveTo>
                  <a:pt x="0" y="0"/>
                </a:moveTo>
                <a:lnTo>
                  <a:pt x="2104571" y="0"/>
                </a:lnTo>
                <a:lnTo>
                  <a:pt x="2104571" y="3207656"/>
                </a:lnTo>
                <a:lnTo>
                  <a:pt x="0" y="3207656"/>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p:tgtEl>
                                          <p:spTgt spid="19"/>
                                        </p:tgtEl>
                                        <p:attrNameLst>
                                          <p:attrName>ppt_y</p:attrName>
                                        </p:attrNameLst>
                                      </p:cBhvr>
                                      <p:tavLst>
                                        <p:tav tm="0">
                                          <p:val>
                                            <p:strVal val="#ppt_y+#ppt_h*1.125000"/>
                                          </p:val>
                                        </p:tav>
                                        <p:tav tm="100000">
                                          <p:val>
                                            <p:strVal val="#ppt_y"/>
                                          </p:val>
                                        </p:tav>
                                      </p:tavLst>
                                    </p:anim>
                                    <p:animEffect transition="in" filter="wipe(up)">
                                      <p:cBhvr>
                                        <p:cTn id="21" dur="500"/>
                                        <p:tgtEl>
                                          <p:spTgt spid="19"/>
                                        </p:tgtEl>
                                      </p:cBhvr>
                                    </p:animEffect>
                                  </p:childTnLst>
                                </p:cTn>
                              </p:par>
                              <p:par>
                                <p:cTn id="22" presetID="12" presetClass="entr" presetSubtype="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p:tgtEl>
                                          <p:spTgt spid="17"/>
                                        </p:tgtEl>
                                        <p:attrNameLst>
                                          <p:attrName>ppt_y</p:attrName>
                                        </p:attrNameLst>
                                      </p:cBhvr>
                                      <p:tavLst>
                                        <p:tav tm="0">
                                          <p:val>
                                            <p:strVal val="#ppt_y-#ppt_h*1.125000"/>
                                          </p:val>
                                        </p:tav>
                                        <p:tav tm="100000">
                                          <p:val>
                                            <p:strVal val="#ppt_y"/>
                                          </p:val>
                                        </p:tav>
                                      </p:tavLst>
                                    </p:anim>
                                    <p:animEffect transition="in" filter="wipe(down)">
                                      <p:cBhvr>
                                        <p:cTn id="25" dur="500"/>
                                        <p:tgtEl>
                                          <p:spTgt spid="17"/>
                                        </p:tgtEl>
                                      </p:cBhvr>
                                    </p:animEffect>
                                  </p:childTnLst>
                                </p:cTn>
                              </p:par>
                              <p:par>
                                <p:cTn id="26" presetID="12"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p:tgtEl>
                                          <p:spTgt spid="21"/>
                                        </p:tgtEl>
                                        <p:attrNameLst>
                                          <p:attrName>ppt_y</p:attrName>
                                        </p:attrNameLst>
                                      </p:cBhvr>
                                      <p:tavLst>
                                        <p:tav tm="0">
                                          <p:val>
                                            <p:strVal val="#ppt_y-#ppt_h*1.125000"/>
                                          </p:val>
                                        </p:tav>
                                        <p:tav tm="100000">
                                          <p:val>
                                            <p:strVal val="#ppt_y"/>
                                          </p:val>
                                        </p:tav>
                                      </p:tavLst>
                                    </p:anim>
                                    <p:animEffect transition="in" filter="wipe(down)">
                                      <p:cBhvr>
                                        <p:cTn id="29" dur="500"/>
                                        <p:tgtEl>
                                          <p:spTgt spid="21"/>
                                        </p:tgtEl>
                                      </p:cBhvr>
                                    </p:animEffect>
                                  </p:childTnLst>
                                </p:cTn>
                              </p:par>
                            </p:childTnLst>
                          </p:cTn>
                        </p:par>
                        <p:par>
                          <p:cTn id="30" fill="hold">
                            <p:stCondLst>
                              <p:cond delay="1000"/>
                            </p:stCondLst>
                            <p:childTnLst>
                              <p:par>
                                <p:cTn id="31" presetID="12" presetClass="entr" presetSubtype="4"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p:tgtEl>
                                          <p:spTgt spid="22"/>
                                        </p:tgtEl>
                                        <p:attrNameLst>
                                          <p:attrName>ppt_y</p:attrName>
                                        </p:attrNameLst>
                                      </p:cBhvr>
                                      <p:tavLst>
                                        <p:tav tm="0">
                                          <p:val>
                                            <p:strVal val="#ppt_y+#ppt_h*1.125000"/>
                                          </p:val>
                                        </p:tav>
                                        <p:tav tm="100000">
                                          <p:val>
                                            <p:strVal val="#ppt_y"/>
                                          </p:val>
                                        </p:tav>
                                      </p:tavLst>
                                    </p:anim>
                                    <p:animEffect transition="in" filter="wipe(up)">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78615" y="3962365"/>
            <a:ext cx="8159050" cy="1107996"/>
          </a:xfrm>
          <a:prstGeom prst="rect">
            <a:avLst/>
          </a:prstGeom>
          <a:noFill/>
        </p:spPr>
        <p:txBody>
          <a:bodyPr wrap="square" rtlCol="0">
            <a:spAutoFit/>
          </a:bodyPr>
          <a:lstStyle/>
          <a:p>
            <a:pPr algn="ctr"/>
            <a:r>
              <a:rPr lang="zh-CN" altLang="en-US" sz="6600" b="1" dirty="0">
                <a:solidFill>
                  <a:srgbClr val="005CA1"/>
                </a:solidFill>
                <a:latin typeface="微软雅黑" panose="020B0503020204020204" pitchFamily="34" charset="-122"/>
                <a:ea typeface="微软雅黑" panose="020B0503020204020204" pitchFamily="34" charset="-122"/>
              </a:rPr>
              <a:t>感谢聆听，多加指正</a:t>
            </a:r>
          </a:p>
        </p:txBody>
      </p:sp>
      <p:grpSp>
        <p:nvGrpSpPr>
          <p:cNvPr id="14" name="组合 13"/>
          <p:cNvGrpSpPr/>
          <p:nvPr/>
        </p:nvGrpSpPr>
        <p:grpSpPr>
          <a:xfrm>
            <a:off x="3914025" y="5432133"/>
            <a:ext cx="5083287" cy="777677"/>
            <a:chOff x="1049862" y="5804729"/>
            <a:chExt cx="5083287" cy="777677"/>
          </a:xfrm>
        </p:grpSpPr>
        <p:sp>
          <p:nvSpPr>
            <p:cNvPr id="15" name="文本框 14"/>
            <p:cNvSpPr txBox="1"/>
            <p:nvPr/>
          </p:nvSpPr>
          <p:spPr>
            <a:xfrm>
              <a:off x="1049862" y="5804729"/>
              <a:ext cx="2638948" cy="30777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rgbClr val="005CA1"/>
                  </a:solidFill>
                  <a:latin typeface="微软雅黑" panose="020B0503020204020204" pitchFamily="34" charset="-122"/>
                  <a:ea typeface="微软雅黑" panose="020B0503020204020204" pitchFamily="34" charset="-122"/>
                </a:rPr>
                <a:t>院系：计算机科学与技术</a:t>
              </a:r>
            </a:p>
          </p:txBody>
        </p:sp>
        <p:sp>
          <p:nvSpPr>
            <p:cNvPr id="16" name="文本框 15"/>
            <p:cNvSpPr txBox="1"/>
            <p:nvPr/>
          </p:nvSpPr>
          <p:spPr>
            <a:xfrm>
              <a:off x="3494201" y="5805558"/>
              <a:ext cx="2638948" cy="30777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rgbClr val="005CA1"/>
                  </a:solidFill>
                  <a:latin typeface="微软雅黑" panose="020B0503020204020204" pitchFamily="34" charset="-122"/>
                  <a:ea typeface="微软雅黑" panose="020B0503020204020204" pitchFamily="34" charset="-122"/>
                </a:rPr>
                <a:t>专业：计算机科学与技术</a:t>
              </a:r>
            </a:p>
          </p:txBody>
        </p:sp>
        <p:sp>
          <p:nvSpPr>
            <p:cNvPr id="17" name="文本框 16"/>
            <p:cNvSpPr txBox="1"/>
            <p:nvPr/>
          </p:nvSpPr>
          <p:spPr>
            <a:xfrm>
              <a:off x="1049862" y="6274629"/>
              <a:ext cx="2159704" cy="30670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rgbClr val="005CA1"/>
                  </a:solidFill>
                  <a:latin typeface="微软雅黑" panose="020B0503020204020204" pitchFamily="34" charset="-122"/>
                  <a:ea typeface="微软雅黑" panose="020B0503020204020204" pitchFamily="34" charset="-122"/>
                </a:rPr>
                <a:t>答辩人：邱泳锋</a:t>
              </a:r>
            </a:p>
          </p:txBody>
        </p:sp>
        <p:sp>
          <p:nvSpPr>
            <p:cNvPr id="18" name="文本框 17"/>
            <p:cNvSpPr txBox="1"/>
            <p:nvPr/>
          </p:nvSpPr>
          <p:spPr>
            <a:xfrm>
              <a:off x="3493977" y="6274629"/>
              <a:ext cx="2297622" cy="30777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rgbClr val="005CA1"/>
                  </a:solidFill>
                  <a:latin typeface="微软雅黑" panose="020B0503020204020204" pitchFamily="34" charset="-122"/>
                  <a:ea typeface="微软雅黑" panose="020B0503020204020204" pitchFamily="34" charset="-122"/>
                </a:rPr>
                <a:t>指导老师：高雪瑶老师</a:t>
              </a:r>
            </a:p>
          </p:txBody>
        </p:sp>
      </p:gr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146C56F8-BDD4-DD4D-9A02-37907EB78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057" y="1414858"/>
            <a:ext cx="1937886" cy="1977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41" presetClass="entr" presetSubtype="0" fill="hold" grpId="0" nodeType="withEffect">
                                  <p:stCondLst>
                                    <p:cond delay="200"/>
                                  </p:stCondLst>
                                  <p:iterate type="lt">
                                    <p:tmPct val="10000"/>
                                  </p:iterate>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9"/>
                                        </p:tgtEl>
                                        <p:attrNameLst>
                                          <p:attrName>ppt_y</p:attrName>
                                        </p:attrNameLst>
                                      </p:cBhvr>
                                      <p:tavLst>
                                        <p:tav tm="0">
                                          <p:val>
                                            <p:strVal val="#ppt_y"/>
                                          </p:val>
                                        </p:tav>
                                        <p:tav tm="100000">
                                          <p:val>
                                            <p:strVal val="#ppt_y"/>
                                          </p:val>
                                        </p:tav>
                                      </p:tavLst>
                                    </p:anim>
                                    <p:anim calcmode="lin" valueType="num">
                                      <p:cBhvr>
                                        <p:cTn id="17"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9"/>
                                        </p:tgtEl>
                                      </p:cBhvr>
                                    </p:animEffect>
                                  </p:childTnLst>
                                </p:cTn>
                              </p:par>
                            </p:childTnLst>
                          </p:cTn>
                        </p:par>
                        <p:par>
                          <p:cTn id="20" fill="hold">
                            <p:stCondLst>
                              <p:cond delay="0"/>
                            </p:stCondLst>
                            <p:childTnLst>
                              <p:par>
                                <p:cTn id="21" presetID="49" presetClass="entr" presetSubtype="0" decel="10000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p:tgtEl>
                                          <p:spTgt spid="12"/>
                                        </p:tgtEl>
                                        <p:attrNameLst>
                                          <p:attrName>ppt_y</p:attrName>
                                        </p:attrNameLst>
                                      </p:cBhvr>
                                      <p:tavLst>
                                        <p:tav tm="0">
                                          <p:val>
                                            <p:strVal val="#ppt_y+#ppt_h*1.125000"/>
                                          </p:val>
                                        </p:tav>
                                        <p:tav tm="100000">
                                          <p:val>
                                            <p:strVal val="#ppt_y"/>
                                          </p:val>
                                        </p:tav>
                                      </p:tavLst>
                                    </p:anim>
                                    <p:animEffect transition="in" filter="wipe(up)">
                                      <p:cBhvr>
                                        <p:cTn id="31" dur="500"/>
                                        <p:tgtEl>
                                          <p:spTgt spid="12"/>
                                        </p:tgtEl>
                                      </p:cBhvr>
                                    </p:animEffect>
                                  </p:childTnLst>
                                </p:cTn>
                              </p:par>
                            </p:childTnLst>
                          </p:cTn>
                        </p:par>
                        <p:par>
                          <p:cTn id="32" fill="hold">
                            <p:stCondLst>
                              <p:cond delay="1000"/>
                            </p:stCondLst>
                            <p:childTnLst>
                              <p:par>
                                <p:cTn id="33" presetID="12" presetClass="entr" presetSubtype="4"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up)">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857500" y="2686050"/>
            <a:ext cx="9334500" cy="12954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857500" y="4133850"/>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p:grpSpPr>
        <p:sp>
          <p:nvSpPr>
            <p:cNvPr id="10" name="矩形 9"/>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781038"/>
            <a:ext cx="2646870"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研究内容</a:t>
            </a:r>
          </a:p>
        </p:txBody>
      </p:sp>
      <p:sp>
        <p:nvSpPr>
          <p:cNvPr id="16" name="矩形 15"/>
          <p:cNvSpPr/>
          <p:nvPr/>
        </p:nvSpPr>
        <p:spPr>
          <a:xfrm>
            <a:off x="2950335" y="3579767"/>
            <a:ext cx="2671814"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CONTENTS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left)">
                                      <p:cBhvr>
                                        <p:cTn id="14" dur="500"/>
                                        <p:tgtEl>
                                          <p:spTgt spid="11"/>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ppt_x</p:attrName>
                                        </p:attrNameLst>
                                      </p:cBhvr>
                                      <p:tavLst>
                                        <p:tav tm="0">
                                          <p:val>
                                            <p:strVal val="#ppt_x-#ppt_w*1.125000"/>
                                          </p:val>
                                        </p:tav>
                                        <p:tav tm="100000">
                                          <p:val>
                                            <p:strVal val="#ppt_x"/>
                                          </p:val>
                                        </p:tav>
                                      </p:tavLst>
                                    </p:anim>
                                    <p:animEffect transition="in" filter="wipe(right)">
                                      <p:cBhvr>
                                        <p:cTn id="18" dur="500"/>
                                        <p:tgtEl>
                                          <p:spTgt spid="12"/>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left)">
                                      <p:cBhvr>
                                        <p:cTn id="22" dur="500"/>
                                        <p:tgtEl>
                                          <p:spTgt spid="15"/>
                                        </p:tgtEl>
                                      </p:cBhvr>
                                    </p:animEffect>
                                  </p:childTnLst>
                                </p:cTn>
                              </p:par>
                              <p:par>
                                <p:cTn id="23" presetID="12" presetClass="entr" presetSubtype="2" fill="hold" grpId="0" nodeType="withEffect">
                                  <p:stCondLst>
                                    <p:cond delay="9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ppt_x</p:attrName>
                                        </p:attrNameLst>
                                      </p:cBhvr>
                                      <p:tavLst>
                                        <p:tav tm="0">
                                          <p:val>
                                            <p:strVal val="#ppt_x+#ppt_w*1.125000"/>
                                          </p:val>
                                        </p:tav>
                                        <p:tav tm="100000">
                                          <p:val>
                                            <p:strVal val="#ppt_x"/>
                                          </p:val>
                                        </p:tav>
                                      </p:tavLst>
                                    </p:anim>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研究内容</a:t>
            </a:r>
          </a:p>
        </p:txBody>
      </p:sp>
      <p:grpSp>
        <p:nvGrpSpPr>
          <p:cNvPr id="15" name="组合 14"/>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87251" y="239783"/>
              <a:ext cx="1843317"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CONTENTS</a:t>
              </a: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9928" y="378280"/>
            <a:ext cx="7246327" cy="7337033"/>
          </a:xfrm>
          <a:prstGeom prst="rect">
            <a:avLst/>
          </a:prstGeom>
        </p:spPr>
      </p:pic>
      <p:sp>
        <p:nvSpPr>
          <p:cNvPr id="12" name="矩形 11"/>
          <p:cNvSpPr/>
          <p:nvPr/>
        </p:nvSpPr>
        <p:spPr>
          <a:xfrm>
            <a:off x="868644" y="3073922"/>
            <a:ext cx="5859534" cy="4111445"/>
          </a:xfrm>
          <a:prstGeom prst="rect">
            <a:avLst/>
          </a:prstGeom>
        </p:spPr>
        <p:txBody>
          <a:bodyPr wrap="square" lIns="91438" tIns="45719" rIns="91438" bIns="45719">
            <a:spAutoFit/>
          </a:bodyPr>
          <a:lstStyle/>
          <a:p>
            <a:pPr indent="457200" latinLnBrk="1">
              <a:lnSpc>
                <a:spcPct val="150000"/>
              </a:lnSpc>
            </a:pPr>
            <a:r>
              <a:rPr lang="zh-CN" altLang="zh-CN" sz="1600" dirty="0">
                <a:solidFill>
                  <a:schemeClr val="bg1">
                    <a:lumMod val="50000"/>
                  </a:schemeClr>
                </a:solidFill>
                <a:latin typeface="微软雅黑" panose="020B0503020204020204" pitchFamily="34" charset="-122"/>
                <a:ea typeface="微软雅黑" panose="020B0503020204020204" pitchFamily="34" charset="-122"/>
              </a:rPr>
              <a:t>对三维模型检索策略进行研究。在分析二维视图特征定义和三维模型相似性计算的基础上，探索一套基于草图的三维模型检索方法。</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indent="457200" latinLnBrk="1">
              <a:lnSpc>
                <a:spcPct val="150000"/>
              </a:lnSpc>
            </a:pPr>
            <a:r>
              <a:rPr lang="zh-CN" altLang="zh-CN" sz="1600" dirty="0">
                <a:solidFill>
                  <a:schemeClr val="bg1">
                    <a:lumMod val="50000"/>
                  </a:schemeClr>
                </a:solidFill>
                <a:latin typeface="微软雅黑" panose="020B0503020204020204" pitchFamily="34" charset="-122"/>
                <a:ea typeface="微软雅黑" panose="020B0503020204020204" pitchFamily="34" charset="-122"/>
              </a:rPr>
              <a:t>从不同视角对三维模型投影获取对应的二维视图。计算草图与三维模型每一幅二维视图之间的相似性。选择最大相似性数值作为草图与三维模型之间的相似性。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indent="457200" latinLnBrk="1">
              <a:lnSpc>
                <a:spcPct val="150000"/>
              </a:lnSpc>
            </a:pPr>
            <a:r>
              <a:rPr lang="zh-CN" altLang="zh-CN" sz="1600" dirty="0">
                <a:solidFill>
                  <a:schemeClr val="bg1">
                    <a:lumMod val="50000"/>
                  </a:schemeClr>
                </a:solidFill>
                <a:latin typeface="微软雅黑" panose="020B0503020204020204" pitchFamily="34" charset="-122"/>
                <a:ea typeface="微软雅黑" panose="020B0503020204020204" pitchFamily="34" charset="-122"/>
              </a:rPr>
              <a:t>同时，开发一个基于草图的三维模型检索系统。</a:t>
            </a:r>
          </a:p>
          <a:p>
            <a:pPr>
              <a:lnSpc>
                <a:spcPct val="150000"/>
              </a:lnSpc>
            </a:pP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938041" y="2339792"/>
            <a:ext cx="5790137" cy="420307"/>
            <a:chOff x="938041" y="2339792"/>
            <a:chExt cx="5790137" cy="420307"/>
          </a:xfrm>
        </p:grpSpPr>
        <p:sp>
          <p:nvSpPr>
            <p:cNvPr id="3" name="矩形 2"/>
            <p:cNvSpPr/>
            <p:nvPr/>
          </p:nvSpPr>
          <p:spPr>
            <a:xfrm>
              <a:off x="938041" y="2339792"/>
              <a:ext cx="5790137" cy="420307"/>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75873" y="2354306"/>
              <a:ext cx="1107988" cy="369328"/>
            </a:xfrm>
            <a:prstGeom prst="rect">
              <a:avLst/>
            </a:prstGeom>
            <a:noFill/>
          </p:spPr>
          <p:txBody>
            <a:bodyPr wrap="non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主题研究</a:t>
              </a:r>
            </a:p>
          </p:txBody>
        </p:sp>
        <p:sp>
          <p:nvSpPr>
            <p:cNvPr id="13" name="矩形 12"/>
            <p:cNvSpPr/>
            <p:nvPr/>
          </p:nvSpPr>
          <p:spPr>
            <a:xfrm>
              <a:off x="2150172" y="2422987"/>
              <a:ext cx="1311576" cy="253916"/>
            </a:xfrm>
            <a:prstGeom prst="rect">
              <a:avLst/>
            </a:prstGeom>
          </p:spPr>
          <p:txBody>
            <a:bodyPr wrap="none">
              <a:spAutoFit/>
            </a:bodyPr>
            <a:lstStyle/>
            <a:p>
              <a:pPr algn="ctr"/>
              <a:r>
                <a:rPr lang="en-US" altLang="zh-CN" sz="1050" dirty="0">
                  <a:solidFill>
                    <a:schemeClr val="bg1"/>
                  </a:solidFill>
                  <a:latin typeface="微软雅黑" panose="020B0503020204020204" pitchFamily="34" charset="-122"/>
                  <a:ea typeface="微软雅黑" panose="020B0503020204020204" pitchFamily="34" charset="-122"/>
                </a:rPr>
                <a:t>RESEARCH TOPIC</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2"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p:tgtEl>
                                          <p:spTgt spid="15"/>
                                        </p:tgtEl>
                                        <p:attrNameLst>
                                          <p:attrName>ppt_x</p:attrName>
                                        </p:attrNameLst>
                                      </p:cBhvr>
                                      <p:tavLst>
                                        <p:tav tm="0">
                                          <p:val>
                                            <p:strVal val="#ppt_x+#ppt_w*1.125000"/>
                                          </p:val>
                                        </p:tav>
                                        <p:tav tm="100000">
                                          <p:val>
                                            <p:strVal val="#ppt_x"/>
                                          </p:val>
                                        </p:tav>
                                      </p:tavLst>
                                    </p:anim>
                                    <p:animEffect transition="in" filter="wipe(left)">
                                      <p:cBhvr>
                                        <p:cTn id="16" dur="500"/>
                                        <p:tgtEl>
                                          <p:spTgt spid="15"/>
                                        </p:tgtEl>
                                      </p:cBhvr>
                                    </p:animEffect>
                                  </p:childTnLst>
                                </p:cTn>
                              </p:par>
                              <p:par>
                                <p:cTn id="17" presetID="42" presetClass="entr" presetSubtype="0" fill="hold"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12" presetClass="entr" presetSubtype="8" fill="hold" nodeType="withEffect">
                                  <p:stCondLst>
                                    <p:cond delay="5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p:tgtEl>
                                          <p:spTgt spid="16"/>
                                        </p:tgtEl>
                                        <p:attrNameLst>
                                          <p:attrName>ppt_x</p:attrName>
                                        </p:attrNameLst>
                                      </p:cBhvr>
                                      <p:tavLst>
                                        <p:tav tm="0">
                                          <p:val>
                                            <p:strVal val="#ppt_x-#ppt_w*1.125000"/>
                                          </p:val>
                                        </p:tav>
                                        <p:tav tm="100000">
                                          <p:val>
                                            <p:strVal val="#ppt_x"/>
                                          </p:val>
                                        </p:tav>
                                      </p:tavLst>
                                    </p:anim>
                                    <p:animEffect transition="in" filter="wipe(right)">
                                      <p:cBhvr>
                                        <p:cTn id="25" dur="500"/>
                                        <p:tgtEl>
                                          <p:spTgt spid="16"/>
                                        </p:tgtEl>
                                      </p:cBhvr>
                                    </p:animEffect>
                                  </p:childTnLst>
                                </p:cTn>
                              </p:par>
                              <p:par>
                                <p:cTn id="26" presetID="42" presetClass="entr" presetSubtype="0" fill="hold" grpId="0" nodeType="withEffect">
                                  <p:stCondLst>
                                    <p:cond delay="10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7903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研究内容</a:t>
            </a:r>
          </a:p>
        </p:txBody>
      </p:sp>
      <p:grpSp>
        <p:nvGrpSpPr>
          <p:cNvPr id="30" name="组合 29"/>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87250" y="239783"/>
              <a:ext cx="1843318"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CONTENTS</a:t>
              </a:r>
            </a:p>
          </p:txBody>
        </p:sp>
      </p:grpSp>
      <p:cxnSp>
        <p:nvCxnSpPr>
          <p:cNvPr id="22" name="直接连接符 21"/>
          <p:cNvCxnSpPr/>
          <p:nvPr/>
        </p:nvCxnSpPr>
        <p:spPr>
          <a:xfrm>
            <a:off x="1096189" y="3204434"/>
            <a:ext cx="3042474"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969248" y="1901797"/>
            <a:ext cx="1005395" cy="341845"/>
            <a:chOff x="969248" y="1901797"/>
            <a:chExt cx="1005395" cy="341845"/>
          </a:xfrm>
        </p:grpSpPr>
        <p:sp>
          <p:nvSpPr>
            <p:cNvPr id="2" name="矩形 1"/>
            <p:cNvSpPr/>
            <p:nvPr/>
          </p:nvSpPr>
          <p:spPr>
            <a:xfrm>
              <a:off x="987574" y="1908513"/>
              <a:ext cx="963025" cy="33512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9248" y="1901797"/>
              <a:ext cx="1005395" cy="338550"/>
            </a:xfrm>
            <a:prstGeom prst="rect">
              <a:avLst/>
            </a:prstGeom>
            <a:no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模型渲染</a:t>
              </a:r>
            </a:p>
          </p:txBody>
        </p:sp>
      </p:grpSp>
      <p:sp>
        <p:nvSpPr>
          <p:cNvPr id="36" name="矩形 35"/>
          <p:cNvSpPr/>
          <p:nvPr/>
        </p:nvSpPr>
        <p:spPr>
          <a:xfrm>
            <a:off x="969248" y="2268423"/>
            <a:ext cx="2865891" cy="1670069"/>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三维模型采用 </a:t>
            </a:r>
            <a:r>
              <a:rPr lang="en" altLang="zh-CN" sz="1400" dirty="0">
                <a:solidFill>
                  <a:schemeClr val="bg2">
                    <a:lumMod val="50000"/>
                  </a:schemeClr>
                </a:solidFill>
                <a:latin typeface="微软雅黑" panose="020B0503020204020204" pitchFamily="34" charset="-122"/>
                <a:ea typeface="微软雅黑" panose="020B0503020204020204" pitchFamily="34" charset="-122"/>
              </a:rPr>
              <a:t>ModelNet40</a:t>
            </a:r>
            <a:r>
              <a:rPr lang="zh-CN" altLang="en" sz="1400" dirty="0">
                <a:solidFill>
                  <a:schemeClr val="bg2">
                    <a:lumMod val="50000"/>
                  </a:schemeClr>
                </a:solidFill>
                <a:latin typeface="微软雅黑" panose="020B0503020204020204" pitchFamily="34" charset="-122"/>
                <a:ea typeface="微软雅黑" panose="020B0503020204020204" pitchFamily="34" charset="-122"/>
              </a:rPr>
              <a:t>为</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实验数据</a:t>
            </a:r>
            <a:r>
              <a:rPr lang="zh-CN" altLang="en"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模型库包含 </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40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个不同种类的 </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3</a:t>
            </a:r>
            <a:r>
              <a:rPr lang="en" altLang="zh-CN" sz="1400" dirty="0">
                <a:solidFill>
                  <a:schemeClr val="bg2">
                    <a:lumMod val="50000"/>
                  </a:schemeClr>
                </a:solidFill>
                <a:latin typeface="微软雅黑" panose="020B0503020204020204" pitchFamily="34" charset="-122"/>
                <a:ea typeface="微软雅黑" panose="020B0503020204020204" pitchFamily="34" charset="-122"/>
              </a:rPr>
              <a:t>D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模 型。每个种类包含约</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100</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个模型。 </a:t>
            </a: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101717" y="5588156"/>
            <a:ext cx="3136341"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987573" y="4363538"/>
            <a:ext cx="1005396" cy="339298"/>
            <a:chOff x="987573" y="4363538"/>
            <a:chExt cx="1005396" cy="339298"/>
          </a:xfrm>
        </p:grpSpPr>
        <p:sp>
          <p:nvSpPr>
            <p:cNvPr id="41" name="矩形 40"/>
            <p:cNvSpPr/>
            <p:nvPr/>
          </p:nvSpPr>
          <p:spPr>
            <a:xfrm>
              <a:off x="987573" y="4367707"/>
              <a:ext cx="963025" cy="33512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987574" y="4363538"/>
              <a:ext cx="1005395" cy="338550"/>
            </a:xfrm>
            <a:prstGeom prst="rect">
              <a:avLst/>
            </a:prstGeom>
            <a:no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草图绘制</a:t>
              </a:r>
            </a:p>
          </p:txBody>
        </p:sp>
      </p:grpSp>
      <p:sp>
        <p:nvSpPr>
          <p:cNvPr id="37" name="矩形 36"/>
          <p:cNvSpPr/>
          <p:nvPr/>
        </p:nvSpPr>
        <p:spPr>
          <a:xfrm>
            <a:off x="970540" y="4730165"/>
            <a:ext cx="2916933" cy="377407"/>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用户绘制所需的草图。</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7818649" y="3204434"/>
            <a:ext cx="3209193"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8290233" y="1896790"/>
            <a:ext cx="1005395" cy="346852"/>
            <a:chOff x="8290233" y="1896790"/>
            <a:chExt cx="1005395" cy="346852"/>
          </a:xfrm>
        </p:grpSpPr>
        <p:sp>
          <p:nvSpPr>
            <p:cNvPr id="40" name="矩形 39"/>
            <p:cNvSpPr/>
            <p:nvPr/>
          </p:nvSpPr>
          <p:spPr>
            <a:xfrm>
              <a:off x="8312888" y="1908513"/>
              <a:ext cx="963025" cy="33512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290233" y="1896790"/>
              <a:ext cx="1005395" cy="338550"/>
            </a:xfrm>
            <a:prstGeom prst="rect">
              <a:avLst/>
            </a:prstGeom>
            <a:no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模型投影</a:t>
              </a:r>
            </a:p>
          </p:txBody>
        </p:sp>
      </p:grpSp>
      <p:sp>
        <p:nvSpPr>
          <p:cNvPr id="38" name="矩形 37"/>
          <p:cNvSpPr/>
          <p:nvPr/>
        </p:nvSpPr>
        <p:spPr>
          <a:xfrm>
            <a:off x="8305819" y="2231919"/>
            <a:ext cx="2916933" cy="377407"/>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对模型进行降维处理。</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7818649" y="5588156"/>
            <a:ext cx="3214331"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8302343" y="4270384"/>
            <a:ext cx="1015452" cy="338550"/>
            <a:chOff x="8302343" y="4270384"/>
            <a:chExt cx="1015452" cy="338550"/>
          </a:xfrm>
        </p:grpSpPr>
        <p:sp>
          <p:nvSpPr>
            <p:cNvPr id="42" name="矩形 41"/>
            <p:cNvSpPr/>
            <p:nvPr/>
          </p:nvSpPr>
          <p:spPr>
            <a:xfrm>
              <a:off x="8302343" y="4273805"/>
              <a:ext cx="963025" cy="33512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8312400" y="4270384"/>
              <a:ext cx="1005395" cy="338550"/>
            </a:xfrm>
            <a:prstGeom prst="rect">
              <a:avLst/>
            </a:prstGeom>
            <a:no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草图检索</a:t>
              </a:r>
            </a:p>
          </p:txBody>
        </p:sp>
      </p:grpSp>
      <p:sp>
        <p:nvSpPr>
          <p:cNvPr id="39" name="矩形 38"/>
          <p:cNvSpPr/>
          <p:nvPr/>
        </p:nvSpPr>
        <p:spPr>
          <a:xfrm>
            <a:off x="8305819" y="4624601"/>
            <a:ext cx="2916933" cy="700572"/>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根据用户绘制的草图，检索出三维模型。</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4534687" y="2362199"/>
            <a:ext cx="2987596" cy="2987597"/>
            <a:chOff x="4534687" y="2362199"/>
            <a:chExt cx="2987596" cy="2987597"/>
          </a:xfrm>
        </p:grpSpPr>
        <p:grpSp>
          <p:nvGrpSpPr>
            <p:cNvPr id="20" name="组合 19"/>
            <p:cNvGrpSpPr/>
            <p:nvPr/>
          </p:nvGrpSpPr>
          <p:grpSpPr>
            <a:xfrm rot="1063806">
              <a:off x="4534687" y="2362199"/>
              <a:ext cx="2987596" cy="2987597"/>
              <a:chOff x="3898967" y="2026612"/>
              <a:chExt cx="3958823" cy="3958824"/>
            </a:xfrm>
          </p:grpSpPr>
          <p:grpSp>
            <p:nvGrpSpPr>
              <p:cNvPr id="11" name="Group 4"/>
              <p:cNvGrpSpPr>
                <a:grpSpLocks noChangeAspect="1"/>
              </p:cNvGrpSpPr>
              <p:nvPr/>
            </p:nvGrpSpPr>
            <p:grpSpPr bwMode="auto">
              <a:xfrm>
                <a:off x="3898967" y="2026612"/>
                <a:ext cx="3958823" cy="3958824"/>
                <a:chOff x="3263" y="1579"/>
                <a:chExt cx="1158" cy="1158"/>
              </a:xfrm>
            </p:grpSpPr>
            <p:sp>
              <p:nvSpPr>
                <p:cNvPr id="13" name="Freeform 5"/>
                <p:cNvSpPr/>
                <p:nvPr/>
              </p:nvSpPr>
              <p:spPr bwMode="auto">
                <a:xfrm>
                  <a:off x="3263" y="1643"/>
                  <a:ext cx="742" cy="1075"/>
                </a:xfrm>
                <a:custGeom>
                  <a:avLst/>
                  <a:gdLst>
                    <a:gd name="T0" fmla="*/ 36 w 312"/>
                    <a:gd name="T1" fmla="*/ 274 h 452"/>
                    <a:gd name="T2" fmla="*/ 163 w 312"/>
                    <a:gd name="T3" fmla="*/ 3 h 452"/>
                    <a:gd name="T4" fmla="*/ 181 w 312"/>
                    <a:gd name="T5" fmla="*/ 12 h 452"/>
                    <a:gd name="T6" fmla="*/ 244 w 312"/>
                    <a:gd name="T7" fmla="*/ 206 h 452"/>
                    <a:gd name="T8" fmla="*/ 312 w 312"/>
                    <a:gd name="T9" fmla="*/ 415 h 452"/>
                    <a:gd name="T10" fmla="*/ 36 w 312"/>
                    <a:gd name="T11" fmla="*/ 274 h 452"/>
                  </a:gdLst>
                  <a:ahLst/>
                  <a:cxnLst>
                    <a:cxn ang="0">
                      <a:pos x="T0" y="T1"/>
                    </a:cxn>
                    <a:cxn ang="0">
                      <a:pos x="T2" y="T3"/>
                    </a:cxn>
                    <a:cxn ang="0">
                      <a:pos x="T4" y="T5"/>
                    </a:cxn>
                    <a:cxn ang="0">
                      <a:pos x="T6" y="T7"/>
                    </a:cxn>
                    <a:cxn ang="0">
                      <a:pos x="T8" y="T9"/>
                    </a:cxn>
                    <a:cxn ang="0">
                      <a:pos x="T10" y="T11"/>
                    </a:cxn>
                  </a:cxnLst>
                  <a:rect l="0" t="0" r="r" b="b"/>
                  <a:pathLst>
                    <a:path w="312" h="452">
                      <a:moveTo>
                        <a:pt x="36" y="274"/>
                      </a:moveTo>
                      <a:cubicBezTo>
                        <a:pt x="0" y="164"/>
                        <a:pt x="57" y="45"/>
                        <a:pt x="163" y="3"/>
                      </a:cubicBezTo>
                      <a:cubicBezTo>
                        <a:pt x="171" y="0"/>
                        <a:pt x="179" y="4"/>
                        <a:pt x="181" y="12"/>
                      </a:cubicBezTo>
                      <a:cubicBezTo>
                        <a:pt x="244" y="206"/>
                        <a:pt x="244" y="206"/>
                        <a:pt x="244" y="206"/>
                      </a:cubicBezTo>
                      <a:cubicBezTo>
                        <a:pt x="312" y="415"/>
                        <a:pt x="312" y="415"/>
                        <a:pt x="312" y="415"/>
                      </a:cubicBezTo>
                      <a:cubicBezTo>
                        <a:pt x="197" y="452"/>
                        <a:pt x="74" y="389"/>
                        <a:pt x="36" y="274"/>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p:nvPr/>
              </p:nvSpPr>
              <p:spPr bwMode="auto">
                <a:xfrm>
                  <a:off x="3271" y="1641"/>
                  <a:ext cx="741" cy="1074"/>
                </a:xfrm>
                <a:custGeom>
                  <a:avLst/>
                  <a:gdLst>
                    <a:gd name="T0" fmla="*/ 35 w 312"/>
                    <a:gd name="T1" fmla="*/ 274 h 452"/>
                    <a:gd name="T2" fmla="*/ 163 w 312"/>
                    <a:gd name="T3" fmla="*/ 3 h 452"/>
                    <a:gd name="T4" fmla="*/ 181 w 312"/>
                    <a:gd name="T5" fmla="*/ 12 h 452"/>
                    <a:gd name="T6" fmla="*/ 244 w 312"/>
                    <a:gd name="T7" fmla="*/ 206 h 452"/>
                    <a:gd name="T8" fmla="*/ 312 w 312"/>
                    <a:gd name="T9" fmla="*/ 415 h 452"/>
                    <a:gd name="T10" fmla="*/ 35 w 312"/>
                    <a:gd name="T11" fmla="*/ 274 h 452"/>
                  </a:gdLst>
                  <a:ahLst/>
                  <a:cxnLst>
                    <a:cxn ang="0">
                      <a:pos x="T0" y="T1"/>
                    </a:cxn>
                    <a:cxn ang="0">
                      <a:pos x="T2" y="T3"/>
                    </a:cxn>
                    <a:cxn ang="0">
                      <a:pos x="T4" y="T5"/>
                    </a:cxn>
                    <a:cxn ang="0">
                      <a:pos x="T6" y="T7"/>
                    </a:cxn>
                    <a:cxn ang="0">
                      <a:pos x="T8" y="T9"/>
                    </a:cxn>
                    <a:cxn ang="0">
                      <a:pos x="T10" y="T11"/>
                    </a:cxn>
                  </a:cxnLst>
                  <a:rect l="0" t="0" r="r" b="b"/>
                  <a:pathLst>
                    <a:path w="312" h="452">
                      <a:moveTo>
                        <a:pt x="35" y="274"/>
                      </a:moveTo>
                      <a:cubicBezTo>
                        <a:pt x="0" y="164"/>
                        <a:pt x="56" y="46"/>
                        <a:pt x="163" y="3"/>
                      </a:cubicBezTo>
                      <a:cubicBezTo>
                        <a:pt x="170" y="0"/>
                        <a:pt x="178" y="4"/>
                        <a:pt x="181" y="12"/>
                      </a:cubicBezTo>
                      <a:cubicBezTo>
                        <a:pt x="244" y="206"/>
                        <a:pt x="244" y="206"/>
                        <a:pt x="244" y="206"/>
                      </a:cubicBezTo>
                      <a:cubicBezTo>
                        <a:pt x="312" y="415"/>
                        <a:pt x="312" y="415"/>
                        <a:pt x="312" y="415"/>
                      </a:cubicBezTo>
                      <a:cubicBezTo>
                        <a:pt x="196" y="452"/>
                        <a:pt x="73" y="389"/>
                        <a:pt x="35" y="274"/>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
                <p:cNvSpPr/>
                <p:nvPr/>
              </p:nvSpPr>
              <p:spPr bwMode="auto">
                <a:xfrm>
                  <a:off x="3328" y="1978"/>
                  <a:ext cx="1072" cy="759"/>
                </a:xfrm>
                <a:custGeom>
                  <a:avLst/>
                  <a:gdLst>
                    <a:gd name="T0" fmla="*/ 278 w 451"/>
                    <a:gd name="T1" fmla="*/ 280 h 319"/>
                    <a:gd name="T2" fmla="*/ 3 w 451"/>
                    <a:gd name="T3" fmla="*/ 161 h 319"/>
                    <a:gd name="T4" fmla="*/ 12 w 451"/>
                    <a:gd name="T5" fmla="*/ 143 h 319"/>
                    <a:gd name="T6" fmla="*/ 410 w 451"/>
                    <a:gd name="T7" fmla="*/ 0 h 319"/>
                    <a:gd name="T8" fmla="*/ 278 w 451"/>
                    <a:gd name="T9" fmla="*/ 280 h 319"/>
                  </a:gdLst>
                  <a:ahLst/>
                  <a:cxnLst>
                    <a:cxn ang="0">
                      <a:pos x="T0" y="T1"/>
                    </a:cxn>
                    <a:cxn ang="0">
                      <a:pos x="T2" y="T3"/>
                    </a:cxn>
                    <a:cxn ang="0">
                      <a:pos x="T4" y="T5"/>
                    </a:cxn>
                    <a:cxn ang="0">
                      <a:pos x="T6" y="T7"/>
                    </a:cxn>
                    <a:cxn ang="0">
                      <a:pos x="T8" y="T9"/>
                    </a:cxn>
                  </a:cxnLst>
                  <a:rect l="0" t="0" r="r" b="b"/>
                  <a:pathLst>
                    <a:path w="451" h="319">
                      <a:moveTo>
                        <a:pt x="278" y="280"/>
                      </a:moveTo>
                      <a:cubicBezTo>
                        <a:pt x="169" y="319"/>
                        <a:pt x="49" y="266"/>
                        <a:pt x="3" y="161"/>
                      </a:cubicBezTo>
                      <a:cubicBezTo>
                        <a:pt x="0" y="154"/>
                        <a:pt x="4" y="146"/>
                        <a:pt x="12" y="143"/>
                      </a:cubicBezTo>
                      <a:cubicBezTo>
                        <a:pt x="410" y="0"/>
                        <a:pt x="410" y="0"/>
                        <a:pt x="410" y="0"/>
                      </a:cubicBezTo>
                      <a:cubicBezTo>
                        <a:pt x="451" y="114"/>
                        <a:pt x="392" y="239"/>
                        <a:pt x="278" y="280"/>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3670" y="1591"/>
                  <a:ext cx="751" cy="1074"/>
                </a:xfrm>
                <a:custGeom>
                  <a:avLst/>
                  <a:gdLst>
                    <a:gd name="T0" fmla="*/ 278 w 316"/>
                    <a:gd name="T1" fmla="*/ 176 h 452"/>
                    <a:gd name="T2" fmla="*/ 155 w 316"/>
                    <a:gd name="T3" fmla="*/ 448 h 452"/>
                    <a:gd name="T4" fmla="*/ 137 w 316"/>
                    <a:gd name="T5" fmla="*/ 440 h 452"/>
                    <a:gd name="T6" fmla="*/ 0 w 316"/>
                    <a:gd name="T7" fmla="*/ 39 h 452"/>
                    <a:gd name="T8" fmla="*/ 278 w 316"/>
                    <a:gd name="T9" fmla="*/ 176 h 452"/>
                  </a:gdLst>
                  <a:ahLst/>
                  <a:cxnLst>
                    <a:cxn ang="0">
                      <a:pos x="T0" y="T1"/>
                    </a:cxn>
                    <a:cxn ang="0">
                      <a:pos x="T2" y="T3"/>
                    </a:cxn>
                    <a:cxn ang="0">
                      <a:pos x="T4" y="T5"/>
                    </a:cxn>
                    <a:cxn ang="0">
                      <a:pos x="T6" y="T7"/>
                    </a:cxn>
                    <a:cxn ang="0">
                      <a:pos x="T8" y="T9"/>
                    </a:cxn>
                  </a:cxnLst>
                  <a:rect l="0" t="0" r="r" b="b"/>
                  <a:pathLst>
                    <a:path w="316" h="452">
                      <a:moveTo>
                        <a:pt x="278" y="176"/>
                      </a:moveTo>
                      <a:cubicBezTo>
                        <a:pt x="316" y="286"/>
                        <a:pt x="261" y="405"/>
                        <a:pt x="155" y="448"/>
                      </a:cubicBezTo>
                      <a:cubicBezTo>
                        <a:pt x="147" y="452"/>
                        <a:pt x="139" y="447"/>
                        <a:pt x="137" y="440"/>
                      </a:cubicBezTo>
                      <a:cubicBezTo>
                        <a:pt x="0" y="39"/>
                        <a:pt x="0" y="39"/>
                        <a:pt x="0" y="39"/>
                      </a:cubicBezTo>
                      <a:cubicBezTo>
                        <a:pt x="115" y="0"/>
                        <a:pt x="239" y="61"/>
                        <a:pt x="278" y="176"/>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
                <p:cNvSpPr/>
                <p:nvPr/>
              </p:nvSpPr>
              <p:spPr bwMode="auto">
                <a:xfrm>
                  <a:off x="3347" y="1579"/>
                  <a:ext cx="1015" cy="597"/>
                </a:xfrm>
                <a:custGeom>
                  <a:avLst/>
                  <a:gdLst>
                    <a:gd name="T0" fmla="*/ 8 w 427"/>
                    <a:gd name="T1" fmla="*/ 195 h 251"/>
                    <a:gd name="T2" fmla="*/ 151 w 427"/>
                    <a:gd name="T3" fmla="*/ 37 h 251"/>
                    <a:gd name="T4" fmla="*/ 424 w 427"/>
                    <a:gd name="T5" fmla="*/ 161 h 251"/>
                    <a:gd name="T6" fmla="*/ 415 w 427"/>
                    <a:gd name="T7" fmla="*/ 179 h 251"/>
                    <a:gd name="T8" fmla="*/ 221 w 427"/>
                    <a:gd name="T9" fmla="*/ 245 h 251"/>
                    <a:gd name="T10" fmla="*/ 204 w 427"/>
                    <a:gd name="T11" fmla="*/ 251 h 251"/>
                    <a:gd name="T12" fmla="*/ 8 w 427"/>
                    <a:gd name="T13" fmla="*/ 195 h 251"/>
                  </a:gdLst>
                  <a:ahLst/>
                  <a:cxnLst>
                    <a:cxn ang="0">
                      <a:pos x="T0" y="T1"/>
                    </a:cxn>
                    <a:cxn ang="0">
                      <a:pos x="T2" y="T3"/>
                    </a:cxn>
                    <a:cxn ang="0">
                      <a:pos x="T4" y="T5"/>
                    </a:cxn>
                    <a:cxn ang="0">
                      <a:pos x="T6" y="T7"/>
                    </a:cxn>
                    <a:cxn ang="0">
                      <a:pos x="T8" y="T9"/>
                    </a:cxn>
                    <a:cxn ang="0">
                      <a:pos x="T10" y="T11"/>
                    </a:cxn>
                    <a:cxn ang="0">
                      <a:pos x="T12" y="T13"/>
                    </a:cxn>
                  </a:cxnLst>
                  <a:rect l="0" t="0" r="r" b="b"/>
                  <a:pathLst>
                    <a:path w="427" h="251">
                      <a:moveTo>
                        <a:pt x="8" y="195"/>
                      </a:moveTo>
                      <a:cubicBezTo>
                        <a:pt x="24" y="124"/>
                        <a:pt x="76" y="63"/>
                        <a:pt x="151" y="37"/>
                      </a:cubicBezTo>
                      <a:cubicBezTo>
                        <a:pt x="261" y="0"/>
                        <a:pt x="380" y="55"/>
                        <a:pt x="424" y="161"/>
                      </a:cubicBezTo>
                      <a:cubicBezTo>
                        <a:pt x="427" y="168"/>
                        <a:pt x="423" y="176"/>
                        <a:pt x="415" y="179"/>
                      </a:cubicBezTo>
                      <a:cubicBezTo>
                        <a:pt x="221" y="245"/>
                        <a:pt x="221" y="245"/>
                        <a:pt x="221" y="245"/>
                      </a:cubicBezTo>
                      <a:cubicBezTo>
                        <a:pt x="204" y="251"/>
                        <a:pt x="204" y="251"/>
                        <a:pt x="204" y="251"/>
                      </a:cubicBezTo>
                      <a:cubicBezTo>
                        <a:pt x="204" y="251"/>
                        <a:pt x="0" y="232"/>
                        <a:pt x="8" y="195"/>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p:nvPr/>
              </p:nvSpPr>
              <p:spPr bwMode="auto">
                <a:xfrm>
                  <a:off x="3275" y="1653"/>
                  <a:ext cx="580" cy="651"/>
                </a:xfrm>
                <a:custGeom>
                  <a:avLst/>
                  <a:gdLst>
                    <a:gd name="T0" fmla="*/ 35 w 244"/>
                    <a:gd name="T1" fmla="*/ 274 h 274"/>
                    <a:gd name="T2" fmla="*/ 163 w 244"/>
                    <a:gd name="T3" fmla="*/ 3 h 274"/>
                    <a:gd name="T4" fmla="*/ 181 w 244"/>
                    <a:gd name="T5" fmla="*/ 12 h 274"/>
                    <a:gd name="T6" fmla="*/ 244 w 244"/>
                    <a:gd name="T7" fmla="*/ 207 h 274"/>
                    <a:gd name="T8" fmla="*/ 35 w 244"/>
                    <a:gd name="T9" fmla="*/ 274 h 274"/>
                  </a:gdLst>
                  <a:ahLst/>
                  <a:cxnLst>
                    <a:cxn ang="0">
                      <a:pos x="T0" y="T1"/>
                    </a:cxn>
                    <a:cxn ang="0">
                      <a:pos x="T2" y="T3"/>
                    </a:cxn>
                    <a:cxn ang="0">
                      <a:pos x="T4" y="T5"/>
                    </a:cxn>
                    <a:cxn ang="0">
                      <a:pos x="T6" y="T7"/>
                    </a:cxn>
                    <a:cxn ang="0">
                      <a:pos x="T8" y="T9"/>
                    </a:cxn>
                  </a:cxnLst>
                  <a:rect l="0" t="0" r="r" b="b"/>
                  <a:pathLst>
                    <a:path w="244" h="274">
                      <a:moveTo>
                        <a:pt x="35" y="274"/>
                      </a:moveTo>
                      <a:cubicBezTo>
                        <a:pt x="0" y="164"/>
                        <a:pt x="56" y="46"/>
                        <a:pt x="163" y="3"/>
                      </a:cubicBezTo>
                      <a:cubicBezTo>
                        <a:pt x="170" y="0"/>
                        <a:pt x="178" y="4"/>
                        <a:pt x="181" y="12"/>
                      </a:cubicBezTo>
                      <a:cubicBezTo>
                        <a:pt x="244" y="207"/>
                        <a:pt x="244" y="207"/>
                        <a:pt x="244" y="207"/>
                      </a:cubicBezTo>
                      <a:lnTo>
                        <a:pt x="35" y="27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椭圆 18"/>
              <p:cNvSpPr/>
              <p:nvPr/>
            </p:nvSpPr>
            <p:spPr>
              <a:xfrm>
                <a:off x="5141370" y="3223846"/>
                <a:ext cx="1499372" cy="1499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5182246" y="3017901"/>
              <a:ext cx="1720686" cy="1632816"/>
              <a:chOff x="5182246" y="3017901"/>
              <a:chExt cx="1720686" cy="1632816"/>
            </a:xfrm>
          </p:grpSpPr>
          <p:sp>
            <p:nvSpPr>
              <p:cNvPr id="21" name="文本框 20"/>
              <p:cNvSpPr txBox="1"/>
              <p:nvPr/>
            </p:nvSpPr>
            <p:spPr>
              <a:xfrm>
                <a:off x="5711833" y="3515235"/>
                <a:ext cx="674356" cy="646327"/>
              </a:xfrm>
              <a:prstGeom prst="rect">
                <a:avLst/>
              </a:prstGeom>
              <a:noFill/>
            </p:spPr>
            <p:txBody>
              <a:bodyPr wrap="square" lIns="91436" tIns="45718" rIns="91436" bIns="45718" rtlCol="0">
                <a:spAutoFit/>
              </a:bodyPr>
              <a:lstStyle/>
              <a:p>
                <a:r>
                  <a:rPr lang="zh-CN" altLang="en-US" b="1" dirty="0">
                    <a:solidFill>
                      <a:srgbClr val="005CA1"/>
                    </a:solidFill>
                    <a:latin typeface="微软雅黑" panose="020B0503020204020204" pitchFamily="34" charset="-122"/>
                    <a:ea typeface="微软雅黑" panose="020B0503020204020204" pitchFamily="34" charset="-122"/>
                  </a:rPr>
                  <a:t>研究内容</a:t>
                </a:r>
              </a:p>
            </p:txBody>
          </p:sp>
          <p:grpSp>
            <p:nvGrpSpPr>
              <p:cNvPr id="10" name="Group 4"/>
              <p:cNvGrpSpPr>
                <a:grpSpLocks noChangeAspect="1"/>
              </p:cNvGrpSpPr>
              <p:nvPr/>
            </p:nvGrpSpPr>
            <p:grpSpPr bwMode="auto">
              <a:xfrm>
                <a:off x="5198320" y="3017901"/>
                <a:ext cx="398696" cy="373066"/>
                <a:chOff x="3560" y="1898"/>
                <a:chExt cx="560" cy="524"/>
              </a:xfrm>
            </p:grpSpPr>
            <p:sp>
              <p:nvSpPr>
                <p:cNvPr id="12" name="AutoShape 3"/>
                <p:cNvSpPr>
                  <a:spLocks noChangeAspect="1" noChangeArrowheads="1" noTextEdit="1"/>
                </p:cNvSpPr>
                <p:nvPr/>
              </p:nvSpPr>
              <p:spPr bwMode="auto">
                <a:xfrm>
                  <a:off x="3560" y="1898"/>
                  <a:ext cx="560"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Freeform 5"/>
                <p:cNvSpPr/>
                <p:nvPr/>
              </p:nvSpPr>
              <p:spPr bwMode="auto">
                <a:xfrm>
                  <a:off x="3826" y="1979"/>
                  <a:ext cx="296" cy="180"/>
                </a:xfrm>
                <a:custGeom>
                  <a:avLst/>
                  <a:gdLst>
                    <a:gd name="T0" fmla="*/ 296 w 296"/>
                    <a:gd name="T1" fmla="*/ 0 h 180"/>
                    <a:gd name="T2" fmla="*/ 24 w 296"/>
                    <a:gd name="T3" fmla="*/ 0 h 180"/>
                    <a:gd name="T4" fmla="*/ 24 w 296"/>
                    <a:gd name="T5" fmla="*/ 53 h 180"/>
                    <a:gd name="T6" fmla="*/ 0 w 296"/>
                    <a:gd name="T7" fmla="*/ 53 h 180"/>
                    <a:gd name="T8" fmla="*/ 0 w 296"/>
                    <a:gd name="T9" fmla="*/ 130 h 180"/>
                    <a:gd name="T10" fmla="*/ 24 w 296"/>
                    <a:gd name="T11" fmla="*/ 130 h 180"/>
                    <a:gd name="T12" fmla="*/ 24 w 296"/>
                    <a:gd name="T13" fmla="*/ 180 h 180"/>
                    <a:gd name="T14" fmla="*/ 296 w 296"/>
                    <a:gd name="T15" fmla="*/ 180 h 180"/>
                    <a:gd name="T16" fmla="*/ 296 w 296"/>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180">
                      <a:moveTo>
                        <a:pt x="296" y="0"/>
                      </a:moveTo>
                      <a:lnTo>
                        <a:pt x="24" y="0"/>
                      </a:lnTo>
                      <a:lnTo>
                        <a:pt x="24" y="53"/>
                      </a:lnTo>
                      <a:lnTo>
                        <a:pt x="0" y="53"/>
                      </a:lnTo>
                      <a:lnTo>
                        <a:pt x="0" y="130"/>
                      </a:lnTo>
                      <a:lnTo>
                        <a:pt x="24" y="130"/>
                      </a:lnTo>
                      <a:lnTo>
                        <a:pt x="24" y="180"/>
                      </a:lnTo>
                      <a:lnTo>
                        <a:pt x="296" y="180"/>
                      </a:lnTo>
                      <a:lnTo>
                        <a:pt x="29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Rectangle 6"/>
                <p:cNvSpPr>
                  <a:spLocks noChangeArrowheads="1"/>
                </p:cNvSpPr>
                <p:nvPr/>
              </p:nvSpPr>
              <p:spPr bwMode="auto">
                <a:xfrm>
                  <a:off x="3591" y="1900"/>
                  <a:ext cx="43" cy="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Oval 7"/>
                <p:cNvSpPr>
                  <a:spLocks noChangeArrowheads="1"/>
                </p:cNvSpPr>
                <p:nvPr/>
              </p:nvSpPr>
              <p:spPr bwMode="auto">
                <a:xfrm>
                  <a:off x="3641" y="2013"/>
                  <a:ext cx="94" cy="9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8"/>
                <p:cNvSpPr>
                  <a:spLocks noEditPoints="1"/>
                </p:cNvSpPr>
                <p:nvPr/>
              </p:nvSpPr>
              <p:spPr bwMode="auto">
                <a:xfrm>
                  <a:off x="3562" y="1941"/>
                  <a:ext cx="249" cy="479"/>
                </a:xfrm>
                <a:custGeom>
                  <a:avLst/>
                  <a:gdLst>
                    <a:gd name="T0" fmla="*/ 0 w 104"/>
                    <a:gd name="T1" fmla="*/ 200 h 200"/>
                    <a:gd name="T2" fmla="*/ 104 w 104"/>
                    <a:gd name="T3" fmla="*/ 200 h 200"/>
                    <a:gd name="T4" fmla="*/ 104 w 104"/>
                    <a:gd name="T5" fmla="*/ 70 h 200"/>
                    <a:gd name="T6" fmla="*/ 104 w 104"/>
                    <a:gd name="T7" fmla="*/ 38 h 200"/>
                    <a:gd name="T8" fmla="*/ 104 w 104"/>
                    <a:gd name="T9" fmla="*/ 0 h 200"/>
                    <a:gd name="T10" fmla="*/ 0 w 104"/>
                    <a:gd name="T11" fmla="*/ 0 h 200"/>
                    <a:gd name="T12" fmla="*/ 0 w 104"/>
                    <a:gd name="T13" fmla="*/ 200 h 200"/>
                    <a:gd name="T14" fmla="*/ 52 w 104"/>
                    <a:gd name="T15" fmla="*/ 10 h 200"/>
                    <a:gd name="T16" fmla="*/ 92 w 104"/>
                    <a:gd name="T17" fmla="*/ 50 h 200"/>
                    <a:gd name="T18" fmla="*/ 52 w 104"/>
                    <a:gd name="T19" fmla="*/ 90 h 200"/>
                    <a:gd name="T20" fmla="*/ 13 w 104"/>
                    <a:gd name="T21" fmla="*/ 50 h 200"/>
                    <a:gd name="T22" fmla="*/ 52 w 104"/>
                    <a:gd name="T23" fmla="*/ 1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200">
                      <a:moveTo>
                        <a:pt x="0" y="200"/>
                      </a:moveTo>
                      <a:cubicBezTo>
                        <a:pt x="104" y="200"/>
                        <a:pt x="104" y="200"/>
                        <a:pt x="104" y="200"/>
                      </a:cubicBezTo>
                      <a:cubicBezTo>
                        <a:pt x="104" y="70"/>
                        <a:pt x="104" y="70"/>
                        <a:pt x="104" y="70"/>
                      </a:cubicBezTo>
                      <a:cubicBezTo>
                        <a:pt x="104" y="38"/>
                        <a:pt x="104" y="38"/>
                        <a:pt x="104" y="38"/>
                      </a:cubicBezTo>
                      <a:cubicBezTo>
                        <a:pt x="104" y="0"/>
                        <a:pt x="104" y="0"/>
                        <a:pt x="104" y="0"/>
                      </a:cubicBezTo>
                      <a:cubicBezTo>
                        <a:pt x="0" y="0"/>
                        <a:pt x="0" y="0"/>
                        <a:pt x="0" y="0"/>
                      </a:cubicBezTo>
                      <a:lnTo>
                        <a:pt x="0" y="200"/>
                      </a:lnTo>
                      <a:close/>
                      <a:moveTo>
                        <a:pt x="52" y="10"/>
                      </a:moveTo>
                      <a:cubicBezTo>
                        <a:pt x="74" y="10"/>
                        <a:pt x="92" y="28"/>
                        <a:pt x="92" y="50"/>
                      </a:cubicBezTo>
                      <a:cubicBezTo>
                        <a:pt x="92" y="72"/>
                        <a:pt x="74" y="90"/>
                        <a:pt x="52" y="90"/>
                      </a:cubicBezTo>
                      <a:cubicBezTo>
                        <a:pt x="31" y="90"/>
                        <a:pt x="13" y="72"/>
                        <a:pt x="13" y="50"/>
                      </a:cubicBezTo>
                      <a:cubicBezTo>
                        <a:pt x="13" y="28"/>
                        <a:pt x="31" y="10"/>
                        <a:pt x="52" y="1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4" name="Group 11"/>
              <p:cNvGrpSpPr>
                <a:grpSpLocks noChangeAspect="1"/>
              </p:cNvGrpSpPr>
              <p:nvPr/>
            </p:nvGrpSpPr>
            <p:grpSpPr bwMode="auto">
              <a:xfrm>
                <a:off x="6476305" y="3017901"/>
                <a:ext cx="426627" cy="426627"/>
                <a:chOff x="3564" y="1884"/>
                <a:chExt cx="552" cy="552"/>
              </a:xfrm>
            </p:grpSpPr>
            <p:sp>
              <p:nvSpPr>
                <p:cNvPr id="43" name="AutoShape 10"/>
                <p:cNvSpPr>
                  <a:spLocks noChangeAspect="1" noChangeArrowheads="1" noTextEdit="1"/>
                </p:cNvSpPr>
                <p:nvPr/>
              </p:nvSpPr>
              <p:spPr bwMode="auto">
                <a:xfrm>
                  <a:off x="3564" y="1884"/>
                  <a:ext cx="552"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reeform 12"/>
                <p:cNvSpPr/>
                <p:nvPr/>
              </p:nvSpPr>
              <p:spPr bwMode="auto">
                <a:xfrm>
                  <a:off x="3566" y="1884"/>
                  <a:ext cx="552" cy="552"/>
                </a:xfrm>
                <a:custGeom>
                  <a:avLst/>
                  <a:gdLst>
                    <a:gd name="T0" fmla="*/ 41 w 231"/>
                    <a:gd name="T1" fmla="*/ 148 h 231"/>
                    <a:gd name="T2" fmla="*/ 83 w 231"/>
                    <a:gd name="T3" fmla="*/ 148 h 231"/>
                    <a:gd name="T4" fmla="*/ 83 w 231"/>
                    <a:gd name="T5" fmla="*/ 190 h 231"/>
                    <a:gd name="T6" fmla="*/ 78 w 231"/>
                    <a:gd name="T7" fmla="*/ 193 h 231"/>
                    <a:gd name="T8" fmla="*/ 115 w 231"/>
                    <a:gd name="T9" fmla="*/ 231 h 231"/>
                    <a:gd name="T10" fmla="*/ 153 w 231"/>
                    <a:gd name="T11" fmla="*/ 193 h 231"/>
                    <a:gd name="T12" fmla="*/ 148 w 231"/>
                    <a:gd name="T13" fmla="*/ 190 h 231"/>
                    <a:gd name="T14" fmla="*/ 148 w 231"/>
                    <a:gd name="T15" fmla="*/ 148 h 231"/>
                    <a:gd name="T16" fmla="*/ 190 w 231"/>
                    <a:gd name="T17" fmla="*/ 148 h 231"/>
                    <a:gd name="T18" fmla="*/ 194 w 231"/>
                    <a:gd name="T19" fmla="*/ 152 h 231"/>
                    <a:gd name="T20" fmla="*/ 231 w 231"/>
                    <a:gd name="T21" fmla="*/ 115 h 231"/>
                    <a:gd name="T22" fmla="*/ 194 w 231"/>
                    <a:gd name="T23" fmla="*/ 78 h 231"/>
                    <a:gd name="T24" fmla="*/ 198 w 231"/>
                    <a:gd name="T25" fmla="*/ 74 h 231"/>
                    <a:gd name="T26" fmla="*/ 198 w 231"/>
                    <a:gd name="T27" fmla="*/ 32 h 231"/>
                    <a:gd name="T28" fmla="*/ 157 w 231"/>
                    <a:gd name="T29" fmla="*/ 32 h 231"/>
                    <a:gd name="T30" fmla="*/ 153 w 231"/>
                    <a:gd name="T31" fmla="*/ 37 h 231"/>
                    <a:gd name="T32" fmla="*/ 115 w 231"/>
                    <a:gd name="T33" fmla="*/ 0 h 231"/>
                    <a:gd name="T34" fmla="*/ 78 w 231"/>
                    <a:gd name="T35" fmla="*/ 37 h 231"/>
                    <a:gd name="T36" fmla="*/ 74 w 231"/>
                    <a:gd name="T37" fmla="*/ 32 h 231"/>
                    <a:gd name="T38" fmla="*/ 32 w 231"/>
                    <a:gd name="T39" fmla="*/ 32 h 231"/>
                    <a:gd name="T40" fmla="*/ 32 w 231"/>
                    <a:gd name="T41" fmla="*/ 74 h 231"/>
                    <a:gd name="T42" fmla="*/ 37 w 231"/>
                    <a:gd name="T43" fmla="*/ 78 h 231"/>
                    <a:gd name="T44" fmla="*/ 0 w 231"/>
                    <a:gd name="T45" fmla="*/ 115 h 231"/>
                    <a:gd name="T46" fmla="*/ 37 w 231"/>
                    <a:gd name="T47" fmla="*/ 152 h 231"/>
                    <a:gd name="T48" fmla="*/ 41 w 231"/>
                    <a:gd name="T49" fmla="*/ 14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1" h="231">
                      <a:moveTo>
                        <a:pt x="41" y="148"/>
                      </a:moveTo>
                      <a:cubicBezTo>
                        <a:pt x="53" y="136"/>
                        <a:pt x="71" y="136"/>
                        <a:pt x="83" y="148"/>
                      </a:cubicBezTo>
                      <a:cubicBezTo>
                        <a:pt x="95" y="159"/>
                        <a:pt x="95" y="178"/>
                        <a:pt x="83" y="190"/>
                      </a:cubicBezTo>
                      <a:cubicBezTo>
                        <a:pt x="82" y="191"/>
                        <a:pt x="80" y="192"/>
                        <a:pt x="78" y="193"/>
                      </a:cubicBezTo>
                      <a:cubicBezTo>
                        <a:pt x="115" y="231"/>
                        <a:pt x="115" y="231"/>
                        <a:pt x="115" y="231"/>
                      </a:cubicBezTo>
                      <a:cubicBezTo>
                        <a:pt x="153" y="193"/>
                        <a:pt x="153" y="193"/>
                        <a:pt x="153" y="193"/>
                      </a:cubicBezTo>
                      <a:cubicBezTo>
                        <a:pt x="151" y="192"/>
                        <a:pt x="149" y="191"/>
                        <a:pt x="148" y="190"/>
                      </a:cubicBezTo>
                      <a:cubicBezTo>
                        <a:pt x="136" y="178"/>
                        <a:pt x="136" y="159"/>
                        <a:pt x="148" y="148"/>
                      </a:cubicBezTo>
                      <a:cubicBezTo>
                        <a:pt x="159" y="136"/>
                        <a:pt x="178" y="136"/>
                        <a:pt x="190" y="148"/>
                      </a:cubicBezTo>
                      <a:cubicBezTo>
                        <a:pt x="191" y="149"/>
                        <a:pt x="193" y="151"/>
                        <a:pt x="194" y="152"/>
                      </a:cubicBezTo>
                      <a:cubicBezTo>
                        <a:pt x="231" y="115"/>
                        <a:pt x="231" y="115"/>
                        <a:pt x="231" y="115"/>
                      </a:cubicBezTo>
                      <a:cubicBezTo>
                        <a:pt x="194" y="78"/>
                        <a:pt x="194" y="78"/>
                        <a:pt x="194" y="78"/>
                      </a:cubicBezTo>
                      <a:cubicBezTo>
                        <a:pt x="195" y="77"/>
                        <a:pt x="197" y="76"/>
                        <a:pt x="198" y="74"/>
                      </a:cubicBezTo>
                      <a:cubicBezTo>
                        <a:pt x="210" y="63"/>
                        <a:pt x="210" y="44"/>
                        <a:pt x="198" y="32"/>
                      </a:cubicBezTo>
                      <a:cubicBezTo>
                        <a:pt x="187" y="21"/>
                        <a:pt x="168" y="21"/>
                        <a:pt x="157" y="32"/>
                      </a:cubicBezTo>
                      <a:cubicBezTo>
                        <a:pt x="155" y="34"/>
                        <a:pt x="154" y="35"/>
                        <a:pt x="153" y="37"/>
                      </a:cubicBezTo>
                      <a:cubicBezTo>
                        <a:pt x="115" y="0"/>
                        <a:pt x="115" y="0"/>
                        <a:pt x="115" y="0"/>
                      </a:cubicBezTo>
                      <a:cubicBezTo>
                        <a:pt x="78" y="37"/>
                        <a:pt x="78" y="37"/>
                        <a:pt x="78" y="37"/>
                      </a:cubicBezTo>
                      <a:cubicBezTo>
                        <a:pt x="77" y="35"/>
                        <a:pt x="76" y="34"/>
                        <a:pt x="74" y="32"/>
                      </a:cubicBezTo>
                      <a:cubicBezTo>
                        <a:pt x="63" y="21"/>
                        <a:pt x="44" y="21"/>
                        <a:pt x="32" y="32"/>
                      </a:cubicBezTo>
                      <a:cubicBezTo>
                        <a:pt x="21" y="44"/>
                        <a:pt x="21" y="63"/>
                        <a:pt x="32" y="74"/>
                      </a:cubicBezTo>
                      <a:cubicBezTo>
                        <a:pt x="34" y="76"/>
                        <a:pt x="35" y="77"/>
                        <a:pt x="37" y="78"/>
                      </a:cubicBezTo>
                      <a:cubicBezTo>
                        <a:pt x="0" y="115"/>
                        <a:pt x="0" y="115"/>
                        <a:pt x="0" y="115"/>
                      </a:cubicBezTo>
                      <a:cubicBezTo>
                        <a:pt x="37" y="152"/>
                        <a:pt x="37" y="152"/>
                        <a:pt x="37" y="152"/>
                      </a:cubicBezTo>
                      <a:cubicBezTo>
                        <a:pt x="38" y="151"/>
                        <a:pt x="40" y="149"/>
                        <a:pt x="41" y="14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Group 15"/>
              <p:cNvGrpSpPr>
                <a:grpSpLocks noChangeAspect="1"/>
              </p:cNvGrpSpPr>
              <p:nvPr/>
            </p:nvGrpSpPr>
            <p:grpSpPr bwMode="auto">
              <a:xfrm>
                <a:off x="5182246" y="4297171"/>
                <a:ext cx="389550" cy="348169"/>
                <a:chOff x="3567" y="1916"/>
                <a:chExt cx="546" cy="488"/>
              </a:xfrm>
            </p:grpSpPr>
            <p:sp>
              <p:nvSpPr>
                <p:cNvPr id="49" name="AutoShape 14"/>
                <p:cNvSpPr>
                  <a:spLocks noChangeAspect="1" noChangeArrowheads="1" noTextEdit="1"/>
                </p:cNvSpPr>
                <p:nvPr/>
              </p:nvSpPr>
              <p:spPr bwMode="auto">
                <a:xfrm>
                  <a:off x="3567" y="1916"/>
                  <a:ext cx="546"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567" y="2311"/>
                  <a:ext cx="548" cy="91"/>
                </a:xfrm>
                <a:custGeom>
                  <a:avLst/>
                  <a:gdLst>
                    <a:gd name="T0" fmla="*/ 131 w 229"/>
                    <a:gd name="T1" fmla="*/ 0 h 38"/>
                    <a:gd name="T2" fmla="*/ 132 w 229"/>
                    <a:gd name="T3" fmla="*/ 3 h 38"/>
                    <a:gd name="T4" fmla="*/ 114 w 229"/>
                    <a:gd name="T5" fmla="*/ 20 h 38"/>
                    <a:gd name="T6" fmla="*/ 97 w 229"/>
                    <a:gd name="T7" fmla="*/ 3 h 38"/>
                    <a:gd name="T8" fmla="*/ 97 w 229"/>
                    <a:gd name="T9" fmla="*/ 0 h 38"/>
                    <a:gd name="T10" fmla="*/ 10 w 229"/>
                    <a:gd name="T11" fmla="*/ 0 h 38"/>
                    <a:gd name="T12" fmla="*/ 0 w 229"/>
                    <a:gd name="T13" fmla="*/ 38 h 38"/>
                    <a:gd name="T14" fmla="*/ 229 w 229"/>
                    <a:gd name="T15" fmla="*/ 38 h 38"/>
                    <a:gd name="T16" fmla="*/ 219 w 229"/>
                    <a:gd name="T17" fmla="*/ 0 h 38"/>
                    <a:gd name="T18" fmla="*/ 131 w 22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38">
                      <a:moveTo>
                        <a:pt x="131" y="0"/>
                      </a:moveTo>
                      <a:cubicBezTo>
                        <a:pt x="132" y="1"/>
                        <a:pt x="132" y="2"/>
                        <a:pt x="132" y="3"/>
                      </a:cubicBezTo>
                      <a:cubicBezTo>
                        <a:pt x="132" y="12"/>
                        <a:pt x="124" y="20"/>
                        <a:pt x="114" y="20"/>
                      </a:cubicBezTo>
                      <a:cubicBezTo>
                        <a:pt x="105" y="20"/>
                        <a:pt x="97" y="12"/>
                        <a:pt x="97" y="3"/>
                      </a:cubicBezTo>
                      <a:cubicBezTo>
                        <a:pt x="97" y="2"/>
                        <a:pt x="97" y="1"/>
                        <a:pt x="97" y="0"/>
                      </a:cubicBezTo>
                      <a:cubicBezTo>
                        <a:pt x="10" y="0"/>
                        <a:pt x="10" y="0"/>
                        <a:pt x="10" y="0"/>
                      </a:cubicBezTo>
                      <a:cubicBezTo>
                        <a:pt x="0" y="38"/>
                        <a:pt x="0" y="38"/>
                        <a:pt x="0" y="38"/>
                      </a:cubicBezTo>
                      <a:cubicBezTo>
                        <a:pt x="229" y="38"/>
                        <a:pt x="229" y="38"/>
                        <a:pt x="229" y="38"/>
                      </a:cubicBezTo>
                      <a:cubicBezTo>
                        <a:pt x="219" y="0"/>
                        <a:pt x="219" y="0"/>
                        <a:pt x="219" y="0"/>
                      </a:cubicBezTo>
                      <a:lnTo>
                        <a:pt x="13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7"/>
                <p:cNvSpPr>
                  <a:spLocks noEditPoints="1"/>
                </p:cNvSpPr>
                <p:nvPr/>
              </p:nvSpPr>
              <p:spPr bwMode="auto">
                <a:xfrm>
                  <a:off x="3567" y="1914"/>
                  <a:ext cx="548" cy="380"/>
                </a:xfrm>
                <a:custGeom>
                  <a:avLst/>
                  <a:gdLst>
                    <a:gd name="T0" fmla="*/ 162 w 229"/>
                    <a:gd name="T1" fmla="*/ 47 h 159"/>
                    <a:gd name="T2" fmla="*/ 162 w 229"/>
                    <a:gd name="T3" fmla="*/ 45 h 159"/>
                    <a:gd name="T4" fmla="*/ 161 w 229"/>
                    <a:gd name="T5" fmla="*/ 41 h 159"/>
                    <a:gd name="T6" fmla="*/ 114 w 229"/>
                    <a:gd name="T7" fmla="*/ 0 h 159"/>
                    <a:gd name="T8" fmla="*/ 67 w 229"/>
                    <a:gd name="T9" fmla="*/ 41 h 159"/>
                    <a:gd name="T10" fmla="*/ 67 w 229"/>
                    <a:gd name="T11" fmla="*/ 45 h 159"/>
                    <a:gd name="T12" fmla="*/ 67 w 229"/>
                    <a:gd name="T13" fmla="*/ 47 h 159"/>
                    <a:gd name="T14" fmla="*/ 29 w 229"/>
                    <a:gd name="T15" fmla="*/ 47 h 159"/>
                    <a:gd name="T16" fmla="*/ 0 w 229"/>
                    <a:gd name="T17" fmla="*/ 159 h 159"/>
                    <a:gd name="T18" fmla="*/ 11 w 229"/>
                    <a:gd name="T19" fmla="*/ 159 h 159"/>
                    <a:gd name="T20" fmla="*/ 100 w 229"/>
                    <a:gd name="T21" fmla="*/ 159 h 159"/>
                    <a:gd name="T22" fmla="*/ 129 w 229"/>
                    <a:gd name="T23" fmla="*/ 159 h 159"/>
                    <a:gd name="T24" fmla="*/ 217 w 229"/>
                    <a:gd name="T25" fmla="*/ 159 h 159"/>
                    <a:gd name="T26" fmla="*/ 229 w 229"/>
                    <a:gd name="T27" fmla="*/ 159 h 159"/>
                    <a:gd name="T28" fmla="*/ 200 w 229"/>
                    <a:gd name="T29" fmla="*/ 47 h 159"/>
                    <a:gd name="T30" fmla="*/ 162 w 229"/>
                    <a:gd name="T31" fmla="*/ 47 h 159"/>
                    <a:gd name="T32" fmla="*/ 85 w 229"/>
                    <a:gd name="T33" fmla="*/ 45 h 159"/>
                    <a:gd name="T34" fmla="*/ 86 w 229"/>
                    <a:gd name="T35" fmla="*/ 41 h 159"/>
                    <a:gd name="T36" fmla="*/ 114 w 229"/>
                    <a:gd name="T37" fmla="*/ 18 h 159"/>
                    <a:gd name="T38" fmla="*/ 143 w 229"/>
                    <a:gd name="T39" fmla="*/ 41 h 159"/>
                    <a:gd name="T40" fmla="*/ 143 w 229"/>
                    <a:gd name="T41" fmla="*/ 45 h 159"/>
                    <a:gd name="T42" fmla="*/ 143 w 229"/>
                    <a:gd name="T43" fmla="*/ 47 h 159"/>
                    <a:gd name="T44" fmla="*/ 85 w 229"/>
                    <a:gd name="T45" fmla="*/ 47 h 159"/>
                    <a:gd name="T46" fmla="*/ 85 w 229"/>
                    <a:gd name="T47" fmla="*/ 4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9" h="159">
                      <a:moveTo>
                        <a:pt x="162" y="47"/>
                      </a:moveTo>
                      <a:cubicBezTo>
                        <a:pt x="162" y="46"/>
                        <a:pt x="162" y="45"/>
                        <a:pt x="162" y="45"/>
                      </a:cubicBezTo>
                      <a:cubicBezTo>
                        <a:pt x="162" y="43"/>
                        <a:pt x="162" y="42"/>
                        <a:pt x="161" y="41"/>
                      </a:cubicBezTo>
                      <a:cubicBezTo>
                        <a:pt x="158" y="18"/>
                        <a:pt x="138" y="0"/>
                        <a:pt x="114" y="0"/>
                      </a:cubicBezTo>
                      <a:cubicBezTo>
                        <a:pt x="90" y="0"/>
                        <a:pt x="70" y="18"/>
                        <a:pt x="67" y="41"/>
                      </a:cubicBezTo>
                      <a:cubicBezTo>
                        <a:pt x="67" y="42"/>
                        <a:pt x="67" y="43"/>
                        <a:pt x="67" y="45"/>
                      </a:cubicBezTo>
                      <a:cubicBezTo>
                        <a:pt x="67" y="45"/>
                        <a:pt x="67" y="46"/>
                        <a:pt x="67" y="47"/>
                      </a:cubicBezTo>
                      <a:cubicBezTo>
                        <a:pt x="29" y="47"/>
                        <a:pt x="29" y="47"/>
                        <a:pt x="29" y="47"/>
                      </a:cubicBezTo>
                      <a:cubicBezTo>
                        <a:pt x="0" y="159"/>
                        <a:pt x="0" y="159"/>
                        <a:pt x="0" y="159"/>
                      </a:cubicBezTo>
                      <a:cubicBezTo>
                        <a:pt x="11" y="159"/>
                        <a:pt x="11" y="159"/>
                        <a:pt x="11" y="159"/>
                      </a:cubicBezTo>
                      <a:cubicBezTo>
                        <a:pt x="100" y="159"/>
                        <a:pt x="100" y="159"/>
                        <a:pt x="100" y="159"/>
                      </a:cubicBezTo>
                      <a:cubicBezTo>
                        <a:pt x="129" y="159"/>
                        <a:pt x="129" y="159"/>
                        <a:pt x="129" y="159"/>
                      </a:cubicBezTo>
                      <a:cubicBezTo>
                        <a:pt x="217" y="159"/>
                        <a:pt x="217" y="159"/>
                        <a:pt x="217" y="159"/>
                      </a:cubicBezTo>
                      <a:cubicBezTo>
                        <a:pt x="229" y="159"/>
                        <a:pt x="229" y="159"/>
                        <a:pt x="229" y="159"/>
                      </a:cubicBezTo>
                      <a:cubicBezTo>
                        <a:pt x="200" y="47"/>
                        <a:pt x="200" y="47"/>
                        <a:pt x="200" y="47"/>
                      </a:cubicBezTo>
                      <a:lnTo>
                        <a:pt x="162" y="47"/>
                      </a:lnTo>
                      <a:close/>
                      <a:moveTo>
                        <a:pt x="85" y="45"/>
                      </a:moveTo>
                      <a:cubicBezTo>
                        <a:pt x="85" y="43"/>
                        <a:pt x="86" y="42"/>
                        <a:pt x="86" y="41"/>
                      </a:cubicBezTo>
                      <a:cubicBezTo>
                        <a:pt x="89" y="28"/>
                        <a:pt x="101" y="18"/>
                        <a:pt x="114" y="18"/>
                      </a:cubicBezTo>
                      <a:cubicBezTo>
                        <a:pt x="128" y="18"/>
                        <a:pt x="140" y="28"/>
                        <a:pt x="143" y="41"/>
                      </a:cubicBezTo>
                      <a:cubicBezTo>
                        <a:pt x="143" y="42"/>
                        <a:pt x="143" y="43"/>
                        <a:pt x="143" y="45"/>
                      </a:cubicBezTo>
                      <a:cubicBezTo>
                        <a:pt x="143" y="45"/>
                        <a:pt x="143" y="46"/>
                        <a:pt x="143" y="47"/>
                      </a:cubicBezTo>
                      <a:cubicBezTo>
                        <a:pt x="85" y="47"/>
                        <a:pt x="85" y="47"/>
                        <a:pt x="85" y="47"/>
                      </a:cubicBezTo>
                      <a:cubicBezTo>
                        <a:pt x="85" y="46"/>
                        <a:pt x="85" y="45"/>
                        <a:pt x="85" y="4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Group 20"/>
              <p:cNvGrpSpPr>
                <a:grpSpLocks noChangeAspect="1"/>
              </p:cNvGrpSpPr>
              <p:nvPr/>
            </p:nvGrpSpPr>
            <p:grpSpPr bwMode="auto">
              <a:xfrm>
                <a:off x="6520508" y="4303412"/>
                <a:ext cx="347305" cy="347305"/>
                <a:chOff x="3599" y="1919"/>
                <a:chExt cx="482" cy="482"/>
              </a:xfrm>
            </p:grpSpPr>
            <p:sp>
              <p:nvSpPr>
                <p:cNvPr id="57" name="AutoShape 19"/>
                <p:cNvSpPr>
                  <a:spLocks noChangeAspect="1" noChangeArrowheads="1" noTextEdit="1"/>
                </p:cNvSpPr>
                <p:nvPr/>
              </p:nvSpPr>
              <p:spPr bwMode="auto">
                <a:xfrm>
                  <a:off x="3599" y="1919"/>
                  <a:ext cx="482"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3599" y="2041"/>
                  <a:ext cx="96" cy="358"/>
                </a:xfrm>
                <a:custGeom>
                  <a:avLst/>
                  <a:gdLst>
                    <a:gd name="T0" fmla="*/ 40 w 40"/>
                    <a:gd name="T1" fmla="*/ 0 h 149"/>
                    <a:gd name="T2" fmla="*/ 39 w 40"/>
                    <a:gd name="T3" fmla="*/ 0 h 149"/>
                    <a:gd name="T4" fmla="*/ 5 w 40"/>
                    <a:gd name="T5" fmla="*/ 14 h 149"/>
                    <a:gd name="T6" fmla="*/ 0 w 40"/>
                    <a:gd name="T7" fmla="*/ 22 h 149"/>
                    <a:gd name="T8" fmla="*/ 0 w 40"/>
                    <a:gd name="T9" fmla="*/ 143 h 149"/>
                    <a:gd name="T10" fmla="*/ 6 w 40"/>
                    <a:gd name="T11" fmla="*/ 149 h 149"/>
                    <a:gd name="T12" fmla="*/ 40 w 40"/>
                    <a:gd name="T13" fmla="*/ 149 h 149"/>
                    <a:gd name="T14" fmla="*/ 39 w 40"/>
                    <a:gd name="T15" fmla="*/ 145 h 149"/>
                    <a:gd name="T16" fmla="*/ 39 w 40"/>
                    <a:gd name="T17" fmla="*/ 6 h 149"/>
                    <a:gd name="T18" fmla="*/ 40 w 40"/>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49">
                      <a:moveTo>
                        <a:pt x="40" y="0"/>
                      </a:moveTo>
                      <a:cubicBezTo>
                        <a:pt x="39" y="0"/>
                        <a:pt x="39" y="0"/>
                        <a:pt x="39" y="0"/>
                      </a:cubicBezTo>
                      <a:cubicBezTo>
                        <a:pt x="5" y="14"/>
                        <a:pt x="5" y="14"/>
                        <a:pt x="5" y="14"/>
                      </a:cubicBezTo>
                      <a:cubicBezTo>
                        <a:pt x="2" y="15"/>
                        <a:pt x="0" y="19"/>
                        <a:pt x="0" y="22"/>
                      </a:cubicBezTo>
                      <a:cubicBezTo>
                        <a:pt x="0" y="143"/>
                        <a:pt x="0" y="143"/>
                        <a:pt x="0" y="143"/>
                      </a:cubicBezTo>
                      <a:cubicBezTo>
                        <a:pt x="0" y="146"/>
                        <a:pt x="2" y="149"/>
                        <a:pt x="6" y="149"/>
                      </a:cubicBezTo>
                      <a:cubicBezTo>
                        <a:pt x="40" y="149"/>
                        <a:pt x="40" y="149"/>
                        <a:pt x="40" y="149"/>
                      </a:cubicBezTo>
                      <a:cubicBezTo>
                        <a:pt x="39" y="148"/>
                        <a:pt x="39" y="146"/>
                        <a:pt x="39" y="145"/>
                      </a:cubicBezTo>
                      <a:cubicBezTo>
                        <a:pt x="39" y="6"/>
                        <a:pt x="39" y="6"/>
                        <a:pt x="39" y="6"/>
                      </a:cubicBezTo>
                      <a:cubicBezTo>
                        <a:pt x="39" y="4"/>
                        <a:pt x="40" y="2"/>
                        <a:pt x="40"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2"/>
                <p:cNvSpPr/>
                <p:nvPr/>
              </p:nvSpPr>
              <p:spPr bwMode="auto">
                <a:xfrm>
                  <a:off x="3707" y="1917"/>
                  <a:ext cx="372" cy="484"/>
                </a:xfrm>
                <a:custGeom>
                  <a:avLst/>
                  <a:gdLst>
                    <a:gd name="T0" fmla="*/ 2 w 155"/>
                    <a:gd name="T1" fmla="*/ 201 h 202"/>
                    <a:gd name="T2" fmla="*/ 6 w 155"/>
                    <a:gd name="T3" fmla="*/ 202 h 202"/>
                    <a:gd name="T4" fmla="*/ 6 w 155"/>
                    <a:gd name="T5" fmla="*/ 202 h 202"/>
                    <a:gd name="T6" fmla="*/ 131 w 155"/>
                    <a:gd name="T7" fmla="*/ 201 h 202"/>
                    <a:gd name="T8" fmla="*/ 137 w 155"/>
                    <a:gd name="T9" fmla="*/ 196 h 202"/>
                    <a:gd name="T10" fmla="*/ 155 w 155"/>
                    <a:gd name="T11" fmla="*/ 58 h 202"/>
                    <a:gd name="T12" fmla="*/ 150 w 155"/>
                    <a:gd name="T13" fmla="*/ 52 h 202"/>
                    <a:gd name="T14" fmla="*/ 50 w 155"/>
                    <a:gd name="T15" fmla="*/ 52 h 202"/>
                    <a:gd name="T16" fmla="*/ 50 w 155"/>
                    <a:gd name="T17" fmla="*/ 52 h 202"/>
                    <a:gd name="T18" fmla="*/ 47 w 155"/>
                    <a:gd name="T19" fmla="*/ 47 h 202"/>
                    <a:gd name="T20" fmla="*/ 64 w 155"/>
                    <a:gd name="T21" fmla="*/ 22 h 202"/>
                    <a:gd name="T22" fmla="*/ 62 w 155"/>
                    <a:gd name="T23" fmla="*/ 14 h 202"/>
                    <a:gd name="T24" fmla="*/ 41 w 155"/>
                    <a:gd name="T25" fmla="*/ 1 h 202"/>
                    <a:gd name="T26" fmla="*/ 38 w 155"/>
                    <a:gd name="T27" fmla="*/ 0 h 202"/>
                    <a:gd name="T28" fmla="*/ 33 w 155"/>
                    <a:gd name="T29" fmla="*/ 2 h 202"/>
                    <a:gd name="T30" fmla="*/ 3 w 155"/>
                    <a:gd name="T31" fmla="*/ 47 h 202"/>
                    <a:gd name="T32" fmla="*/ 1 w 155"/>
                    <a:gd name="T33" fmla="*/ 52 h 202"/>
                    <a:gd name="T34" fmla="*/ 0 w 155"/>
                    <a:gd name="T35" fmla="*/ 58 h 202"/>
                    <a:gd name="T36" fmla="*/ 0 w 155"/>
                    <a:gd name="T37" fmla="*/ 196 h 202"/>
                    <a:gd name="T38" fmla="*/ 2 w 155"/>
                    <a:gd name="T39" fmla="*/ 2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 h="202">
                      <a:moveTo>
                        <a:pt x="2" y="201"/>
                      </a:moveTo>
                      <a:cubicBezTo>
                        <a:pt x="3" y="202"/>
                        <a:pt x="4" y="202"/>
                        <a:pt x="6" y="202"/>
                      </a:cubicBezTo>
                      <a:cubicBezTo>
                        <a:pt x="6" y="202"/>
                        <a:pt x="6" y="202"/>
                        <a:pt x="6" y="202"/>
                      </a:cubicBezTo>
                      <a:cubicBezTo>
                        <a:pt x="131" y="201"/>
                        <a:pt x="131" y="201"/>
                        <a:pt x="131" y="201"/>
                      </a:cubicBezTo>
                      <a:cubicBezTo>
                        <a:pt x="134" y="201"/>
                        <a:pt x="137" y="199"/>
                        <a:pt x="137" y="196"/>
                      </a:cubicBezTo>
                      <a:cubicBezTo>
                        <a:pt x="155" y="58"/>
                        <a:pt x="155" y="58"/>
                        <a:pt x="155" y="58"/>
                      </a:cubicBezTo>
                      <a:cubicBezTo>
                        <a:pt x="155" y="55"/>
                        <a:pt x="153" y="52"/>
                        <a:pt x="150" y="52"/>
                      </a:cubicBezTo>
                      <a:cubicBezTo>
                        <a:pt x="50" y="52"/>
                        <a:pt x="50" y="52"/>
                        <a:pt x="50" y="52"/>
                      </a:cubicBezTo>
                      <a:cubicBezTo>
                        <a:pt x="50" y="52"/>
                        <a:pt x="50" y="52"/>
                        <a:pt x="50" y="52"/>
                      </a:cubicBezTo>
                      <a:cubicBezTo>
                        <a:pt x="46" y="52"/>
                        <a:pt x="45" y="50"/>
                        <a:pt x="47" y="47"/>
                      </a:cubicBezTo>
                      <a:cubicBezTo>
                        <a:pt x="64" y="22"/>
                        <a:pt x="64" y="22"/>
                        <a:pt x="64" y="22"/>
                      </a:cubicBezTo>
                      <a:cubicBezTo>
                        <a:pt x="65" y="19"/>
                        <a:pt x="65" y="16"/>
                        <a:pt x="62" y="14"/>
                      </a:cubicBezTo>
                      <a:cubicBezTo>
                        <a:pt x="41" y="1"/>
                        <a:pt x="41" y="1"/>
                        <a:pt x="41" y="1"/>
                      </a:cubicBezTo>
                      <a:cubicBezTo>
                        <a:pt x="40" y="0"/>
                        <a:pt x="39" y="0"/>
                        <a:pt x="38" y="0"/>
                      </a:cubicBezTo>
                      <a:cubicBezTo>
                        <a:pt x="36" y="0"/>
                        <a:pt x="34" y="0"/>
                        <a:pt x="33" y="2"/>
                      </a:cubicBezTo>
                      <a:cubicBezTo>
                        <a:pt x="3" y="47"/>
                        <a:pt x="3" y="47"/>
                        <a:pt x="3" y="47"/>
                      </a:cubicBezTo>
                      <a:cubicBezTo>
                        <a:pt x="3" y="49"/>
                        <a:pt x="2" y="50"/>
                        <a:pt x="1" y="52"/>
                      </a:cubicBezTo>
                      <a:cubicBezTo>
                        <a:pt x="1" y="54"/>
                        <a:pt x="0" y="56"/>
                        <a:pt x="0" y="58"/>
                      </a:cubicBezTo>
                      <a:cubicBezTo>
                        <a:pt x="0" y="196"/>
                        <a:pt x="0" y="196"/>
                        <a:pt x="0" y="196"/>
                      </a:cubicBezTo>
                      <a:cubicBezTo>
                        <a:pt x="0" y="198"/>
                        <a:pt x="1" y="200"/>
                        <a:pt x="2" y="20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2"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p:tgtEl>
                                          <p:spTgt spid="30"/>
                                        </p:tgtEl>
                                        <p:attrNameLst>
                                          <p:attrName>ppt_x</p:attrName>
                                        </p:attrNameLst>
                                      </p:cBhvr>
                                      <p:tavLst>
                                        <p:tav tm="0">
                                          <p:val>
                                            <p:strVal val="#ppt_x+#ppt_w*1.125000"/>
                                          </p:val>
                                        </p:tav>
                                        <p:tav tm="100000">
                                          <p:val>
                                            <p:strVal val="#ppt_x"/>
                                          </p:val>
                                        </p:tav>
                                      </p:tavLst>
                                    </p:anim>
                                    <p:animEffect transition="in" filter="wipe(left)">
                                      <p:cBhvr>
                                        <p:cTn id="16" dur="500"/>
                                        <p:tgtEl>
                                          <p:spTgt spid="30"/>
                                        </p:tgtEl>
                                      </p:cBhvr>
                                    </p:animEffect>
                                  </p:childTnLst>
                                </p:cTn>
                              </p:par>
                            </p:childTnLst>
                          </p:cTn>
                        </p:par>
                        <p:par>
                          <p:cTn id="17" fill="hold">
                            <p:stCondLst>
                              <p:cond delay="500"/>
                            </p:stCondLst>
                            <p:childTnLst>
                              <p:par>
                                <p:cTn id="18" presetID="49" presetClass="entr" presetSubtype="0" decel="100000" fill="hold"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p:cTn id="20" dur="500" fill="hold"/>
                                        <p:tgtEl>
                                          <p:spTgt spid="55"/>
                                        </p:tgtEl>
                                        <p:attrNameLst>
                                          <p:attrName>ppt_w</p:attrName>
                                        </p:attrNameLst>
                                      </p:cBhvr>
                                      <p:tavLst>
                                        <p:tav tm="0">
                                          <p:val>
                                            <p:fltVal val="0"/>
                                          </p:val>
                                        </p:tav>
                                        <p:tav tm="100000">
                                          <p:val>
                                            <p:strVal val="#ppt_w"/>
                                          </p:val>
                                        </p:tav>
                                      </p:tavLst>
                                    </p:anim>
                                    <p:anim calcmode="lin" valueType="num">
                                      <p:cBhvr>
                                        <p:cTn id="21" dur="500" fill="hold"/>
                                        <p:tgtEl>
                                          <p:spTgt spid="55"/>
                                        </p:tgtEl>
                                        <p:attrNameLst>
                                          <p:attrName>ppt_h</p:attrName>
                                        </p:attrNameLst>
                                      </p:cBhvr>
                                      <p:tavLst>
                                        <p:tav tm="0">
                                          <p:val>
                                            <p:fltVal val="0"/>
                                          </p:val>
                                        </p:tav>
                                        <p:tav tm="100000">
                                          <p:val>
                                            <p:strVal val="#ppt_h"/>
                                          </p:val>
                                        </p:tav>
                                      </p:tavLst>
                                    </p:anim>
                                    <p:anim calcmode="lin" valueType="num">
                                      <p:cBhvr>
                                        <p:cTn id="22" dur="500" fill="hold"/>
                                        <p:tgtEl>
                                          <p:spTgt spid="55"/>
                                        </p:tgtEl>
                                        <p:attrNameLst>
                                          <p:attrName>style.rotation</p:attrName>
                                        </p:attrNameLst>
                                      </p:cBhvr>
                                      <p:tavLst>
                                        <p:tav tm="0">
                                          <p:val>
                                            <p:fltVal val="360"/>
                                          </p:val>
                                        </p:tav>
                                        <p:tav tm="100000">
                                          <p:val>
                                            <p:fltVal val="0"/>
                                          </p:val>
                                        </p:tav>
                                      </p:tavLst>
                                    </p:anim>
                                    <p:animEffect transition="in" filter="fade">
                                      <p:cBhvr>
                                        <p:cTn id="23" dur="500"/>
                                        <p:tgtEl>
                                          <p:spTgt spid="55"/>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childTnLst>
                          </p:cTn>
                        </p:par>
                        <p:par>
                          <p:cTn id="28" fill="hold">
                            <p:stCondLst>
                              <p:cond delay="1500"/>
                            </p:stCondLst>
                            <p:childTnLst>
                              <p:par>
                                <p:cTn id="29" presetID="12" presetClass="entr" presetSubtype="4"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p:tgtEl>
                                          <p:spTgt spid="60"/>
                                        </p:tgtEl>
                                        <p:attrNameLst>
                                          <p:attrName>ppt_y</p:attrName>
                                        </p:attrNameLst>
                                      </p:cBhvr>
                                      <p:tavLst>
                                        <p:tav tm="0">
                                          <p:val>
                                            <p:strVal val="#ppt_y+#ppt_h*1.125000"/>
                                          </p:val>
                                        </p:tav>
                                        <p:tav tm="100000">
                                          <p:val>
                                            <p:strVal val="#ppt_y"/>
                                          </p:val>
                                        </p:tav>
                                      </p:tavLst>
                                    </p:anim>
                                    <p:animEffect transition="in" filter="wipe(up)">
                                      <p:cBhvr>
                                        <p:cTn id="32" dur="500"/>
                                        <p:tgtEl>
                                          <p:spTgt spid="60"/>
                                        </p:tgtEl>
                                      </p:cBhvr>
                                    </p:animEffect>
                                  </p:childTnLst>
                                </p:cTn>
                              </p:par>
                            </p:childTnLst>
                          </p:cTn>
                        </p:par>
                        <p:par>
                          <p:cTn id="33" fill="hold">
                            <p:stCondLst>
                              <p:cond delay="2000"/>
                            </p:stCondLst>
                            <p:childTnLst>
                              <p:par>
                                <p:cTn id="34" presetID="12" presetClass="entr" presetSubtype="4"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p:tgtEl>
                                          <p:spTgt spid="36"/>
                                        </p:tgtEl>
                                        <p:attrNameLst>
                                          <p:attrName>ppt_y</p:attrName>
                                        </p:attrNameLst>
                                      </p:cBhvr>
                                      <p:tavLst>
                                        <p:tav tm="0">
                                          <p:val>
                                            <p:strVal val="#ppt_y+#ppt_h*1.125000"/>
                                          </p:val>
                                        </p:tav>
                                        <p:tav tm="100000">
                                          <p:val>
                                            <p:strVal val="#ppt_y"/>
                                          </p:val>
                                        </p:tav>
                                      </p:tavLst>
                                    </p:anim>
                                    <p:animEffect transition="in" filter="wipe(up)">
                                      <p:cBhvr>
                                        <p:cTn id="37" dur="500"/>
                                        <p:tgtEl>
                                          <p:spTgt spid="36"/>
                                        </p:tgtEl>
                                      </p:cBhvr>
                                    </p:animEffect>
                                  </p:childTnLst>
                                </p:cTn>
                              </p:par>
                            </p:childTnLst>
                          </p:cTn>
                        </p:par>
                        <p:par>
                          <p:cTn id="38" fill="hold">
                            <p:stCondLst>
                              <p:cond delay="2500"/>
                            </p:stCondLst>
                            <p:childTnLst>
                              <p:par>
                                <p:cTn id="39" presetID="22" presetClass="entr" presetSubtype="8"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par>
                          <p:cTn id="42" fill="hold">
                            <p:stCondLst>
                              <p:cond delay="3000"/>
                            </p:stCondLst>
                            <p:childTnLst>
                              <p:par>
                                <p:cTn id="43" presetID="12" presetClass="entr" presetSubtype="4" fill="hold" nodeType="afterEffect">
                                  <p:stCondLst>
                                    <p:cond delay="0"/>
                                  </p:stCondLst>
                                  <p:childTnLst>
                                    <p:set>
                                      <p:cBhvr>
                                        <p:cTn id="44" dur="1" fill="hold">
                                          <p:stCondLst>
                                            <p:cond delay="0"/>
                                          </p:stCondLst>
                                        </p:cTn>
                                        <p:tgtEl>
                                          <p:spTgt spid="63"/>
                                        </p:tgtEl>
                                        <p:attrNameLst>
                                          <p:attrName>style.visibility</p:attrName>
                                        </p:attrNameLst>
                                      </p:cBhvr>
                                      <p:to>
                                        <p:strVal val="visible"/>
                                      </p:to>
                                    </p:set>
                                    <p:anim calcmode="lin" valueType="num">
                                      <p:cBhvr additive="base">
                                        <p:cTn id="45" dur="500"/>
                                        <p:tgtEl>
                                          <p:spTgt spid="63"/>
                                        </p:tgtEl>
                                        <p:attrNameLst>
                                          <p:attrName>ppt_y</p:attrName>
                                        </p:attrNameLst>
                                      </p:cBhvr>
                                      <p:tavLst>
                                        <p:tav tm="0">
                                          <p:val>
                                            <p:strVal val="#ppt_y+#ppt_h*1.125000"/>
                                          </p:val>
                                        </p:tav>
                                        <p:tav tm="100000">
                                          <p:val>
                                            <p:strVal val="#ppt_y"/>
                                          </p:val>
                                        </p:tav>
                                      </p:tavLst>
                                    </p:anim>
                                    <p:animEffect transition="in" filter="wipe(up)">
                                      <p:cBhvr>
                                        <p:cTn id="46" dur="500"/>
                                        <p:tgtEl>
                                          <p:spTgt spid="63"/>
                                        </p:tgtEl>
                                      </p:cBhvr>
                                    </p:animEffect>
                                  </p:childTnLst>
                                </p:cTn>
                              </p:par>
                            </p:childTnLst>
                          </p:cTn>
                        </p:par>
                        <p:par>
                          <p:cTn id="47" fill="hold">
                            <p:stCondLst>
                              <p:cond delay="3500"/>
                            </p:stCondLst>
                            <p:childTnLst>
                              <p:par>
                                <p:cTn id="48" presetID="12" presetClass="entr" presetSubtype="4"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500"/>
                                        <p:tgtEl>
                                          <p:spTgt spid="38"/>
                                        </p:tgtEl>
                                        <p:attrNameLst>
                                          <p:attrName>ppt_y</p:attrName>
                                        </p:attrNameLst>
                                      </p:cBhvr>
                                      <p:tavLst>
                                        <p:tav tm="0">
                                          <p:val>
                                            <p:strVal val="#ppt_y+#ppt_h*1.125000"/>
                                          </p:val>
                                        </p:tav>
                                        <p:tav tm="100000">
                                          <p:val>
                                            <p:strVal val="#ppt_y"/>
                                          </p:val>
                                        </p:tav>
                                      </p:tavLst>
                                    </p:anim>
                                    <p:animEffect transition="in" filter="wipe(up)">
                                      <p:cBhvr>
                                        <p:cTn id="51" dur="500"/>
                                        <p:tgtEl>
                                          <p:spTgt spid="38"/>
                                        </p:tgtEl>
                                      </p:cBhvr>
                                    </p:animEffect>
                                  </p:childTnLst>
                                </p:cTn>
                              </p:par>
                            </p:childTnLst>
                          </p:cTn>
                        </p:par>
                        <p:par>
                          <p:cTn id="52" fill="hold">
                            <p:stCondLst>
                              <p:cond delay="4000"/>
                            </p:stCondLst>
                            <p:childTnLst>
                              <p:par>
                                <p:cTn id="53" presetID="22" presetClass="entr" presetSubtype="2"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right)">
                                      <p:cBhvr>
                                        <p:cTn id="55" dur="500"/>
                                        <p:tgtEl>
                                          <p:spTgt spid="25"/>
                                        </p:tgtEl>
                                      </p:cBhvr>
                                    </p:animEffect>
                                  </p:childTnLst>
                                </p:cTn>
                              </p:par>
                            </p:childTnLst>
                          </p:cTn>
                        </p:par>
                        <p:par>
                          <p:cTn id="56" fill="hold">
                            <p:stCondLst>
                              <p:cond delay="4500"/>
                            </p:stCondLst>
                            <p:childTnLst>
                              <p:par>
                                <p:cTn id="57" presetID="12" presetClass="entr" presetSubtype="4"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500"/>
                                        <p:tgtEl>
                                          <p:spTgt spid="62"/>
                                        </p:tgtEl>
                                        <p:attrNameLst>
                                          <p:attrName>ppt_y</p:attrName>
                                        </p:attrNameLst>
                                      </p:cBhvr>
                                      <p:tavLst>
                                        <p:tav tm="0">
                                          <p:val>
                                            <p:strVal val="#ppt_y+#ppt_h*1.125000"/>
                                          </p:val>
                                        </p:tav>
                                        <p:tav tm="100000">
                                          <p:val>
                                            <p:strVal val="#ppt_y"/>
                                          </p:val>
                                        </p:tav>
                                      </p:tavLst>
                                    </p:anim>
                                    <p:animEffect transition="in" filter="wipe(up)">
                                      <p:cBhvr>
                                        <p:cTn id="60" dur="500"/>
                                        <p:tgtEl>
                                          <p:spTgt spid="62"/>
                                        </p:tgtEl>
                                      </p:cBhvr>
                                    </p:animEffect>
                                  </p:childTnLst>
                                </p:cTn>
                              </p:par>
                            </p:childTnLst>
                          </p:cTn>
                        </p:par>
                        <p:par>
                          <p:cTn id="61" fill="hold">
                            <p:stCondLst>
                              <p:cond delay="5000"/>
                            </p:stCondLst>
                            <p:childTnLst>
                              <p:par>
                                <p:cTn id="62" presetID="12" presetClass="entr" presetSubtype="4"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p:tgtEl>
                                          <p:spTgt spid="37"/>
                                        </p:tgtEl>
                                        <p:attrNameLst>
                                          <p:attrName>ppt_y</p:attrName>
                                        </p:attrNameLst>
                                      </p:cBhvr>
                                      <p:tavLst>
                                        <p:tav tm="0">
                                          <p:val>
                                            <p:strVal val="#ppt_y+#ppt_h*1.125000"/>
                                          </p:val>
                                        </p:tav>
                                        <p:tav tm="100000">
                                          <p:val>
                                            <p:strVal val="#ppt_y"/>
                                          </p:val>
                                        </p:tav>
                                      </p:tavLst>
                                    </p:anim>
                                    <p:animEffect transition="in" filter="wipe(up)">
                                      <p:cBhvr>
                                        <p:cTn id="65" dur="500"/>
                                        <p:tgtEl>
                                          <p:spTgt spid="37"/>
                                        </p:tgtEl>
                                      </p:cBhvr>
                                    </p:animEffect>
                                  </p:childTnLst>
                                </p:cTn>
                              </p:par>
                            </p:childTnLst>
                          </p:cTn>
                        </p:par>
                        <p:par>
                          <p:cTn id="66" fill="hold">
                            <p:stCondLst>
                              <p:cond delay="5500"/>
                            </p:stCondLst>
                            <p:childTnLst>
                              <p:par>
                                <p:cTn id="67" presetID="22" presetClass="entr" presetSubtype="8"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left)">
                                      <p:cBhvr>
                                        <p:cTn id="69" dur="500"/>
                                        <p:tgtEl>
                                          <p:spTgt spid="26"/>
                                        </p:tgtEl>
                                      </p:cBhvr>
                                    </p:animEffect>
                                  </p:childTnLst>
                                </p:cTn>
                              </p:par>
                            </p:childTnLst>
                          </p:cTn>
                        </p:par>
                        <p:par>
                          <p:cTn id="70" fill="hold">
                            <p:stCondLst>
                              <p:cond delay="6000"/>
                            </p:stCondLst>
                            <p:childTnLst>
                              <p:par>
                                <p:cTn id="71" presetID="12" presetClass="entr" presetSubtype="4" fill="hold" nodeType="after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p:tgtEl>
                                          <p:spTgt spid="61"/>
                                        </p:tgtEl>
                                        <p:attrNameLst>
                                          <p:attrName>ppt_y</p:attrName>
                                        </p:attrNameLst>
                                      </p:cBhvr>
                                      <p:tavLst>
                                        <p:tav tm="0">
                                          <p:val>
                                            <p:strVal val="#ppt_y+#ppt_h*1.125000"/>
                                          </p:val>
                                        </p:tav>
                                        <p:tav tm="100000">
                                          <p:val>
                                            <p:strVal val="#ppt_y"/>
                                          </p:val>
                                        </p:tav>
                                      </p:tavLst>
                                    </p:anim>
                                    <p:animEffect transition="in" filter="wipe(up)">
                                      <p:cBhvr>
                                        <p:cTn id="74" dur="500"/>
                                        <p:tgtEl>
                                          <p:spTgt spid="61"/>
                                        </p:tgtEl>
                                      </p:cBhvr>
                                    </p:animEffect>
                                  </p:childTnLst>
                                </p:cTn>
                              </p:par>
                            </p:childTnLst>
                          </p:cTn>
                        </p:par>
                        <p:par>
                          <p:cTn id="75" fill="hold">
                            <p:stCondLst>
                              <p:cond delay="6500"/>
                            </p:stCondLst>
                            <p:childTnLst>
                              <p:par>
                                <p:cTn id="76" presetID="12" presetClass="entr" presetSubtype="4"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additive="base">
                                        <p:cTn id="78" dur="500"/>
                                        <p:tgtEl>
                                          <p:spTgt spid="39"/>
                                        </p:tgtEl>
                                        <p:attrNameLst>
                                          <p:attrName>ppt_y</p:attrName>
                                        </p:attrNameLst>
                                      </p:cBhvr>
                                      <p:tavLst>
                                        <p:tav tm="0">
                                          <p:val>
                                            <p:strVal val="#ppt_y+#ppt_h*1.125000"/>
                                          </p:val>
                                        </p:tav>
                                        <p:tav tm="100000">
                                          <p:val>
                                            <p:strVal val="#ppt_y"/>
                                          </p:val>
                                        </p:tav>
                                      </p:tavLst>
                                    </p:anim>
                                    <p:animEffect transition="in" filter="wipe(up)">
                                      <p:cBhvr>
                                        <p:cTn id="7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6" grpId="0"/>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857500" y="2686050"/>
            <a:ext cx="9334500" cy="12954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57500" y="4133850"/>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p:grpSpPr>
        <p:sp>
          <p:nvSpPr>
            <p:cNvPr id="9" name="矩形 8"/>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2950335" y="2750022"/>
            <a:ext cx="2646870" cy="830993"/>
          </a:xfrm>
          <a:prstGeom prst="rect">
            <a:avLst/>
          </a:prstGeom>
          <a:noFill/>
        </p:spPr>
        <p:txBody>
          <a:bodyPr wrap="none" lIns="91436" tIns="45718" rIns="91436" bIns="45718" rtlCol="0">
            <a:spAutoFit/>
          </a:bodyPr>
          <a:lstStyle>
            <a:defPPr>
              <a:defRPr lang="zh-CN"/>
            </a:defPPr>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理论框架</a:t>
            </a:r>
          </a:p>
        </p:txBody>
      </p:sp>
      <p:sp>
        <p:nvSpPr>
          <p:cNvPr id="13" name="矩形 12"/>
          <p:cNvSpPr/>
          <p:nvPr/>
        </p:nvSpPr>
        <p:spPr>
          <a:xfrm>
            <a:off x="2973160" y="3537678"/>
            <a:ext cx="2814545"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FRAMWORK</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left)">
                                      <p:cBhvr>
                                        <p:cTn id="14" dur="500"/>
                                        <p:tgtEl>
                                          <p:spTgt spid="10"/>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left)">
                                      <p:cBhvr>
                                        <p:cTn id="22" dur="500"/>
                                        <p:tgtEl>
                                          <p:spTgt spid="12"/>
                                        </p:tgtEl>
                                      </p:cBhvr>
                                    </p:animEffect>
                                  </p:childTnLst>
                                </p:cTn>
                              </p:par>
                              <p:par>
                                <p:cTn id="23" presetID="12" presetClass="entr" presetSubtype="2" fill="hold" grpId="0" nodeType="withEffect">
                                  <p:stCondLst>
                                    <p:cond delay="9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p:tgtEl>
                                          <p:spTgt spid="13"/>
                                        </p:tgtEl>
                                        <p:attrNameLst>
                                          <p:attrName>ppt_x</p:attrName>
                                        </p:attrNameLst>
                                      </p:cBhvr>
                                      <p:tavLst>
                                        <p:tav tm="0">
                                          <p:val>
                                            <p:strVal val="#ppt_x+#ppt_w*1.125000"/>
                                          </p:val>
                                        </p:tav>
                                        <p:tav tm="100000">
                                          <p:val>
                                            <p:strVal val="#ppt_x"/>
                                          </p:val>
                                        </p:tav>
                                      </p:tavLst>
                                    </p:anim>
                                    <p:animEffect transition="in" filter="wipe(left)">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366440" y="1485924"/>
            <a:ext cx="5175127" cy="5041452"/>
            <a:chOff x="3298" y="1632"/>
            <a:chExt cx="1084" cy="1056"/>
          </a:xfrm>
        </p:grpSpPr>
        <p:sp>
          <p:nvSpPr>
            <p:cNvPr id="11" name="AutoShape 3"/>
            <p:cNvSpPr>
              <a:spLocks noChangeAspect="1" noChangeArrowheads="1" noTextEdit="1"/>
            </p:cNvSpPr>
            <p:nvPr/>
          </p:nvSpPr>
          <p:spPr bwMode="auto">
            <a:xfrm>
              <a:off x="3298" y="1632"/>
              <a:ext cx="108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
            <p:cNvSpPr>
              <a:spLocks noEditPoints="1"/>
            </p:cNvSpPr>
            <p:nvPr/>
          </p:nvSpPr>
          <p:spPr bwMode="auto">
            <a:xfrm>
              <a:off x="3296" y="1630"/>
              <a:ext cx="1086" cy="1061"/>
            </a:xfrm>
            <a:custGeom>
              <a:avLst/>
              <a:gdLst>
                <a:gd name="T0" fmla="*/ 390 w 457"/>
                <a:gd name="T1" fmla="*/ 200 h 446"/>
                <a:gd name="T2" fmla="*/ 390 w 457"/>
                <a:gd name="T3" fmla="*/ 216 h 446"/>
                <a:gd name="T4" fmla="*/ 215 w 457"/>
                <a:gd name="T5" fmla="*/ 259 h 446"/>
                <a:gd name="T6" fmla="*/ 215 w 457"/>
                <a:gd name="T7" fmla="*/ 291 h 446"/>
                <a:gd name="T8" fmla="*/ 390 w 457"/>
                <a:gd name="T9" fmla="*/ 248 h 446"/>
                <a:gd name="T10" fmla="*/ 390 w 457"/>
                <a:gd name="T11" fmla="*/ 264 h 446"/>
                <a:gd name="T12" fmla="*/ 207 w 457"/>
                <a:gd name="T13" fmla="*/ 310 h 446"/>
                <a:gd name="T14" fmla="*/ 197 w 457"/>
                <a:gd name="T15" fmla="*/ 308 h 446"/>
                <a:gd name="T16" fmla="*/ 56 w 457"/>
                <a:gd name="T17" fmla="*/ 184 h 446"/>
                <a:gd name="T18" fmla="*/ 60 w 457"/>
                <a:gd name="T19" fmla="*/ 124 h 446"/>
                <a:gd name="T20" fmla="*/ 197 w 457"/>
                <a:gd name="T21" fmla="*/ 244 h 446"/>
                <a:gd name="T22" fmla="*/ 207 w 457"/>
                <a:gd name="T23" fmla="*/ 245 h 446"/>
                <a:gd name="T24" fmla="*/ 390 w 457"/>
                <a:gd name="T25" fmla="*/ 200 h 446"/>
                <a:gd name="T26" fmla="*/ 65 w 457"/>
                <a:gd name="T27" fmla="*/ 46 h 446"/>
                <a:gd name="T28" fmla="*/ 249 w 457"/>
                <a:gd name="T29" fmla="*/ 0 h 446"/>
                <a:gd name="T30" fmla="*/ 390 w 457"/>
                <a:gd name="T31" fmla="*/ 124 h 446"/>
                <a:gd name="T32" fmla="*/ 390 w 457"/>
                <a:gd name="T33" fmla="*/ 140 h 446"/>
                <a:gd name="T34" fmla="*/ 215 w 457"/>
                <a:gd name="T35" fmla="*/ 184 h 446"/>
                <a:gd name="T36" fmla="*/ 215 w 457"/>
                <a:gd name="T37" fmla="*/ 215 h 446"/>
                <a:gd name="T38" fmla="*/ 390 w 457"/>
                <a:gd name="T39" fmla="*/ 172 h 446"/>
                <a:gd name="T40" fmla="*/ 390 w 457"/>
                <a:gd name="T41" fmla="*/ 188 h 446"/>
                <a:gd name="T42" fmla="*/ 207 w 457"/>
                <a:gd name="T43" fmla="*/ 234 h 446"/>
                <a:gd name="T44" fmla="*/ 197 w 457"/>
                <a:gd name="T45" fmla="*/ 232 h 446"/>
                <a:gd name="T46" fmla="*/ 56 w 457"/>
                <a:gd name="T47" fmla="*/ 109 h 446"/>
                <a:gd name="T48" fmla="*/ 65 w 457"/>
                <a:gd name="T49" fmla="*/ 46 h 446"/>
                <a:gd name="T50" fmla="*/ 224 w 457"/>
                <a:gd name="T51" fmla="*/ 421 h 446"/>
                <a:gd name="T52" fmla="*/ 0 w 457"/>
                <a:gd name="T53" fmla="*/ 288 h 446"/>
                <a:gd name="T54" fmla="*/ 0 w 457"/>
                <a:gd name="T55" fmla="*/ 313 h 446"/>
                <a:gd name="T56" fmla="*/ 224 w 457"/>
                <a:gd name="T57" fmla="*/ 446 h 446"/>
                <a:gd name="T58" fmla="*/ 353 w 457"/>
                <a:gd name="T59" fmla="*/ 398 h 446"/>
                <a:gd name="T60" fmla="*/ 353 w 457"/>
                <a:gd name="T61" fmla="*/ 372 h 446"/>
                <a:gd name="T62" fmla="*/ 224 w 457"/>
                <a:gd name="T63" fmla="*/ 421 h 446"/>
                <a:gd name="T64" fmla="*/ 418 w 457"/>
                <a:gd name="T65" fmla="*/ 335 h 446"/>
                <a:gd name="T66" fmla="*/ 364 w 457"/>
                <a:gd name="T67" fmla="*/ 355 h 446"/>
                <a:gd name="T68" fmla="*/ 364 w 457"/>
                <a:gd name="T69" fmla="*/ 434 h 446"/>
                <a:gd name="T70" fmla="*/ 391 w 457"/>
                <a:gd name="T71" fmla="*/ 402 h 446"/>
                <a:gd name="T72" fmla="*/ 418 w 457"/>
                <a:gd name="T73" fmla="*/ 414 h 446"/>
                <a:gd name="T74" fmla="*/ 418 w 457"/>
                <a:gd name="T75" fmla="*/ 374 h 446"/>
                <a:gd name="T76" fmla="*/ 442 w 457"/>
                <a:gd name="T77" fmla="*/ 365 h 446"/>
                <a:gd name="T78" fmla="*/ 457 w 457"/>
                <a:gd name="T79" fmla="*/ 346 h 446"/>
                <a:gd name="T80" fmla="*/ 457 w 457"/>
                <a:gd name="T81" fmla="*/ 283 h 446"/>
                <a:gd name="T82" fmla="*/ 451 w 457"/>
                <a:gd name="T83" fmla="*/ 272 h 446"/>
                <a:gd name="T84" fmla="*/ 400 w 457"/>
                <a:gd name="T85" fmla="*/ 242 h 446"/>
                <a:gd name="T86" fmla="*/ 400 w 457"/>
                <a:gd name="T87" fmla="*/ 271 h 446"/>
                <a:gd name="T88" fmla="*/ 211 w 457"/>
                <a:gd name="T89" fmla="*/ 320 h 446"/>
                <a:gd name="T90" fmla="*/ 187 w 457"/>
                <a:gd name="T91" fmla="*/ 314 h 446"/>
                <a:gd name="T92" fmla="*/ 56 w 457"/>
                <a:gd name="T93" fmla="*/ 197 h 446"/>
                <a:gd name="T94" fmla="*/ 0 w 457"/>
                <a:gd name="T95" fmla="*/ 218 h 446"/>
                <a:gd name="T96" fmla="*/ 0 w 457"/>
                <a:gd name="T97" fmla="*/ 245 h 446"/>
                <a:gd name="T98" fmla="*/ 224 w 457"/>
                <a:gd name="T99" fmla="*/ 378 h 446"/>
                <a:gd name="T100" fmla="*/ 432 w 457"/>
                <a:gd name="T101" fmla="*/ 299 h 446"/>
                <a:gd name="T102" fmla="*/ 432 w 457"/>
                <a:gd name="T103" fmla="*/ 341 h 446"/>
                <a:gd name="T104" fmla="*/ 418 w 457"/>
                <a:gd name="T105" fmla="*/ 347 h 446"/>
                <a:gd name="T106" fmla="*/ 418 w 457"/>
                <a:gd name="T107" fmla="*/ 3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 h="446">
                  <a:moveTo>
                    <a:pt x="390" y="200"/>
                  </a:moveTo>
                  <a:cubicBezTo>
                    <a:pt x="390" y="216"/>
                    <a:pt x="390" y="216"/>
                    <a:pt x="390" y="216"/>
                  </a:cubicBezTo>
                  <a:cubicBezTo>
                    <a:pt x="215" y="259"/>
                    <a:pt x="215" y="259"/>
                    <a:pt x="215" y="259"/>
                  </a:cubicBezTo>
                  <a:cubicBezTo>
                    <a:pt x="208" y="271"/>
                    <a:pt x="209" y="281"/>
                    <a:pt x="215" y="291"/>
                  </a:cubicBezTo>
                  <a:cubicBezTo>
                    <a:pt x="390" y="248"/>
                    <a:pt x="390" y="248"/>
                    <a:pt x="390" y="248"/>
                  </a:cubicBezTo>
                  <a:cubicBezTo>
                    <a:pt x="390" y="264"/>
                    <a:pt x="390" y="264"/>
                    <a:pt x="390" y="264"/>
                  </a:cubicBezTo>
                  <a:cubicBezTo>
                    <a:pt x="207" y="310"/>
                    <a:pt x="207" y="310"/>
                    <a:pt x="207" y="310"/>
                  </a:cubicBezTo>
                  <a:cubicBezTo>
                    <a:pt x="203" y="310"/>
                    <a:pt x="199" y="310"/>
                    <a:pt x="197" y="308"/>
                  </a:cubicBezTo>
                  <a:cubicBezTo>
                    <a:pt x="56" y="184"/>
                    <a:pt x="56" y="184"/>
                    <a:pt x="56" y="184"/>
                  </a:cubicBezTo>
                  <a:cubicBezTo>
                    <a:pt x="49" y="179"/>
                    <a:pt x="43" y="135"/>
                    <a:pt x="60" y="124"/>
                  </a:cubicBezTo>
                  <a:cubicBezTo>
                    <a:pt x="197" y="244"/>
                    <a:pt x="197" y="244"/>
                    <a:pt x="197" y="244"/>
                  </a:cubicBezTo>
                  <a:cubicBezTo>
                    <a:pt x="199" y="245"/>
                    <a:pt x="203" y="246"/>
                    <a:pt x="207" y="245"/>
                  </a:cubicBezTo>
                  <a:cubicBezTo>
                    <a:pt x="390" y="200"/>
                    <a:pt x="390" y="200"/>
                    <a:pt x="390" y="200"/>
                  </a:cubicBezTo>
                  <a:close/>
                  <a:moveTo>
                    <a:pt x="65" y="46"/>
                  </a:moveTo>
                  <a:cubicBezTo>
                    <a:pt x="249" y="0"/>
                    <a:pt x="249" y="0"/>
                    <a:pt x="249" y="0"/>
                  </a:cubicBezTo>
                  <a:cubicBezTo>
                    <a:pt x="390" y="124"/>
                    <a:pt x="390" y="124"/>
                    <a:pt x="390" y="124"/>
                  </a:cubicBezTo>
                  <a:cubicBezTo>
                    <a:pt x="390" y="140"/>
                    <a:pt x="390" y="140"/>
                    <a:pt x="390" y="140"/>
                  </a:cubicBezTo>
                  <a:cubicBezTo>
                    <a:pt x="215" y="184"/>
                    <a:pt x="215" y="184"/>
                    <a:pt x="215" y="184"/>
                  </a:cubicBezTo>
                  <a:cubicBezTo>
                    <a:pt x="208" y="195"/>
                    <a:pt x="209" y="205"/>
                    <a:pt x="215" y="215"/>
                  </a:cubicBezTo>
                  <a:cubicBezTo>
                    <a:pt x="390" y="172"/>
                    <a:pt x="390" y="172"/>
                    <a:pt x="390" y="172"/>
                  </a:cubicBezTo>
                  <a:cubicBezTo>
                    <a:pt x="390" y="188"/>
                    <a:pt x="390" y="188"/>
                    <a:pt x="390" y="188"/>
                  </a:cubicBezTo>
                  <a:cubicBezTo>
                    <a:pt x="207" y="234"/>
                    <a:pt x="207" y="234"/>
                    <a:pt x="207" y="234"/>
                  </a:cubicBezTo>
                  <a:cubicBezTo>
                    <a:pt x="203" y="235"/>
                    <a:pt x="199" y="234"/>
                    <a:pt x="197" y="232"/>
                  </a:cubicBezTo>
                  <a:cubicBezTo>
                    <a:pt x="56" y="109"/>
                    <a:pt x="56" y="109"/>
                    <a:pt x="56" y="109"/>
                  </a:cubicBezTo>
                  <a:cubicBezTo>
                    <a:pt x="48" y="102"/>
                    <a:pt x="42" y="51"/>
                    <a:pt x="65" y="46"/>
                  </a:cubicBezTo>
                  <a:close/>
                  <a:moveTo>
                    <a:pt x="224" y="421"/>
                  </a:moveTo>
                  <a:cubicBezTo>
                    <a:pt x="0" y="288"/>
                    <a:pt x="0" y="288"/>
                    <a:pt x="0" y="288"/>
                  </a:cubicBezTo>
                  <a:cubicBezTo>
                    <a:pt x="0" y="313"/>
                    <a:pt x="0" y="313"/>
                    <a:pt x="0" y="313"/>
                  </a:cubicBezTo>
                  <a:cubicBezTo>
                    <a:pt x="224" y="446"/>
                    <a:pt x="224" y="446"/>
                    <a:pt x="224" y="446"/>
                  </a:cubicBezTo>
                  <a:cubicBezTo>
                    <a:pt x="353" y="398"/>
                    <a:pt x="353" y="398"/>
                    <a:pt x="353" y="398"/>
                  </a:cubicBezTo>
                  <a:cubicBezTo>
                    <a:pt x="353" y="372"/>
                    <a:pt x="353" y="372"/>
                    <a:pt x="353" y="372"/>
                  </a:cubicBezTo>
                  <a:cubicBezTo>
                    <a:pt x="224" y="421"/>
                    <a:pt x="224" y="421"/>
                    <a:pt x="224" y="421"/>
                  </a:cubicBezTo>
                  <a:close/>
                  <a:moveTo>
                    <a:pt x="418" y="335"/>
                  </a:moveTo>
                  <a:cubicBezTo>
                    <a:pt x="364" y="355"/>
                    <a:pt x="364" y="355"/>
                    <a:pt x="364" y="355"/>
                  </a:cubicBezTo>
                  <a:cubicBezTo>
                    <a:pt x="364" y="434"/>
                    <a:pt x="364" y="434"/>
                    <a:pt x="364" y="434"/>
                  </a:cubicBezTo>
                  <a:cubicBezTo>
                    <a:pt x="391" y="402"/>
                    <a:pt x="391" y="402"/>
                    <a:pt x="391" y="402"/>
                  </a:cubicBezTo>
                  <a:cubicBezTo>
                    <a:pt x="418" y="414"/>
                    <a:pt x="418" y="414"/>
                    <a:pt x="418" y="414"/>
                  </a:cubicBezTo>
                  <a:cubicBezTo>
                    <a:pt x="418" y="374"/>
                    <a:pt x="418" y="374"/>
                    <a:pt x="418" y="374"/>
                  </a:cubicBezTo>
                  <a:cubicBezTo>
                    <a:pt x="442" y="365"/>
                    <a:pt x="442" y="365"/>
                    <a:pt x="442" y="365"/>
                  </a:cubicBezTo>
                  <a:cubicBezTo>
                    <a:pt x="453" y="360"/>
                    <a:pt x="457" y="356"/>
                    <a:pt x="457" y="346"/>
                  </a:cubicBezTo>
                  <a:cubicBezTo>
                    <a:pt x="457" y="283"/>
                    <a:pt x="457" y="283"/>
                    <a:pt x="457" y="283"/>
                  </a:cubicBezTo>
                  <a:cubicBezTo>
                    <a:pt x="457" y="278"/>
                    <a:pt x="455" y="274"/>
                    <a:pt x="451" y="272"/>
                  </a:cubicBezTo>
                  <a:cubicBezTo>
                    <a:pt x="400" y="242"/>
                    <a:pt x="400" y="242"/>
                    <a:pt x="400" y="242"/>
                  </a:cubicBezTo>
                  <a:cubicBezTo>
                    <a:pt x="400" y="271"/>
                    <a:pt x="400" y="271"/>
                    <a:pt x="400" y="271"/>
                  </a:cubicBezTo>
                  <a:cubicBezTo>
                    <a:pt x="211" y="320"/>
                    <a:pt x="211" y="320"/>
                    <a:pt x="211" y="320"/>
                  </a:cubicBezTo>
                  <a:cubicBezTo>
                    <a:pt x="203" y="322"/>
                    <a:pt x="193" y="320"/>
                    <a:pt x="187" y="314"/>
                  </a:cubicBezTo>
                  <a:cubicBezTo>
                    <a:pt x="56" y="197"/>
                    <a:pt x="56" y="197"/>
                    <a:pt x="56" y="197"/>
                  </a:cubicBezTo>
                  <a:cubicBezTo>
                    <a:pt x="0" y="218"/>
                    <a:pt x="0" y="218"/>
                    <a:pt x="0" y="218"/>
                  </a:cubicBezTo>
                  <a:cubicBezTo>
                    <a:pt x="0" y="245"/>
                    <a:pt x="0" y="245"/>
                    <a:pt x="0" y="245"/>
                  </a:cubicBezTo>
                  <a:cubicBezTo>
                    <a:pt x="224" y="378"/>
                    <a:pt x="224" y="378"/>
                    <a:pt x="224" y="378"/>
                  </a:cubicBezTo>
                  <a:cubicBezTo>
                    <a:pt x="432" y="299"/>
                    <a:pt x="432" y="299"/>
                    <a:pt x="432" y="299"/>
                  </a:cubicBezTo>
                  <a:cubicBezTo>
                    <a:pt x="432" y="341"/>
                    <a:pt x="432" y="341"/>
                    <a:pt x="432" y="341"/>
                  </a:cubicBezTo>
                  <a:cubicBezTo>
                    <a:pt x="418" y="347"/>
                    <a:pt x="418" y="347"/>
                    <a:pt x="418" y="347"/>
                  </a:cubicBezTo>
                  <a:cubicBezTo>
                    <a:pt x="418" y="335"/>
                    <a:pt x="418" y="335"/>
                    <a:pt x="418" y="33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理论框架</a:t>
            </a:r>
          </a:p>
        </p:txBody>
      </p:sp>
      <p:cxnSp>
        <p:nvCxnSpPr>
          <p:cNvPr id="12" name="直接连接符 11"/>
          <p:cNvCxnSpPr/>
          <p:nvPr/>
        </p:nvCxnSpPr>
        <p:spPr>
          <a:xfrm>
            <a:off x="-127000" y="3746500"/>
            <a:ext cx="914079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791797" y="4345214"/>
            <a:ext cx="1817495" cy="720757"/>
            <a:chOff x="791797" y="4345214"/>
            <a:chExt cx="1817495" cy="720757"/>
          </a:xfrm>
        </p:grpSpPr>
        <p:sp>
          <p:nvSpPr>
            <p:cNvPr id="17" name="文本框 16"/>
            <p:cNvSpPr txBox="1"/>
            <p:nvPr/>
          </p:nvSpPr>
          <p:spPr>
            <a:xfrm>
              <a:off x="1197848" y="4345214"/>
              <a:ext cx="1005395" cy="338550"/>
            </a:xfrm>
            <a:prstGeom prst="rect">
              <a:avLst/>
            </a:prstGeom>
            <a:noFill/>
          </p:spPr>
          <p:txBody>
            <a:bodyPr wrap="none" lIns="91436" tIns="45718" rIns="91436" bIns="45718"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第一阶段</a:t>
              </a:r>
            </a:p>
          </p:txBody>
        </p:sp>
        <p:sp>
          <p:nvSpPr>
            <p:cNvPr id="18" name="矩形 17"/>
            <p:cNvSpPr/>
            <p:nvPr/>
          </p:nvSpPr>
          <p:spPr>
            <a:xfrm>
              <a:off x="791797" y="4688564"/>
              <a:ext cx="1817495" cy="377407"/>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三维模型的处理。</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2657032" y="2240484"/>
            <a:ext cx="1861489" cy="691491"/>
            <a:chOff x="2657032" y="2240484"/>
            <a:chExt cx="1861489" cy="691491"/>
          </a:xfrm>
        </p:grpSpPr>
        <p:sp>
          <p:nvSpPr>
            <p:cNvPr id="19" name="文本框 18"/>
            <p:cNvSpPr txBox="1"/>
            <p:nvPr/>
          </p:nvSpPr>
          <p:spPr>
            <a:xfrm>
              <a:off x="3034768" y="2240484"/>
              <a:ext cx="1005395" cy="338550"/>
            </a:xfrm>
            <a:prstGeom prst="rect">
              <a:avLst/>
            </a:prstGeom>
            <a:noFill/>
          </p:spPr>
          <p:txBody>
            <a:bodyPr wrap="none" lIns="91436" tIns="45718" rIns="91436" bIns="45718"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第二阶段</a:t>
              </a:r>
            </a:p>
          </p:txBody>
        </p:sp>
        <p:sp>
          <p:nvSpPr>
            <p:cNvPr id="20" name="矩形 19"/>
            <p:cNvSpPr/>
            <p:nvPr/>
          </p:nvSpPr>
          <p:spPr>
            <a:xfrm>
              <a:off x="2657032" y="2554568"/>
              <a:ext cx="1861489" cy="377407"/>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草图的绘制处理。</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4543343" y="4350014"/>
            <a:ext cx="1785100" cy="1039122"/>
            <a:chOff x="4543343" y="4350014"/>
            <a:chExt cx="1785100" cy="1039122"/>
          </a:xfrm>
        </p:grpSpPr>
        <p:sp>
          <p:nvSpPr>
            <p:cNvPr id="21" name="文本框 20"/>
            <p:cNvSpPr txBox="1"/>
            <p:nvPr/>
          </p:nvSpPr>
          <p:spPr>
            <a:xfrm>
              <a:off x="4940677" y="4350014"/>
              <a:ext cx="1005395" cy="338550"/>
            </a:xfrm>
            <a:prstGeom prst="rect">
              <a:avLst/>
            </a:prstGeom>
            <a:noFill/>
          </p:spPr>
          <p:txBody>
            <a:bodyPr wrap="none" lIns="91436" tIns="45718" rIns="91436" bIns="45718"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第三阶段</a:t>
              </a:r>
            </a:p>
          </p:txBody>
        </p:sp>
        <p:sp>
          <p:nvSpPr>
            <p:cNvPr id="22" name="矩形 21"/>
            <p:cNvSpPr/>
            <p:nvPr/>
          </p:nvSpPr>
          <p:spPr>
            <a:xfrm>
              <a:off x="4543343" y="4688564"/>
              <a:ext cx="1785100" cy="700572"/>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草图及三维模型的特征提取。</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6397446" y="2240484"/>
            <a:ext cx="1896361" cy="1034323"/>
            <a:chOff x="6397446" y="2240484"/>
            <a:chExt cx="1896361" cy="1034323"/>
          </a:xfrm>
        </p:grpSpPr>
        <p:sp>
          <p:nvSpPr>
            <p:cNvPr id="23" name="文本框 22"/>
            <p:cNvSpPr txBox="1"/>
            <p:nvPr/>
          </p:nvSpPr>
          <p:spPr>
            <a:xfrm>
              <a:off x="6788862" y="2240484"/>
              <a:ext cx="1005395" cy="338550"/>
            </a:xfrm>
            <a:prstGeom prst="rect">
              <a:avLst/>
            </a:prstGeom>
            <a:noFill/>
          </p:spPr>
          <p:txBody>
            <a:bodyPr wrap="none" lIns="91436" tIns="45718" rIns="91436" bIns="45718"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第四阶段</a:t>
              </a:r>
            </a:p>
          </p:txBody>
        </p:sp>
        <p:sp>
          <p:nvSpPr>
            <p:cNvPr id="24" name="矩形 23"/>
            <p:cNvSpPr/>
            <p:nvPr/>
          </p:nvSpPr>
          <p:spPr>
            <a:xfrm>
              <a:off x="6397446" y="2574235"/>
              <a:ext cx="1896361" cy="700572"/>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基于手绘草图的三维模型检索。</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1352732" y="3484886"/>
            <a:ext cx="637415" cy="523220"/>
            <a:chOff x="1352732" y="3484886"/>
            <a:chExt cx="637415" cy="523220"/>
          </a:xfrm>
        </p:grpSpPr>
        <p:sp>
          <p:nvSpPr>
            <p:cNvPr id="13" name="矩形 12"/>
            <p:cNvSpPr>
              <a:spLocks noChangeAspect="1"/>
            </p:cNvSpPr>
            <p:nvPr/>
          </p:nvSpPr>
          <p:spPr>
            <a:xfrm>
              <a:off x="1445655" y="3516298"/>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352732" y="3484886"/>
              <a:ext cx="637415"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3218757" y="3484886"/>
            <a:ext cx="637415" cy="523220"/>
            <a:chOff x="3218757" y="3484886"/>
            <a:chExt cx="637415" cy="523220"/>
          </a:xfrm>
        </p:grpSpPr>
        <p:sp>
          <p:nvSpPr>
            <p:cNvPr id="14" name="矩形 13"/>
            <p:cNvSpPr>
              <a:spLocks noChangeAspect="1"/>
            </p:cNvSpPr>
            <p:nvPr/>
          </p:nvSpPr>
          <p:spPr>
            <a:xfrm>
              <a:off x="3307267" y="3516297"/>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218757" y="3484886"/>
              <a:ext cx="637415"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5084782" y="3484886"/>
            <a:ext cx="637415" cy="523220"/>
            <a:chOff x="5084782" y="3484886"/>
            <a:chExt cx="637415" cy="523220"/>
          </a:xfrm>
        </p:grpSpPr>
        <p:sp>
          <p:nvSpPr>
            <p:cNvPr id="15" name="矩形 14"/>
            <p:cNvSpPr>
              <a:spLocks noChangeAspect="1"/>
            </p:cNvSpPr>
            <p:nvPr/>
          </p:nvSpPr>
          <p:spPr>
            <a:xfrm>
              <a:off x="5168879" y="3516298"/>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084782" y="3484886"/>
              <a:ext cx="637415"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938107" y="3483430"/>
            <a:ext cx="637415" cy="523220"/>
            <a:chOff x="6938107" y="3483430"/>
            <a:chExt cx="637415" cy="523220"/>
          </a:xfrm>
        </p:grpSpPr>
        <p:sp>
          <p:nvSpPr>
            <p:cNvPr id="16" name="矩形 15"/>
            <p:cNvSpPr>
              <a:spLocks noChangeAspect="1"/>
            </p:cNvSpPr>
            <p:nvPr/>
          </p:nvSpPr>
          <p:spPr>
            <a:xfrm>
              <a:off x="7030491" y="3516298"/>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6938107" y="3483430"/>
              <a:ext cx="637415"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9013798" y="3129642"/>
            <a:ext cx="1233715" cy="1233715"/>
            <a:chOff x="9013798" y="3129642"/>
            <a:chExt cx="1233715" cy="1233715"/>
          </a:xfrm>
        </p:grpSpPr>
        <p:sp>
          <p:nvSpPr>
            <p:cNvPr id="4" name="矩形 3"/>
            <p:cNvSpPr/>
            <p:nvPr/>
          </p:nvSpPr>
          <p:spPr>
            <a:xfrm>
              <a:off x="9013798" y="3129642"/>
              <a:ext cx="1233715" cy="1233715"/>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9293477" y="3421876"/>
              <a:ext cx="674356" cy="646327"/>
            </a:xfrm>
            <a:prstGeom prst="rect">
              <a:avLst/>
            </a:prstGeom>
            <a:noFill/>
          </p:spPr>
          <p:txBody>
            <a:bodyPr wrap="square" lIns="91436" tIns="45718" rIns="91436" bIns="45718"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研究阶段</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626249" y="243297"/>
              <a:ext cx="1941677"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FRAMWORK</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2"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ppt_x</p:attrName>
                                        </p:attrNameLst>
                                      </p:cBhvr>
                                      <p:tavLst>
                                        <p:tav tm="0">
                                          <p:val>
                                            <p:strVal val="#ppt_x+#ppt_w*1.125000"/>
                                          </p:val>
                                        </p:tav>
                                        <p:tav tm="100000">
                                          <p:val>
                                            <p:strVal val="#ppt_x"/>
                                          </p:val>
                                        </p:tav>
                                      </p:tavLst>
                                    </p:anim>
                                    <p:animEffect transition="in" filter="wipe(left)">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700"/>
                                        <p:tgtEl>
                                          <p:spTgt spid="3"/>
                                        </p:tgtEl>
                                      </p:cBhvr>
                                    </p:animEffect>
                                  </p:childTnLst>
                                </p:cTn>
                              </p:par>
                              <p:par>
                                <p:cTn id="20" presetID="1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p:tgtEl>
                                          <p:spTgt spid="12"/>
                                        </p:tgtEl>
                                        <p:attrNameLst>
                                          <p:attrName>ppt_x</p:attrName>
                                        </p:attrNameLst>
                                      </p:cBhvr>
                                      <p:tavLst>
                                        <p:tav tm="0">
                                          <p:val>
                                            <p:strVal val="#ppt_x-#ppt_w*1.125000"/>
                                          </p:val>
                                        </p:tav>
                                        <p:tav tm="100000">
                                          <p:val>
                                            <p:strVal val="#ppt_x"/>
                                          </p:val>
                                        </p:tav>
                                      </p:tavLst>
                                    </p:anim>
                                    <p:animEffect transition="in" filter="wipe(right)">
                                      <p:cBhvr>
                                        <p:cTn id="23" dur="500"/>
                                        <p:tgtEl>
                                          <p:spTgt spid="12"/>
                                        </p:tgtEl>
                                      </p:cBhvr>
                                    </p:animEffect>
                                  </p:childTnLst>
                                </p:cTn>
                              </p:par>
                              <p:par>
                                <p:cTn id="24" presetID="49" presetClass="entr" presetSubtype="0" decel="100000" fill="hold" nodeType="withEffect">
                                  <p:stCondLst>
                                    <p:cond delay="30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 calcmode="lin" valueType="num">
                                      <p:cBhvr>
                                        <p:cTn id="28" dur="500" fill="hold"/>
                                        <p:tgtEl>
                                          <p:spTgt spid="32"/>
                                        </p:tgtEl>
                                        <p:attrNameLst>
                                          <p:attrName>style.rotation</p:attrName>
                                        </p:attrNameLst>
                                      </p:cBhvr>
                                      <p:tavLst>
                                        <p:tav tm="0">
                                          <p:val>
                                            <p:fltVal val="360"/>
                                          </p:val>
                                        </p:tav>
                                        <p:tav tm="100000">
                                          <p:val>
                                            <p:fltVal val="0"/>
                                          </p:val>
                                        </p:tav>
                                      </p:tavLst>
                                    </p:anim>
                                    <p:animEffect transition="in" filter="fade">
                                      <p:cBhvr>
                                        <p:cTn id="29" dur="500"/>
                                        <p:tgtEl>
                                          <p:spTgt spid="32"/>
                                        </p:tgtEl>
                                      </p:cBhvr>
                                    </p:animEffect>
                                  </p:childTnLst>
                                </p:cTn>
                              </p:par>
                              <p:par>
                                <p:cTn id="30" presetID="12" presetClass="entr" presetSubtype="4" fill="hold" nodeType="withEffect">
                                  <p:stCondLst>
                                    <p:cond delay="80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p:tgtEl>
                                          <p:spTgt spid="36"/>
                                        </p:tgtEl>
                                        <p:attrNameLst>
                                          <p:attrName>ppt_y</p:attrName>
                                        </p:attrNameLst>
                                      </p:cBhvr>
                                      <p:tavLst>
                                        <p:tav tm="0">
                                          <p:val>
                                            <p:strVal val="#ppt_y+#ppt_h*1.125000"/>
                                          </p:val>
                                        </p:tav>
                                        <p:tav tm="100000">
                                          <p:val>
                                            <p:strVal val="#ppt_y"/>
                                          </p:val>
                                        </p:tav>
                                      </p:tavLst>
                                    </p:anim>
                                    <p:animEffect transition="in" filter="wipe(up)">
                                      <p:cBhvr>
                                        <p:cTn id="33" dur="500"/>
                                        <p:tgtEl>
                                          <p:spTgt spid="36"/>
                                        </p:tgtEl>
                                      </p:cBhvr>
                                    </p:animEffect>
                                  </p:childTnLst>
                                </p:cTn>
                              </p:par>
                              <p:par>
                                <p:cTn id="34" presetID="49" presetClass="entr" presetSubtype="0" decel="100000" fill="hold" nodeType="withEffect">
                                  <p:stCondLst>
                                    <p:cond delay="130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 calcmode="lin" valueType="num">
                                      <p:cBhvr>
                                        <p:cTn id="38" dur="500" fill="hold"/>
                                        <p:tgtEl>
                                          <p:spTgt spid="33"/>
                                        </p:tgtEl>
                                        <p:attrNameLst>
                                          <p:attrName>style.rotation</p:attrName>
                                        </p:attrNameLst>
                                      </p:cBhvr>
                                      <p:tavLst>
                                        <p:tav tm="0">
                                          <p:val>
                                            <p:fltVal val="360"/>
                                          </p:val>
                                        </p:tav>
                                        <p:tav tm="100000">
                                          <p:val>
                                            <p:fltVal val="0"/>
                                          </p:val>
                                        </p:tav>
                                      </p:tavLst>
                                    </p:anim>
                                    <p:animEffect transition="in" filter="fade">
                                      <p:cBhvr>
                                        <p:cTn id="39" dur="500"/>
                                        <p:tgtEl>
                                          <p:spTgt spid="33"/>
                                        </p:tgtEl>
                                      </p:cBhvr>
                                    </p:animEffect>
                                  </p:childTnLst>
                                </p:cTn>
                              </p:par>
                              <p:par>
                                <p:cTn id="40" presetID="12" presetClass="entr" presetSubtype="1" fill="hold" nodeType="withEffect">
                                  <p:stCondLst>
                                    <p:cond delay="180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p:tgtEl>
                                          <p:spTgt spid="37"/>
                                        </p:tgtEl>
                                        <p:attrNameLst>
                                          <p:attrName>ppt_y</p:attrName>
                                        </p:attrNameLst>
                                      </p:cBhvr>
                                      <p:tavLst>
                                        <p:tav tm="0">
                                          <p:val>
                                            <p:strVal val="#ppt_y-#ppt_h*1.125000"/>
                                          </p:val>
                                        </p:tav>
                                        <p:tav tm="100000">
                                          <p:val>
                                            <p:strVal val="#ppt_y"/>
                                          </p:val>
                                        </p:tav>
                                      </p:tavLst>
                                    </p:anim>
                                    <p:animEffect transition="in" filter="wipe(down)">
                                      <p:cBhvr>
                                        <p:cTn id="43" dur="500"/>
                                        <p:tgtEl>
                                          <p:spTgt spid="37"/>
                                        </p:tgtEl>
                                      </p:cBhvr>
                                    </p:animEffect>
                                  </p:childTnLst>
                                </p:cTn>
                              </p:par>
                              <p:par>
                                <p:cTn id="44" presetID="49" presetClass="entr" presetSubtype="0" decel="100000" fill="hold" nodeType="withEffect">
                                  <p:stCondLst>
                                    <p:cond delay="2300"/>
                                  </p:st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 calcmode="lin" valueType="num">
                                      <p:cBhvr>
                                        <p:cTn id="48" dur="500" fill="hold"/>
                                        <p:tgtEl>
                                          <p:spTgt spid="34"/>
                                        </p:tgtEl>
                                        <p:attrNameLst>
                                          <p:attrName>style.rotation</p:attrName>
                                        </p:attrNameLst>
                                      </p:cBhvr>
                                      <p:tavLst>
                                        <p:tav tm="0">
                                          <p:val>
                                            <p:fltVal val="360"/>
                                          </p:val>
                                        </p:tav>
                                        <p:tav tm="100000">
                                          <p:val>
                                            <p:fltVal val="0"/>
                                          </p:val>
                                        </p:tav>
                                      </p:tavLst>
                                    </p:anim>
                                    <p:animEffect transition="in" filter="fade">
                                      <p:cBhvr>
                                        <p:cTn id="49" dur="500"/>
                                        <p:tgtEl>
                                          <p:spTgt spid="34"/>
                                        </p:tgtEl>
                                      </p:cBhvr>
                                    </p:animEffect>
                                  </p:childTnLst>
                                </p:cTn>
                              </p:par>
                              <p:par>
                                <p:cTn id="50" presetID="12" presetClass="entr" presetSubtype="4" fill="hold" nodeType="withEffect">
                                  <p:stCondLst>
                                    <p:cond delay="280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p:tgtEl>
                                          <p:spTgt spid="38"/>
                                        </p:tgtEl>
                                        <p:attrNameLst>
                                          <p:attrName>ppt_y</p:attrName>
                                        </p:attrNameLst>
                                      </p:cBhvr>
                                      <p:tavLst>
                                        <p:tav tm="0">
                                          <p:val>
                                            <p:strVal val="#ppt_y+#ppt_h*1.125000"/>
                                          </p:val>
                                        </p:tav>
                                        <p:tav tm="100000">
                                          <p:val>
                                            <p:strVal val="#ppt_y"/>
                                          </p:val>
                                        </p:tav>
                                      </p:tavLst>
                                    </p:anim>
                                    <p:animEffect transition="in" filter="wipe(up)">
                                      <p:cBhvr>
                                        <p:cTn id="53" dur="500"/>
                                        <p:tgtEl>
                                          <p:spTgt spid="38"/>
                                        </p:tgtEl>
                                      </p:cBhvr>
                                    </p:animEffect>
                                  </p:childTnLst>
                                </p:cTn>
                              </p:par>
                              <p:par>
                                <p:cTn id="54" presetID="49" presetClass="entr" presetSubtype="0" decel="100000" fill="hold" nodeType="withEffect">
                                  <p:stCondLst>
                                    <p:cond delay="32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 calcmode="lin" valueType="num">
                                      <p:cBhvr>
                                        <p:cTn id="58" dur="500" fill="hold"/>
                                        <p:tgtEl>
                                          <p:spTgt spid="35"/>
                                        </p:tgtEl>
                                        <p:attrNameLst>
                                          <p:attrName>style.rotation</p:attrName>
                                        </p:attrNameLst>
                                      </p:cBhvr>
                                      <p:tavLst>
                                        <p:tav tm="0">
                                          <p:val>
                                            <p:fltVal val="360"/>
                                          </p:val>
                                        </p:tav>
                                        <p:tav tm="100000">
                                          <p:val>
                                            <p:fltVal val="0"/>
                                          </p:val>
                                        </p:tav>
                                      </p:tavLst>
                                    </p:anim>
                                    <p:animEffect transition="in" filter="fade">
                                      <p:cBhvr>
                                        <p:cTn id="59" dur="500"/>
                                        <p:tgtEl>
                                          <p:spTgt spid="35"/>
                                        </p:tgtEl>
                                      </p:cBhvr>
                                    </p:animEffect>
                                  </p:childTnLst>
                                </p:cTn>
                              </p:par>
                              <p:par>
                                <p:cTn id="60" presetID="12" presetClass="entr" presetSubtype="1" fill="hold" nodeType="withEffect">
                                  <p:stCondLst>
                                    <p:cond delay="370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p:tgtEl>
                                          <p:spTgt spid="39"/>
                                        </p:tgtEl>
                                        <p:attrNameLst>
                                          <p:attrName>ppt_y</p:attrName>
                                        </p:attrNameLst>
                                      </p:cBhvr>
                                      <p:tavLst>
                                        <p:tav tm="0">
                                          <p:val>
                                            <p:strVal val="#ppt_y-#ppt_h*1.125000"/>
                                          </p:val>
                                        </p:tav>
                                        <p:tav tm="100000">
                                          <p:val>
                                            <p:strVal val="#ppt_y"/>
                                          </p:val>
                                        </p:tav>
                                      </p:tavLst>
                                    </p:anim>
                                    <p:animEffect transition="in" filter="wipe(down)">
                                      <p:cBhvr>
                                        <p:cTn id="63" dur="500"/>
                                        <p:tgtEl>
                                          <p:spTgt spid="39"/>
                                        </p:tgtEl>
                                      </p:cBhvr>
                                    </p:animEffect>
                                  </p:childTnLst>
                                </p:cTn>
                              </p:par>
                              <p:par>
                                <p:cTn id="64" presetID="49" presetClass="entr" presetSubtype="0" decel="100000" fill="hold" nodeType="withEffect">
                                  <p:stCondLst>
                                    <p:cond delay="42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 calcmode="lin" valueType="num">
                                      <p:cBhvr>
                                        <p:cTn id="68" dur="500" fill="hold"/>
                                        <p:tgtEl>
                                          <p:spTgt spid="40"/>
                                        </p:tgtEl>
                                        <p:attrNameLst>
                                          <p:attrName>style.rotation</p:attrName>
                                        </p:attrNameLst>
                                      </p:cBhvr>
                                      <p:tavLst>
                                        <p:tav tm="0">
                                          <p:val>
                                            <p:fltVal val="360"/>
                                          </p:val>
                                        </p:tav>
                                        <p:tav tm="100000">
                                          <p:val>
                                            <p:fltVal val="0"/>
                                          </p:val>
                                        </p:tav>
                                      </p:tavLst>
                                    </p:anim>
                                    <p:animEffect transition="in" filter="fade">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75170" y="2979522"/>
            <a:ext cx="3104811" cy="338550"/>
            <a:chOff x="3575170" y="2979522"/>
            <a:chExt cx="3104811" cy="338550"/>
          </a:xfrm>
        </p:grpSpPr>
        <p:cxnSp>
          <p:nvCxnSpPr>
            <p:cNvPr id="55" name="直接连接符 54"/>
            <p:cNvCxnSpPr/>
            <p:nvPr/>
          </p:nvCxnSpPr>
          <p:spPr>
            <a:xfrm>
              <a:off x="3575170" y="3148797"/>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9" name="TextBox 76"/>
            <p:cNvSpPr txBox="1"/>
            <p:nvPr/>
          </p:nvSpPr>
          <p:spPr>
            <a:xfrm>
              <a:off x="4853848" y="2979522"/>
              <a:ext cx="1826133"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模型的读取及渲染</a:t>
              </a:r>
            </a:p>
          </p:txBody>
        </p:sp>
      </p:grpSp>
      <p:grpSp>
        <p:nvGrpSpPr>
          <p:cNvPr id="5" name="组合 4"/>
          <p:cNvGrpSpPr/>
          <p:nvPr/>
        </p:nvGrpSpPr>
        <p:grpSpPr>
          <a:xfrm>
            <a:off x="4020647" y="3792077"/>
            <a:ext cx="3492052" cy="338550"/>
            <a:chOff x="4020647" y="3792077"/>
            <a:chExt cx="3492052" cy="338550"/>
          </a:xfrm>
        </p:grpSpPr>
        <p:cxnSp>
          <p:nvCxnSpPr>
            <p:cNvPr id="56" name="直接连接符 55"/>
            <p:cNvCxnSpPr/>
            <p:nvPr/>
          </p:nvCxnSpPr>
          <p:spPr>
            <a:xfrm>
              <a:off x="4020647" y="3981135"/>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0" name="TextBox 76"/>
            <p:cNvSpPr txBox="1"/>
            <p:nvPr/>
          </p:nvSpPr>
          <p:spPr>
            <a:xfrm>
              <a:off x="5276197" y="3792077"/>
              <a:ext cx="2236502"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三维模型的光照及材质</a:t>
              </a:r>
            </a:p>
          </p:txBody>
        </p:sp>
      </p:grpSp>
      <p:grpSp>
        <p:nvGrpSpPr>
          <p:cNvPr id="6" name="组合 5"/>
          <p:cNvGrpSpPr/>
          <p:nvPr/>
        </p:nvGrpSpPr>
        <p:grpSpPr>
          <a:xfrm>
            <a:off x="4491035" y="4604632"/>
            <a:ext cx="3330023" cy="338550"/>
            <a:chOff x="4491035" y="4604632"/>
            <a:chExt cx="3330023" cy="338550"/>
          </a:xfrm>
        </p:grpSpPr>
        <p:cxnSp>
          <p:nvCxnSpPr>
            <p:cNvPr id="57" name="直接连接符 56"/>
            <p:cNvCxnSpPr/>
            <p:nvPr/>
          </p:nvCxnSpPr>
          <p:spPr>
            <a:xfrm>
              <a:off x="4491035" y="4778305"/>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1" name="TextBox 76"/>
            <p:cNvSpPr txBox="1"/>
            <p:nvPr/>
          </p:nvSpPr>
          <p:spPr>
            <a:xfrm>
              <a:off x="5789741" y="4604632"/>
              <a:ext cx="2031317"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三维模型的空间变化</a:t>
              </a:r>
            </a:p>
          </p:txBody>
        </p:sp>
      </p:grpSp>
      <p:grpSp>
        <p:nvGrpSpPr>
          <p:cNvPr id="7" name="组合 6"/>
          <p:cNvGrpSpPr/>
          <p:nvPr/>
        </p:nvGrpSpPr>
        <p:grpSpPr>
          <a:xfrm>
            <a:off x="4890727" y="5464814"/>
            <a:ext cx="2892822" cy="338550"/>
            <a:chOff x="4890727" y="5464814"/>
            <a:chExt cx="2892822" cy="338550"/>
          </a:xfrm>
        </p:grpSpPr>
        <p:cxnSp>
          <p:nvCxnSpPr>
            <p:cNvPr id="58" name="直接连接符 57"/>
            <p:cNvCxnSpPr/>
            <p:nvPr/>
          </p:nvCxnSpPr>
          <p:spPr>
            <a:xfrm>
              <a:off x="4890727" y="5634089"/>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2" name="TextBox 76"/>
            <p:cNvSpPr txBox="1"/>
            <p:nvPr/>
          </p:nvSpPr>
          <p:spPr>
            <a:xfrm>
              <a:off x="6162601" y="5464814"/>
              <a:ext cx="1620948"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三维模型的投影</a:t>
              </a:r>
            </a:p>
          </p:txBody>
        </p:sp>
      </p:grpSp>
      <p:grpSp>
        <p:nvGrpSpPr>
          <p:cNvPr id="8" name="组合 7"/>
          <p:cNvGrpSpPr/>
          <p:nvPr/>
        </p:nvGrpSpPr>
        <p:grpSpPr>
          <a:xfrm>
            <a:off x="877013" y="2740409"/>
            <a:ext cx="3990268" cy="3439884"/>
            <a:chOff x="877013" y="2740409"/>
            <a:chExt cx="3990268" cy="3439884"/>
          </a:xfrm>
        </p:grpSpPr>
        <p:grpSp>
          <p:nvGrpSpPr>
            <p:cNvPr id="49" name="组合 48"/>
            <p:cNvGrpSpPr/>
            <p:nvPr/>
          </p:nvGrpSpPr>
          <p:grpSpPr>
            <a:xfrm>
              <a:off x="877013" y="2740409"/>
              <a:ext cx="3990268" cy="3439884"/>
              <a:chOff x="1335314" y="2162629"/>
              <a:chExt cx="3990268" cy="3439884"/>
            </a:xfrm>
          </p:grpSpPr>
          <p:sp>
            <p:nvSpPr>
              <p:cNvPr id="48" name="任意多边形 47"/>
              <p:cNvSpPr/>
              <p:nvPr/>
            </p:nvSpPr>
            <p:spPr>
              <a:xfrm>
                <a:off x="2791678" y="2162629"/>
                <a:ext cx="1077540" cy="928914"/>
              </a:xfrm>
              <a:custGeom>
                <a:avLst/>
                <a:gdLst>
                  <a:gd name="connsiteX0" fmla="*/ 538770 w 1077540"/>
                  <a:gd name="connsiteY0" fmla="*/ 0 h 928914"/>
                  <a:gd name="connsiteX1" fmla="*/ 1036596 w 1077540"/>
                  <a:gd name="connsiteY1" fmla="*/ 858321 h 928914"/>
                  <a:gd name="connsiteX2" fmla="*/ 1077540 w 1077540"/>
                  <a:gd name="connsiteY2" fmla="*/ 928914 h 928914"/>
                  <a:gd name="connsiteX3" fmla="*/ 0 w 1077540"/>
                  <a:gd name="connsiteY3" fmla="*/ 928914 h 928914"/>
                  <a:gd name="connsiteX4" fmla="*/ 40944 w 1077540"/>
                  <a:gd name="connsiteY4" fmla="*/ 858321 h 928914"/>
                  <a:gd name="connsiteX5" fmla="*/ 538770 w 1077540"/>
                  <a:gd name="connsiteY5" fmla="*/ 0 h 92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7540" h="928914">
                    <a:moveTo>
                      <a:pt x="538770" y="0"/>
                    </a:moveTo>
                    <a:lnTo>
                      <a:pt x="1036596" y="858321"/>
                    </a:lnTo>
                    <a:lnTo>
                      <a:pt x="1077540" y="928914"/>
                    </a:lnTo>
                    <a:lnTo>
                      <a:pt x="0" y="928914"/>
                    </a:lnTo>
                    <a:lnTo>
                      <a:pt x="40944" y="858321"/>
                    </a:lnTo>
                    <a:lnTo>
                      <a:pt x="538770" y="0"/>
                    </a:lnTo>
                    <a:close/>
                  </a:path>
                </a:pathLst>
              </a:cu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2334796" y="3091543"/>
                <a:ext cx="1991304" cy="787727"/>
              </a:xfrm>
              <a:custGeom>
                <a:avLst/>
                <a:gdLst>
                  <a:gd name="connsiteX0" fmla="*/ 456882 w 1991304"/>
                  <a:gd name="connsiteY0" fmla="*/ 0 h 787727"/>
                  <a:gd name="connsiteX1" fmla="*/ 1534422 w 1991304"/>
                  <a:gd name="connsiteY1" fmla="*/ 0 h 787727"/>
                  <a:gd name="connsiteX2" fmla="*/ 1991304 w 1991304"/>
                  <a:gd name="connsiteY2" fmla="*/ 787727 h 787727"/>
                  <a:gd name="connsiteX3" fmla="*/ 0 w 1991304"/>
                  <a:gd name="connsiteY3" fmla="*/ 787727 h 787727"/>
                  <a:gd name="connsiteX4" fmla="*/ 456882 w 1991304"/>
                  <a:gd name="connsiteY4" fmla="*/ 0 h 787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304" h="787727">
                    <a:moveTo>
                      <a:pt x="456882" y="0"/>
                    </a:moveTo>
                    <a:lnTo>
                      <a:pt x="1534422" y="0"/>
                    </a:lnTo>
                    <a:lnTo>
                      <a:pt x="1991304" y="787727"/>
                    </a:lnTo>
                    <a:lnTo>
                      <a:pt x="0" y="787727"/>
                    </a:lnTo>
                    <a:lnTo>
                      <a:pt x="456882" y="0"/>
                    </a:lnTo>
                    <a:close/>
                  </a:path>
                </a:pathLst>
              </a:cu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1875557" y="3885873"/>
                <a:ext cx="2909782" cy="785188"/>
              </a:xfrm>
              <a:custGeom>
                <a:avLst/>
                <a:gdLst>
                  <a:gd name="connsiteX0" fmla="*/ 455409 w 2909782"/>
                  <a:gd name="connsiteY0" fmla="*/ 0 h 785188"/>
                  <a:gd name="connsiteX1" fmla="*/ 2454373 w 2909782"/>
                  <a:gd name="connsiteY1" fmla="*/ 0 h 785188"/>
                  <a:gd name="connsiteX2" fmla="*/ 2909782 w 2909782"/>
                  <a:gd name="connsiteY2" fmla="*/ 785188 h 785188"/>
                  <a:gd name="connsiteX3" fmla="*/ 0 w 2909782"/>
                  <a:gd name="connsiteY3" fmla="*/ 785188 h 785188"/>
                  <a:gd name="connsiteX4" fmla="*/ 455409 w 2909782"/>
                  <a:gd name="connsiteY4" fmla="*/ 0 h 785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782" h="785188">
                    <a:moveTo>
                      <a:pt x="455409" y="0"/>
                    </a:moveTo>
                    <a:lnTo>
                      <a:pt x="2454373" y="0"/>
                    </a:lnTo>
                    <a:lnTo>
                      <a:pt x="2909782" y="785188"/>
                    </a:lnTo>
                    <a:lnTo>
                      <a:pt x="0" y="785188"/>
                    </a:lnTo>
                    <a:lnTo>
                      <a:pt x="455409" y="0"/>
                    </a:lnTo>
                    <a:close/>
                  </a:path>
                </a:pathLst>
              </a:cu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2330966" y="3879269"/>
                <a:ext cx="1998964" cy="6604"/>
              </a:xfrm>
              <a:custGeom>
                <a:avLst/>
                <a:gdLst>
                  <a:gd name="connsiteX0" fmla="*/ 3830 w 1998964"/>
                  <a:gd name="connsiteY0" fmla="*/ 0 h 6604"/>
                  <a:gd name="connsiteX1" fmla="*/ 1995134 w 1998964"/>
                  <a:gd name="connsiteY1" fmla="*/ 0 h 6604"/>
                  <a:gd name="connsiteX2" fmla="*/ 1998964 w 1998964"/>
                  <a:gd name="connsiteY2" fmla="*/ 6604 h 6604"/>
                  <a:gd name="connsiteX3" fmla="*/ 0 w 1998964"/>
                  <a:gd name="connsiteY3" fmla="*/ 6604 h 6604"/>
                  <a:gd name="connsiteX4" fmla="*/ 3830 w 1998964"/>
                  <a:gd name="connsiteY4" fmla="*/ 0 h 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964" h="6604">
                    <a:moveTo>
                      <a:pt x="3830" y="0"/>
                    </a:moveTo>
                    <a:lnTo>
                      <a:pt x="1995134" y="0"/>
                    </a:lnTo>
                    <a:lnTo>
                      <a:pt x="1998964" y="6604"/>
                    </a:lnTo>
                    <a:lnTo>
                      <a:pt x="0" y="6604"/>
                    </a:lnTo>
                    <a:lnTo>
                      <a:pt x="3830" y="0"/>
                    </a:lnTo>
                    <a:close/>
                  </a:path>
                </a:pathLst>
              </a:cu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1335314" y="4671061"/>
                <a:ext cx="3990268" cy="931452"/>
              </a:xfrm>
              <a:custGeom>
                <a:avLst/>
                <a:gdLst>
                  <a:gd name="connsiteX0" fmla="*/ 540243 w 3990268"/>
                  <a:gd name="connsiteY0" fmla="*/ 0 h 931452"/>
                  <a:gd name="connsiteX1" fmla="*/ 3450025 w 3990268"/>
                  <a:gd name="connsiteY1" fmla="*/ 0 h 931452"/>
                  <a:gd name="connsiteX2" fmla="*/ 3488612 w 3990268"/>
                  <a:gd name="connsiteY2" fmla="*/ 66528 h 931452"/>
                  <a:gd name="connsiteX3" fmla="*/ 3488612 w 3990268"/>
                  <a:gd name="connsiteY3" fmla="*/ 66528 h 931452"/>
                  <a:gd name="connsiteX4" fmla="*/ 3990268 w 3990268"/>
                  <a:gd name="connsiteY4" fmla="*/ 931452 h 931452"/>
                  <a:gd name="connsiteX5" fmla="*/ 0 w 3990268"/>
                  <a:gd name="connsiteY5" fmla="*/ 931452 h 931452"/>
                  <a:gd name="connsiteX6" fmla="*/ 501656 w 3990268"/>
                  <a:gd name="connsiteY6" fmla="*/ 66528 h 931452"/>
                  <a:gd name="connsiteX7" fmla="*/ 501657 w 3990268"/>
                  <a:gd name="connsiteY7" fmla="*/ 66528 h 9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0268" h="931452">
                    <a:moveTo>
                      <a:pt x="540243" y="0"/>
                    </a:moveTo>
                    <a:lnTo>
                      <a:pt x="3450025" y="0"/>
                    </a:lnTo>
                    <a:lnTo>
                      <a:pt x="3488612" y="66528"/>
                    </a:lnTo>
                    <a:lnTo>
                      <a:pt x="3488612" y="66528"/>
                    </a:lnTo>
                    <a:lnTo>
                      <a:pt x="3990268" y="931452"/>
                    </a:lnTo>
                    <a:lnTo>
                      <a:pt x="0" y="931452"/>
                    </a:lnTo>
                    <a:lnTo>
                      <a:pt x="501656" y="66528"/>
                    </a:lnTo>
                    <a:lnTo>
                      <a:pt x="501657" y="66528"/>
                    </a:lnTo>
                    <a:close/>
                  </a:path>
                </a:pathLst>
              </a:cu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Box 76"/>
            <p:cNvSpPr txBox="1"/>
            <p:nvPr/>
          </p:nvSpPr>
          <p:spPr>
            <a:xfrm>
              <a:off x="2518926" y="3274178"/>
              <a:ext cx="723267"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结构一</a:t>
              </a:r>
            </a:p>
          </p:txBody>
        </p:sp>
        <p:sp>
          <p:nvSpPr>
            <p:cNvPr id="64" name="TextBox 76"/>
            <p:cNvSpPr txBox="1"/>
            <p:nvPr/>
          </p:nvSpPr>
          <p:spPr>
            <a:xfrm>
              <a:off x="2518926" y="3944523"/>
              <a:ext cx="723267"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结构二</a:t>
              </a:r>
            </a:p>
          </p:txBody>
        </p:sp>
        <p:sp>
          <p:nvSpPr>
            <p:cNvPr id="65" name="TextBox 76"/>
            <p:cNvSpPr txBox="1"/>
            <p:nvPr/>
          </p:nvSpPr>
          <p:spPr>
            <a:xfrm>
              <a:off x="2518926" y="4702360"/>
              <a:ext cx="723267"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结构三</a:t>
              </a:r>
            </a:p>
          </p:txBody>
        </p:sp>
        <p:sp>
          <p:nvSpPr>
            <p:cNvPr id="66" name="TextBox 76"/>
            <p:cNvSpPr txBox="1"/>
            <p:nvPr/>
          </p:nvSpPr>
          <p:spPr>
            <a:xfrm>
              <a:off x="2518926" y="5560547"/>
              <a:ext cx="723267"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结构四</a:t>
              </a:r>
            </a:p>
          </p:txBody>
        </p:sp>
      </p:grpSp>
      <p:grpSp>
        <p:nvGrpSpPr>
          <p:cNvPr id="9" name="组合 8"/>
          <p:cNvGrpSpPr/>
          <p:nvPr/>
        </p:nvGrpSpPr>
        <p:grpSpPr>
          <a:xfrm>
            <a:off x="7708358" y="1504993"/>
            <a:ext cx="3569602" cy="369328"/>
            <a:chOff x="7708358" y="1504993"/>
            <a:chExt cx="3569602" cy="369328"/>
          </a:xfrm>
        </p:grpSpPr>
        <p:sp>
          <p:nvSpPr>
            <p:cNvPr id="68" name="矩形 67"/>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7708358" y="1504993"/>
              <a:ext cx="187054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三维模型的处理</a:t>
              </a:r>
            </a:p>
          </p:txBody>
        </p:sp>
      </p:grpSp>
      <p:grpSp>
        <p:nvGrpSpPr>
          <p:cNvPr id="10" name="组合 9"/>
          <p:cNvGrpSpPr/>
          <p:nvPr/>
        </p:nvGrpSpPr>
        <p:grpSpPr>
          <a:xfrm>
            <a:off x="7626297" y="2043448"/>
            <a:ext cx="3684540" cy="2031321"/>
            <a:chOff x="7626297" y="2043448"/>
            <a:chExt cx="3684540" cy="2031321"/>
          </a:xfrm>
        </p:grpSpPr>
        <p:sp>
          <p:nvSpPr>
            <p:cNvPr id="70" name="矩形 69"/>
            <p:cNvSpPr/>
            <p:nvPr/>
          </p:nvSpPr>
          <p:spPr>
            <a:xfrm>
              <a:off x="7626297" y="2043448"/>
              <a:ext cx="3684540" cy="2031321"/>
            </a:xfrm>
            <a:prstGeom prst="rect">
              <a:avLst/>
            </a:prstGeom>
          </p:spPr>
          <p:txBody>
            <a:bodyPr wrap="square" lIns="91436" tIns="45718" rIns="91436" bIns="45718">
              <a:spAutoFit/>
            </a:bodyPr>
            <a:lstStyle/>
            <a:p>
              <a:r>
                <a:rPr lang="zh-CN" altLang="en-US" dirty="0"/>
                <a:t>       检索系统中用到的数据集 </a:t>
              </a:r>
              <a:r>
                <a:rPr lang="en" altLang="zh-CN" dirty="0"/>
                <a:t>ModelNet-40</a:t>
              </a:r>
              <a:r>
                <a:rPr lang="zh-CN" altLang="en" dirty="0"/>
                <a:t>，</a:t>
              </a:r>
              <a:r>
                <a:rPr lang="zh-CN" altLang="en-US" dirty="0"/>
                <a:t>并渲染并且加入基于</a:t>
              </a:r>
              <a:r>
                <a:rPr lang="en" altLang="zh-CN" dirty="0" err="1"/>
                <a:t>Phong</a:t>
              </a:r>
              <a:r>
                <a:rPr lang="zh-CN" altLang="en-US" dirty="0"/>
                <a:t>光照模 型的平行光，点光源和聚光灯以及材质效果。</a:t>
              </a:r>
              <a:endParaRPr lang="en-US" altLang="zh-CN" dirty="0"/>
            </a:p>
            <a:p>
              <a:r>
                <a:rPr lang="zh-CN" altLang="en-US" dirty="0"/>
                <a:t>        在草图检索算法中采用固定投影的方法，将获得的 </a:t>
              </a:r>
              <a:r>
                <a:rPr lang="en-US" altLang="zh-CN" dirty="0"/>
                <a:t>6 </a:t>
              </a:r>
              <a:r>
                <a:rPr lang="zh-CN" altLang="en-US" dirty="0"/>
                <a:t>张 投影作为一个模型的二维视图集。 </a:t>
              </a:r>
              <a:endParaRPr lang="zh-CN" altLang="en-US" sz="1400" dirty="0"/>
            </a:p>
          </p:txBody>
        </p:sp>
        <p:sp>
          <p:nvSpPr>
            <p:cNvPr id="71" name="矩形 70"/>
            <p:cNvSpPr/>
            <p:nvPr/>
          </p:nvSpPr>
          <p:spPr>
            <a:xfrm>
              <a:off x="7626297" y="3461560"/>
              <a:ext cx="3684540" cy="377407"/>
            </a:xfrm>
            <a:prstGeom prst="rect">
              <a:avLst/>
            </a:prstGeom>
          </p:spPr>
          <p:txBody>
            <a:bodyPr wrap="square" lIns="91436" tIns="45718" rIns="91436" bIns="45718">
              <a:spAutoFit/>
            </a:bodyPr>
            <a:lstStyle/>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理论框架</a:t>
            </a:r>
          </a:p>
        </p:txBody>
      </p:sp>
      <p:grpSp>
        <p:nvGrpSpPr>
          <p:cNvPr id="3" name="组合 2"/>
          <p:cNvGrpSpPr/>
          <p:nvPr/>
        </p:nvGrpSpPr>
        <p:grpSpPr>
          <a:xfrm>
            <a:off x="2584397" y="217491"/>
            <a:ext cx="10096500" cy="439541"/>
            <a:chOff x="2584397" y="217491"/>
            <a:chExt cx="10096500" cy="439541"/>
          </a:xfrm>
        </p:grpSpPr>
        <p:sp>
          <p:nvSpPr>
            <p:cNvPr id="73" name="圆角矩形 72"/>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626249" y="243297"/>
              <a:ext cx="1941677"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FRAMWORK</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500"/>
                                        <p:tgtEl>
                                          <p:spTgt spid="76"/>
                                        </p:tgtEl>
                                        <p:attrNameLst>
                                          <p:attrName>ppt_y</p:attrName>
                                        </p:attrNameLst>
                                      </p:cBhvr>
                                      <p:tavLst>
                                        <p:tav tm="0">
                                          <p:val>
                                            <p:strVal val="#ppt_y-#ppt_h*1.125000"/>
                                          </p:val>
                                        </p:tav>
                                        <p:tav tm="100000">
                                          <p:val>
                                            <p:strVal val="#ppt_y"/>
                                          </p:val>
                                        </p:tav>
                                      </p:tavLst>
                                    </p:anim>
                                    <p:animEffect transition="in" filter="wipe(down)">
                                      <p:cBhvr>
                                        <p:cTn id="12" dur="500"/>
                                        <p:tgtEl>
                                          <p:spTgt spid="76"/>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ppt_y</p:attrName>
                                        </p:attrNameLst>
                                      </p:cBhvr>
                                      <p:tavLst>
                                        <p:tav tm="0">
                                          <p:val>
                                            <p:strVal val="#ppt_y+#ppt_h*1.125000"/>
                                          </p:val>
                                        </p:tav>
                                        <p:tav tm="100000">
                                          <p:val>
                                            <p:strVal val="#ppt_y"/>
                                          </p:val>
                                        </p:tav>
                                      </p:tavLst>
                                    </p:anim>
                                    <p:animEffect transition="in" filter="wipe(up)">
                                      <p:cBhvr>
                                        <p:cTn id="21" dur="500"/>
                                        <p:tgtEl>
                                          <p:spTgt spid="8"/>
                                        </p:tgtEl>
                                      </p:cBhvr>
                                    </p:animEffect>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ppt_x</p:attrName>
                                        </p:attrNameLst>
                                      </p:cBhvr>
                                      <p:tavLst>
                                        <p:tav tm="0">
                                          <p:val>
                                            <p:strVal val="#ppt_x-#ppt_w*1.125000"/>
                                          </p:val>
                                        </p:tav>
                                        <p:tav tm="100000">
                                          <p:val>
                                            <p:strVal val="#ppt_x"/>
                                          </p:val>
                                        </p:tav>
                                      </p:tavLst>
                                    </p:anim>
                                    <p:animEffect transition="in" filter="wipe(right)">
                                      <p:cBhvr>
                                        <p:cTn id="26" dur="500"/>
                                        <p:tgtEl>
                                          <p:spTgt spid="4"/>
                                        </p:tgtEl>
                                      </p:cBhvr>
                                    </p:animEffect>
                                  </p:childTnLst>
                                </p:cTn>
                              </p:par>
                            </p:childTnLst>
                          </p:cTn>
                        </p:par>
                        <p:par>
                          <p:cTn id="27" fill="hold">
                            <p:stCondLst>
                              <p:cond delay="1500"/>
                            </p:stCondLst>
                            <p:childTnLst>
                              <p:par>
                                <p:cTn id="28" presetID="12" presetClass="entr" presetSubtype="8"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ppt_x</p:attrName>
                                        </p:attrNameLst>
                                      </p:cBhvr>
                                      <p:tavLst>
                                        <p:tav tm="0">
                                          <p:val>
                                            <p:strVal val="#ppt_x-#ppt_w*1.125000"/>
                                          </p:val>
                                        </p:tav>
                                        <p:tav tm="100000">
                                          <p:val>
                                            <p:strVal val="#ppt_x"/>
                                          </p:val>
                                        </p:tav>
                                      </p:tavLst>
                                    </p:anim>
                                    <p:animEffect transition="in" filter="wipe(right)">
                                      <p:cBhvr>
                                        <p:cTn id="31" dur="500"/>
                                        <p:tgtEl>
                                          <p:spTgt spid="5"/>
                                        </p:tgtEl>
                                      </p:cBhvr>
                                    </p:animEffect>
                                  </p:childTnLst>
                                </p:cTn>
                              </p:par>
                            </p:childTnLst>
                          </p:cTn>
                        </p:par>
                        <p:par>
                          <p:cTn id="32" fill="hold">
                            <p:stCondLst>
                              <p:cond delay="2000"/>
                            </p:stCondLst>
                            <p:childTnLst>
                              <p:par>
                                <p:cTn id="33" presetID="1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p:tgtEl>
                                          <p:spTgt spid="6"/>
                                        </p:tgtEl>
                                        <p:attrNameLst>
                                          <p:attrName>ppt_x</p:attrName>
                                        </p:attrNameLst>
                                      </p:cBhvr>
                                      <p:tavLst>
                                        <p:tav tm="0">
                                          <p:val>
                                            <p:strVal val="#ppt_x-#ppt_w*1.125000"/>
                                          </p:val>
                                        </p:tav>
                                        <p:tav tm="100000">
                                          <p:val>
                                            <p:strVal val="#ppt_x"/>
                                          </p:val>
                                        </p:tav>
                                      </p:tavLst>
                                    </p:anim>
                                    <p:animEffect transition="in" filter="wipe(right)">
                                      <p:cBhvr>
                                        <p:cTn id="36" dur="500"/>
                                        <p:tgtEl>
                                          <p:spTgt spid="6"/>
                                        </p:tgtEl>
                                      </p:cBhvr>
                                    </p:animEffect>
                                  </p:childTnLst>
                                </p:cTn>
                              </p:par>
                            </p:childTnLst>
                          </p:cTn>
                        </p:par>
                        <p:par>
                          <p:cTn id="37" fill="hold">
                            <p:stCondLst>
                              <p:cond delay="2500"/>
                            </p:stCondLst>
                            <p:childTnLst>
                              <p:par>
                                <p:cTn id="38" presetID="12" presetClass="entr" presetSubtype="8"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p:tgtEl>
                                          <p:spTgt spid="7"/>
                                        </p:tgtEl>
                                        <p:attrNameLst>
                                          <p:attrName>ppt_x</p:attrName>
                                        </p:attrNameLst>
                                      </p:cBhvr>
                                      <p:tavLst>
                                        <p:tav tm="0">
                                          <p:val>
                                            <p:strVal val="#ppt_x-#ppt_w*1.125000"/>
                                          </p:val>
                                        </p:tav>
                                        <p:tav tm="100000">
                                          <p:val>
                                            <p:strVal val="#ppt_x"/>
                                          </p:val>
                                        </p:tav>
                                      </p:tavLst>
                                    </p:anim>
                                    <p:animEffect transition="in" filter="wipe(right)">
                                      <p:cBhvr>
                                        <p:cTn id="41" dur="500"/>
                                        <p:tgtEl>
                                          <p:spTgt spid="7"/>
                                        </p:tgtEl>
                                      </p:cBhvr>
                                    </p:animEffect>
                                  </p:childTnLst>
                                </p:cTn>
                              </p:par>
                            </p:childTnLst>
                          </p:cTn>
                        </p:par>
                        <p:par>
                          <p:cTn id="42" fill="hold">
                            <p:stCondLst>
                              <p:cond delay="3000"/>
                            </p:stCondLst>
                            <p:childTnLst>
                              <p:par>
                                <p:cTn id="43" presetID="12" presetClass="entr" presetSubtype="8"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p:tgtEl>
                                          <p:spTgt spid="9"/>
                                        </p:tgtEl>
                                        <p:attrNameLst>
                                          <p:attrName>ppt_x</p:attrName>
                                        </p:attrNameLst>
                                      </p:cBhvr>
                                      <p:tavLst>
                                        <p:tav tm="0">
                                          <p:val>
                                            <p:strVal val="#ppt_x-#ppt_w*1.125000"/>
                                          </p:val>
                                        </p:tav>
                                        <p:tav tm="100000">
                                          <p:val>
                                            <p:strVal val="#ppt_x"/>
                                          </p:val>
                                        </p:tav>
                                      </p:tavLst>
                                    </p:anim>
                                    <p:animEffect transition="in" filter="wipe(right)">
                                      <p:cBhvr>
                                        <p:cTn id="46" dur="500"/>
                                        <p:tgtEl>
                                          <p:spTgt spid="9"/>
                                        </p:tgtEl>
                                      </p:cBhvr>
                                    </p:animEffect>
                                  </p:childTnLst>
                                </p:cTn>
                              </p:par>
                            </p:childTnLst>
                          </p:cTn>
                        </p:par>
                        <p:par>
                          <p:cTn id="47" fill="hold">
                            <p:stCondLst>
                              <p:cond delay="3500"/>
                            </p:stCondLst>
                            <p:childTnLst>
                              <p:par>
                                <p:cTn id="48" presetID="12" presetClass="entr" presetSubtype="4"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p:tgtEl>
                                          <p:spTgt spid="10"/>
                                        </p:tgtEl>
                                        <p:attrNameLst>
                                          <p:attrName>ppt_y</p:attrName>
                                        </p:attrNameLst>
                                      </p:cBhvr>
                                      <p:tavLst>
                                        <p:tav tm="0">
                                          <p:val>
                                            <p:strVal val="#ppt_y+#ppt_h*1.125000"/>
                                          </p:val>
                                        </p:tav>
                                        <p:tav tm="100000">
                                          <p:val>
                                            <p:strVal val="#ppt_y"/>
                                          </p:val>
                                        </p:tav>
                                      </p:tavLst>
                                    </p:anim>
                                    <p:animEffect transition="in" filter="wipe(up)">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46" name="圆角矩形 45"/>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48" name="文本框 47"/>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理论框架</a:t>
            </a:r>
          </a:p>
        </p:txBody>
      </p:sp>
      <p:grpSp>
        <p:nvGrpSpPr>
          <p:cNvPr id="3" name="组合 2"/>
          <p:cNvGrpSpPr/>
          <p:nvPr/>
        </p:nvGrpSpPr>
        <p:grpSpPr>
          <a:xfrm>
            <a:off x="2584397" y="217491"/>
            <a:ext cx="10096500" cy="439541"/>
            <a:chOff x="2584397" y="217491"/>
            <a:chExt cx="10096500" cy="439541"/>
          </a:xfrm>
        </p:grpSpPr>
        <p:sp>
          <p:nvSpPr>
            <p:cNvPr id="45" name="圆角矩形 44"/>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2626249" y="243297"/>
              <a:ext cx="1941677"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FRAMWORK</a:t>
              </a:r>
            </a:p>
          </p:txBody>
        </p:sp>
      </p:grpSp>
      <p:grpSp>
        <p:nvGrpSpPr>
          <p:cNvPr id="5" name="组合 4"/>
          <p:cNvGrpSpPr/>
          <p:nvPr/>
        </p:nvGrpSpPr>
        <p:grpSpPr>
          <a:xfrm>
            <a:off x="1409700" y="1502714"/>
            <a:ext cx="3974045" cy="1979224"/>
            <a:chOff x="1409700" y="1502714"/>
            <a:chExt cx="3974045" cy="1979224"/>
          </a:xfrm>
        </p:grpSpPr>
        <p:grpSp>
          <p:nvGrpSpPr>
            <p:cNvPr id="10" name="组合 9"/>
            <p:cNvGrpSpPr/>
            <p:nvPr/>
          </p:nvGrpSpPr>
          <p:grpSpPr>
            <a:xfrm>
              <a:off x="1409700" y="1502714"/>
              <a:ext cx="3905250" cy="1979224"/>
              <a:chOff x="1238250" y="1554479"/>
              <a:chExt cx="3905250" cy="1979224"/>
            </a:xfrm>
          </p:grpSpPr>
          <p:sp>
            <p:nvSpPr>
              <p:cNvPr id="4" name="矩形 3"/>
              <p:cNvSpPr/>
              <p:nvPr/>
            </p:nvSpPr>
            <p:spPr>
              <a:xfrm>
                <a:off x="1238250" y="1554479"/>
                <a:ext cx="3227070" cy="179832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90650" y="3148583"/>
                <a:ext cx="1235599" cy="38512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pic>
            <p:nvPicPr>
              <p:cNvPr id="61" name="图片 60"/>
              <p:cNvPicPr>
                <a:picLocks noChangeAspect="1"/>
              </p:cNvPicPr>
              <p:nvPr/>
            </p:nvPicPr>
            <p:blipFill>
              <a:blip r:embed="rId3">
                <a:extLst>
                  <a:ext uri="{28A0092B-C50C-407E-A947-70E740481C1C}">
                    <a14:useLocalDpi xmlns:a14="http://schemas.microsoft.com/office/drawing/2010/main" val="0"/>
                  </a:ext>
                </a:extLst>
              </a:blip>
              <a:srcRect l="12350" r="12350"/>
              <a:stretch/>
            </p:blipFill>
            <p:spPr>
              <a:xfrm>
                <a:off x="3787140" y="1642110"/>
                <a:ext cx="1356360" cy="1573378"/>
              </a:xfrm>
              <a:custGeom>
                <a:avLst/>
                <a:gdLst>
                  <a:gd name="connsiteX0" fmla="*/ 678180 w 1356360"/>
                  <a:gd name="connsiteY0" fmla="*/ 0 h 1573378"/>
                  <a:gd name="connsiteX1" fmla="*/ 1356360 w 1356360"/>
                  <a:gd name="connsiteY1" fmla="*/ 339090 h 1573378"/>
                  <a:gd name="connsiteX2" fmla="*/ 1356360 w 1356360"/>
                  <a:gd name="connsiteY2" fmla="*/ 1234288 h 1573378"/>
                  <a:gd name="connsiteX3" fmla="*/ 678180 w 1356360"/>
                  <a:gd name="connsiteY3" fmla="*/ 1573378 h 1573378"/>
                  <a:gd name="connsiteX4" fmla="*/ 0 w 1356360"/>
                  <a:gd name="connsiteY4" fmla="*/ 1234288 h 1573378"/>
                  <a:gd name="connsiteX5" fmla="*/ 0 w 1356360"/>
                  <a:gd name="connsiteY5" fmla="*/ 339090 h 15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0" h="1573378">
                    <a:moveTo>
                      <a:pt x="678180" y="0"/>
                    </a:moveTo>
                    <a:lnTo>
                      <a:pt x="1356360" y="339090"/>
                    </a:lnTo>
                    <a:lnTo>
                      <a:pt x="1356360" y="1234288"/>
                    </a:lnTo>
                    <a:lnTo>
                      <a:pt x="678180" y="1573378"/>
                    </a:lnTo>
                    <a:lnTo>
                      <a:pt x="0" y="1234288"/>
                    </a:lnTo>
                    <a:lnTo>
                      <a:pt x="0" y="339090"/>
                    </a:lnTo>
                    <a:close/>
                  </a:path>
                </a:pathLst>
              </a:custGeom>
            </p:spPr>
          </p:pic>
          <p:sp>
            <p:nvSpPr>
              <p:cNvPr id="65" name="TextBox 76"/>
              <p:cNvSpPr txBox="1"/>
              <p:nvPr/>
            </p:nvSpPr>
            <p:spPr>
              <a:xfrm>
                <a:off x="1505751" y="3176385"/>
                <a:ext cx="800211"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直线类</a:t>
                </a:r>
              </a:p>
            </p:txBody>
          </p:sp>
          <p:sp>
            <p:nvSpPr>
              <p:cNvPr id="66" name="矩形 65"/>
              <p:cNvSpPr/>
              <p:nvPr/>
            </p:nvSpPr>
            <p:spPr>
              <a:xfrm>
                <a:off x="1495904" y="1691545"/>
                <a:ext cx="2093109" cy="1477323"/>
              </a:xfrm>
              <a:prstGeom prst="rect">
                <a:avLst/>
              </a:prstGeom>
            </p:spPr>
            <p:txBody>
              <a:bodyPr wrap="square" lIns="91436" tIns="45718" rIns="91436" bIns="45718">
                <a:spAutoFit/>
              </a:bodyPr>
              <a:lstStyle/>
              <a:p>
                <a:r>
                  <a:rPr lang="zh-CN" altLang="en" dirty="0">
                    <a:solidFill>
                      <a:schemeClr val="bg1"/>
                    </a:solidFill>
                  </a:rPr>
                  <a:t>基于</a:t>
                </a:r>
                <a:r>
                  <a:rPr lang="en" altLang="zh-CN" dirty="0" err="1">
                    <a:solidFill>
                      <a:schemeClr val="bg1"/>
                    </a:solidFill>
                  </a:rPr>
                  <a:t>Bresenham</a:t>
                </a:r>
                <a:r>
                  <a:rPr lang="en" altLang="zh-CN" dirty="0">
                    <a:solidFill>
                      <a:schemeClr val="bg1"/>
                    </a:solidFill>
                  </a:rPr>
                  <a:t> </a:t>
                </a:r>
                <a:r>
                  <a:rPr lang="zh-CN" altLang="en-US" dirty="0">
                    <a:solidFill>
                      <a:schemeClr val="bg1"/>
                    </a:solidFill>
                  </a:rPr>
                  <a:t>算法实现。点击直线功能的按钮后，在绘图面板上，实现画直线的功能。</a:t>
                </a:r>
              </a:p>
            </p:txBody>
          </p:sp>
        </p:grpSp>
        <p:sp>
          <p:nvSpPr>
            <p:cNvPr id="78" name="六边形 77"/>
            <p:cNvSpPr/>
            <p:nvPr/>
          </p:nvSpPr>
          <p:spPr>
            <a:xfrm rot="5400000">
              <a:off x="3790297" y="1626627"/>
              <a:ext cx="1711481" cy="1475414"/>
            </a:xfrm>
            <a:prstGeom prst="hexagon">
              <a:avLst/>
            </a:prstGeom>
            <a:noFill/>
            <a:ln>
              <a:solidFill>
                <a:srgbClr val="005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877050" y="1502714"/>
            <a:ext cx="3964778" cy="1942282"/>
            <a:chOff x="6877050" y="1502714"/>
            <a:chExt cx="3964778" cy="1942282"/>
          </a:xfrm>
        </p:grpSpPr>
        <p:grpSp>
          <p:nvGrpSpPr>
            <p:cNvPr id="36" name="组合 35"/>
            <p:cNvGrpSpPr/>
            <p:nvPr/>
          </p:nvGrpSpPr>
          <p:grpSpPr>
            <a:xfrm>
              <a:off x="6877050" y="1502714"/>
              <a:ext cx="3905250" cy="1942282"/>
              <a:chOff x="6705600" y="1554479"/>
              <a:chExt cx="3905250" cy="1942282"/>
            </a:xfrm>
          </p:grpSpPr>
          <p:sp>
            <p:nvSpPr>
              <p:cNvPr id="54" name="矩形 53"/>
              <p:cNvSpPr/>
              <p:nvPr/>
            </p:nvSpPr>
            <p:spPr>
              <a:xfrm>
                <a:off x="6705600" y="1554479"/>
                <a:ext cx="3227070" cy="179832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873351" y="3111641"/>
                <a:ext cx="1235599" cy="38512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pic>
            <p:nvPicPr>
              <p:cNvPr id="62" name="图片 61"/>
              <p:cNvPicPr>
                <a:picLocks noChangeAspect="1"/>
              </p:cNvPicPr>
              <p:nvPr/>
            </p:nvPicPr>
            <p:blipFill>
              <a:blip r:embed="rId4">
                <a:extLst>
                  <a:ext uri="{28A0092B-C50C-407E-A947-70E740481C1C}">
                    <a14:useLocalDpi xmlns:a14="http://schemas.microsoft.com/office/drawing/2010/main" val="0"/>
                  </a:ext>
                </a:extLst>
              </a:blip>
              <a:srcRect l="10899" r="10899"/>
              <a:stretch/>
            </p:blipFill>
            <p:spPr>
              <a:xfrm>
                <a:off x="9254490" y="1642109"/>
                <a:ext cx="1356360" cy="1514992"/>
              </a:xfrm>
              <a:custGeom>
                <a:avLst/>
                <a:gdLst>
                  <a:gd name="connsiteX0" fmla="*/ 678180 w 1356360"/>
                  <a:gd name="connsiteY0" fmla="*/ 0 h 1514992"/>
                  <a:gd name="connsiteX1" fmla="*/ 1356360 w 1356360"/>
                  <a:gd name="connsiteY1" fmla="*/ 339090 h 1514992"/>
                  <a:gd name="connsiteX2" fmla="*/ 1356360 w 1356360"/>
                  <a:gd name="connsiteY2" fmla="*/ 1234288 h 1514992"/>
                  <a:gd name="connsiteX3" fmla="*/ 794952 w 1356360"/>
                  <a:gd name="connsiteY3" fmla="*/ 1514992 h 1514992"/>
                  <a:gd name="connsiteX4" fmla="*/ 561408 w 1356360"/>
                  <a:gd name="connsiteY4" fmla="*/ 1514992 h 1514992"/>
                  <a:gd name="connsiteX5" fmla="*/ 0 w 1356360"/>
                  <a:gd name="connsiteY5" fmla="*/ 1234288 h 1514992"/>
                  <a:gd name="connsiteX6" fmla="*/ 0 w 1356360"/>
                  <a:gd name="connsiteY6" fmla="*/ 339090 h 151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360" h="1514992">
                    <a:moveTo>
                      <a:pt x="678180" y="0"/>
                    </a:moveTo>
                    <a:lnTo>
                      <a:pt x="1356360" y="339090"/>
                    </a:lnTo>
                    <a:lnTo>
                      <a:pt x="1356360" y="1234288"/>
                    </a:lnTo>
                    <a:lnTo>
                      <a:pt x="794952" y="1514992"/>
                    </a:lnTo>
                    <a:lnTo>
                      <a:pt x="561408" y="1514992"/>
                    </a:lnTo>
                    <a:lnTo>
                      <a:pt x="0" y="1234288"/>
                    </a:lnTo>
                    <a:lnTo>
                      <a:pt x="0" y="339090"/>
                    </a:lnTo>
                    <a:close/>
                  </a:path>
                </a:pathLst>
              </a:custGeom>
            </p:spPr>
          </p:pic>
          <p:grpSp>
            <p:nvGrpSpPr>
              <p:cNvPr id="9" name="组合 8"/>
              <p:cNvGrpSpPr/>
              <p:nvPr/>
            </p:nvGrpSpPr>
            <p:grpSpPr>
              <a:xfrm>
                <a:off x="6963387" y="1679778"/>
                <a:ext cx="2108802" cy="1793698"/>
                <a:chOff x="6963387" y="1679778"/>
                <a:chExt cx="2108802" cy="1793698"/>
              </a:xfrm>
            </p:grpSpPr>
            <p:sp>
              <p:nvSpPr>
                <p:cNvPr id="67" name="矩形 66"/>
                <p:cNvSpPr/>
                <p:nvPr/>
              </p:nvSpPr>
              <p:spPr>
                <a:xfrm>
                  <a:off x="6979080" y="1679778"/>
                  <a:ext cx="2093109" cy="1477323"/>
                </a:xfrm>
                <a:prstGeom prst="rect">
                  <a:avLst/>
                </a:prstGeom>
              </p:spPr>
              <p:txBody>
                <a:bodyPr wrap="square" lIns="91436" tIns="45718" rIns="91436" bIns="45718">
                  <a:spAutoFit/>
                </a:bodyPr>
                <a:lstStyle/>
                <a:p>
                  <a:r>
                    <a:rPr lang="zh-CN" altLang="en-US" dirty="0">
                      <a:solidFill>
                        <a:schemeClr val="bg1"/>
                      </a:solidFill>
                    </a:rPr>
                    <a:t>选择曲线按钮可以在屏幕中通过鼠标点击任意四个点来绘制出一段三 次被贝塞尔曲线。 </a:t>
                  </a:r>
                  <a:endParaRPr lang="zh-CN" altLang="en-US" sz="1400" dirty="0">
                    <a:solidFill>
                      <a:schemeClr val="bg1"/>
                    </a:solidFill>
                  </a:endParaRPr>
                </a:p>
              </p:txBody>
            </p:sp>
            <p:sp>
              <p:nvSpPr>
                <p:cNvPr id="68" name="TextBox 76"/>
                <p:cNvSpPr txBox="1"/>
                <p:nvPr/>
              </p:nvSpPr>
              <p:spPr>
                <a:xfrm>
                  <a:off x="6963387" y="3134926"/>
                  <a:ext cx="595027"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曲线</a:t>
                  </a:r>
                </a:p>
              </p:txBody>
            </p:sp>
          </p:grpSp>
        </p:grpSp>
        <p:sp>
          <p:nvSpPr>
            <p:cNvPr id="79" name="六边形 78"/>
            <p:cNvSpPr/>
            <p:nvPr/>
          </p:nvSpPr>
          <p:spPr>
            <a:xfrm rot="5400000">
              <a:off x="9248380" y="1626627"/>
              <a:ext cx="1711481" cy="1475414"/>
            </a:xfrm>
            <a:prstGeom prst="hexagon">
              <a:avLst/>
            </a:prstGeom>
            <a:noFill/>
            <a:ln>
              <a:solidFill>
                <a:srgbClr val="005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409700" y="3832572"/>
            <a:ext cx="3960254" cy="1956805"/>
            <a:chOff x="1409700" y="3832572"/>
            <a:chExt cx="3960254" cy="1956805"/>
          </a:xfrm>
        </p:grpSpPr>
        <p:grpSp>
          <p:nvGrpSpPr>
            <p:cNvPr id="76" name="组合 75"/>
            <p:cNvGrpSpPr/>
            <p:nvPr/>
          </p:nvGrpSpPr>
          <p:grpSpPr>
            <a:xfrm>
              <a:off x="1409700" y="3832572"/>
              <a:ext cx="3905250" cy="1956805"/>
              <a:chOff x="1238250" y="3832572"/>
              <a:chExt cx="3905250" cy="1956805"/>
            </a:xfrm>
          </p:grpSpPr>
          <p:sp>
            <p:nvSpPr>
              <p:cNvPr id="55" name="矩形 54"/>
              <p:cNvSpPr/>
              <p:nvPr/>
            </p:nvSpPr>
            <p:spPr>
              <a:xfrm>
                <a:off x="1238250" y="3832572"/>
                <a:ext cx="3227070" cy="179832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390650" y="5404257"/>
                <a:ext cx="1235599" cy="38512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pic>
            <p:nvPicPr>
              <p:cNvPr id="63" name="图片 62"/>
              <p:cNvPicPr>
                <a:picLocks noChangeAspect="1"/>
              </p:cNvPicPr>
              <p:nvPr/>
            </p:nvPicPr>
            <p:blipFill>
              <a:blip r:embed="rId5">
                <a:extLst>
                  <a:ext uri="{28A0092B-C50C-407E-A947-70E740481C1C}">
                    <a14:useLocalDpi xmlns:a14="http://schemas.microsoft.com/office/drawing/2010/main" val="0"/>
                  </a:ext>
                </a:extLst>
              </a:blip>
              <a:srcRect l="12350" r="12350"/>
              <a:stretch/>
            </p:blipFill>
            <p:spPr>
              <a:xfrm>
                <a:off x="3787140" y="3945045"/>
                <a:ext cx="1356360" cy="1573378"/>
              </a:xfrm>
              <a:custGeom>
                <a:avLst/>
                <a:gdLst>
                  <a:gd name="connsiteX0" fmla="*/ 678180 w 1356360"/>
                  <a:gd name="connsiteY0" fmla="*/ 0 h 1573378"/>
                  <a:gd name="connsiteX1" fmla="*/ 1356360 w 1356360"/>
                  <a:gd name="connsiteY1" fmla="*/ 339090 h 1573378"/>
                  <a:gd name="connsiteX2" fmla="*/ 1356360 w 1356360"/>
                  <a:gd name="connsiteY2" fmla="*/ 1234288 h 1573378"/>
                  <a:gd name="connsiteX3" fmla="*/ 678180 w 1356360"/>
                  <a:gd name="connsiteY3" fmla="*/ 1573378 h 1573378"/>
                  <a:gd name="connsiteX4" fmla="*/ 0 w 1356360"/>
                  <a:gd name="connsiteY4" fmla="*/ 1234288 h 1573378"/>
                  <a:gd name="connsiteX5" fmla="*/ 0 w 1356360"/>
                  <a:gd name="connsiteY5" fmla="*/ 339090 h 15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0" h="1573378">
                    <a:moveTo>
                      <a:pt x="678180" y="0"/>
                    </a:moveTo>
                    <a:lnTo>
                      <a:pt x="1356360" y="339090"/>
                    </a:lnTo>
                    <a:lnTo>
                      <a:pt x="1356360" y="1234288"/>
                    </a:lnTo>
                    <a:lnTo>
                      <a:pt x="678180" y="1573378"/>
                    </a:lnTo>
                    <a:lnTo>
                      <a:pt x="0" y="1234288"/>
                    </a:lnTo>
                    <a:lnTo>
                      <a:pt x="0" y="339090"/>
                    </a:lnTo>
                    <a:close/>
                  </a:path>
                </a:pathLst>
              </a:custGeom>
            </p:spPr>
          </p:pic>
          <p:grpSp>
            <p:nvGrpSpPr>
              <p:cNvPr id="69" name="组合 68"/>
              <p:cNvGrpSpPr/>
              <p:nvPr/>
            </p:nvGrpSpPr>
            <p:grpSpPr>
              <a:xfrm>
                <a:off x="1534382" y="4078867"/>
                <a:ext cx="2102022" cy="1702993"/>
                <a:chOff x="6963387" y="1770483"/>
                <a:chExt cx="2102022" cy="1702993"/>
              </a:xfrm>
            </p:grpSpPr>
            <p:sp>
              <p:nvSpPr>
                <p:cNvPr id="70" name="矩形 69"/>
                <p:cNvSpPr/>
                <p:nvPr/>
              </p:nvSpPr>
              <p:spPr>
                <a:xfrm>
                  <a:off x="6972300" y="1770483"/>
                  <a:ext cx="2093109" cy="923326"/>
                </a:xfrm>
                <a:prstGeom prst="rect">
                  <a:avLst/>
                </a:prstGeom>
              </p:spPr>
              <p:txBody>
                <a:bodyPr wrap="square" lIns="91436" tIns="45718" rIns="91436" bIns="45718">
                  <a:spAutoFit/>
                </a:bodyPr>
                <a:lstStyle/>
                <a:p>
                  <a:r>
                    <a:rPr lang="zh-CN" altLang="en-US" dirty="0">
                      <a:solidFill>
                        <a:schemeClr val="bg1"/>
                      </a:solidFill>
                    </a:rPr>
                    <a:t>使用一段三次贝塞尔曲线可以模拟出 </a:t>
                  </a:r>
                  <a:r>
                    <a:rPr lang="en-US" altLang="zh-CN" dirty="0">
                      <a:solidFill>
                        <a:schemeClr val="bg1"/>
                      </a:solidFill>
                    </a:rPr>
                    <a:t>1/4 </a:t>
                  </a:r>
                  <a:r>
                    <a:rPr lang="zh-CN" altLang="en-US" dirty="0">
                      <a:solidFill>
                        <a:schemeClr val="bg1"/>
                      </a:solidFill>
                    </a:rPr>
                    <a:t>的单位圆。 </a:t>
                  </a:r>
                  <a:endParaRPr lang="zh-CN" altLang="en-US" sz="1400" dirty="0">
                    <a:solidFill>
                      <a:schemeClr val="bg1"/>
                    </a:solidFill>
                  </a:endParaRPr>
                </a:p>
              </p:txBody>
            </p:sp>
            <p:sp>
              <p:nvSpPr>
                <p:cNvPr id="71" name="TextBox 76"/>
                <p:cNvSpPr txBox="1"/>
                <p:nvPr/>
              </p:nvSpPr>
              <p:spPr>
                <a:xfrm>
                  <a:off x="6963387" y="3134926"/>
                  <a:ext cx="595027"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圆形</a:t>
                  </a:r>
                </a:p>
              </p:txBody>
            </p:sp>
          </p:grpSp>
        </p:grpSp>
        <p:sp>
          <p:nvSpPr>
            <p:cNvPr id="80" name="六边形 79"/>
            <p:cNvSpPr/>
            <p:nvPr/>
          </p:nvSpPr>
          <p:spPr>
            <a:xfrm rot="5400000">
              <a:off x="3776506" y="3990670"/>
              <a:ext cx="1711481" cy="1475414"/>
            </a:xfrm>
            <a:prstGeom prst="hexagon">
              <a:avLst/>
            </a:prstGeom>
            <a:noFill/>
            <a:ln>
              <a:solidFill>
                <a:srgbClr val="005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877050" y="3832572"/>
            <a:ext cx="3964778" cy="1953489"/>
            <a:chOff x="6877050" y="3832572"/>
            <a:chExt cx="3964778" cy="1953489"/>
          </a:xfrm>
        </p:grpSpPr>
        <p:grpSp>
          <p:nvGrpSpPr>
            <p:cNvPr id="75" name="组合 74"/>
            <p:cNvGrpSpPr/>
            <p:nvPr/>
          </p:nvGrpSpPr>
          <p:grpSpPr>
            <a:xfrm>
              <a:off x="6877050" y="3832572"/>
              <a:ext cx="3905250" cy="1953489"/>
              <a:chOff x="6705600" y="3837162"/>
              <a:chExt cx="3905250" cy="1953489"/>
            </a:xfrm>
          </p:grpSpPr>
          <p:sp>
            <p:nvSpPr>
              <p:cNvPr id="56" name="矩形 55"/>
              <p:cNvSpPr/>
              <p:nvPr/>
            </p:nvSpPr>
            <p:spPr>
              <a:xfrm>
                <a:off x="6705600" y="3837162"/>
                <a:ext cx="3227070" cy="179832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8094621" y="5405531"/>
                <a:ext cx="1235599" cy="38512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pic>
            <p:nvPicPr>
              <p:cNvPr id="64" name="图片 63"/>
              <p:cNvPicPr>
                <a:picLocks noChangeAspect="1"/>
              </p:cNvPicPr>
              <p:nvPr/>
            </p:nvPicPr>
            <p:blipFill>
              <a:blip r:embed="rId6">
                <a:extLst>
                  <a:ext uri="{28A0092B-C50C-407E-A947-70E740481C1C}">
                    <a14:useLocalDpi xmlns:a14="http://schemas.microsoft.com/office/drawing/2010/main" val="0"/>
                  </a:ext>
                </a:extLst>
              </a:blip>
              <a:srcRect l="12350" r="12350"/>
              <a:stretch/>
            </p:blipFill>
            <p:spPr>
              <a:xfrm>
                <a:off x="9254490" y="3945045"/>
                <a:ext cx="1356360" cy="1573378"/>
              </a:xfrm>
              <a:custGeom>
                <a:avLst/>
                <a:gdLst>
                  <a:gd name="connsiteX0" fmla="*/ 678180 w 1356360"/>
                  <a:gd name="connsiteY0" fmla="*/ 0 h 1573378"/>
                  <a:gd name="connsiteX1" fmla="*/ 1356360 w 1356360"/>
                  <a:gd name="connsiteY1" fmla="*/ 339090 h 1573378"/>
                  <a:gd name="connsiteX2" fmla="*/ 1356360 w 1356360"/>
                  <a:gd name="connsiteY2" fmla="*/ 1234288 h 1573378"/>
                  <a:gd name="connsiteX3" fmla="*/ 678180 w 1356360"/>
                  <a:gd name="connsiteY3" fmla="*/ 1573378 h 1573378"/>
                  <a:gd name="connsiteX4" fmla="*/ 0 w 1356360"/>
                  <a:gd name="connsiteY4" fmla="*/ 1234288 h 1573378"/>
                  <a:gd name="connsiteX5" fmla="*/ 0 w 1356360"/>
                  <a:gd name="connsiteY5" fmla="*/ 339090 h 15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0" h="1573378">
                    <a:moveTo>
                      <a:pt x="678180" y="0"/>
                    </a:moveTo>
                    <a:lnTo>
                      <a:pt x="1356360" y="339090"/>
                    </a:lnTo>
                    <a:lnTo>
                      <a:pt x="1356360" y="1234288"/>
                    </a:lnTo>
                    <a:lnTo>
                      <a:pt x="678180" y="1573378"/>
                    </a:lnTo>
                    <a:lnTo>
                      <a:pt x="0" y="1234288"/>
                    </a:lnTo>
                    <a:lnTo>
                      <a:pt x="0" y="339090"/>
                    </a:lnTo>
                    <a:close/>
                  </a:path>
                </a:pathLst>
              </a:custGeom>
            </p:spPr>
          </p:pic>
          <p:grpSp>
            <p:nvGrpSpPr>
              <p:cNvPr id="72" name="组合 71"/>
              <p:cNvGrpSpPr/>
              <p:nvPr/>
            </p:nvGrpSpPr>
            <p:grpSpPr>
              <a:xfrm>
                <a:off x="6873350" y="3911237"/>
                <a:ext cx="2381139" cy="1861428"/>
                <a:chOff x="6851737" y="1579246"/>
                <a:chExt cx="2381139" cy="1861428"/>
              </a:xfrm>
            </p:grpSpPr>
            <p:sp>
              <p:nvSpPr>
                <p:cNvPr id="73" name="矩形 72"/>
                <p:cNvSpPr/>
                <p:nvPr/>
              </p:nvSpPr>
              <p:spPr>
                <a:xfrm>
                  <a:off x="6851737" y="1579246"/>
                  <a:ext cx="2381139" cy="1754322"/>
                </a:xfrm>
                <a:prstGeom prst="rect">
                  <a:avLst/>
                </a:prstGeom>
              </p:spPr>
              <p:txBody>
                <a:bodyPr wrap="square" lIns="91436" tIns="45718" rIns="91436" bIns="45718">
                  <a:spAutoFit/>
                </a:bodyPr>
                <a:lstStyle/>
                <a:p>
                  <a:r>
                    <a:rPr lang="zh-CN" altLang="en-US" dirty="0">
                      <a:solidFill>
                        <a:schemeClr val="bg1"/>
                      </a:solidFill>
                    </a:rPr>
                    <a:t>点击铅笔功能的按钮后，在屏幕的鼠标的当前点的位置画下一个黑点，移动鼠标，这些黑点就会连接成任意的线。</a:t>
                  </a:r>
                  <a:endParaRPr lang="zh-CN" altLang="en-US" sz="1400" dirty="0">
                    <a:solidFill>
                      <a:schemeClr val="bg1"/>
                    </a:solidFill>
                  </a:endParaRPr>
                </a:p>
              </p:txBody>
            </p:sp>
            <p:sp>
              <p:nvSpPr>
                <p:cNvPr id="74" name="TextBox 76"/>
                <p:cNvSpPr txBox="1"/>
                <p:nvPr/>
              </p:nvSpPr>
              <p:spPr>
                <a:xfrm>
                  <a:off x="8184658" y="3102124"/>
                  <a:ext cx="800211"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铅笔线</a:t>
                  </a:r>
                </a:p>
              </p:txBody>
            </p:sp>
          </p:grpSp>
        </p:grpSp>
        <p:sp>
          <p:nvSpPr>
            <p:cNvPr id="81" name="六边形 80"/>
            <p:cNvSpPr/>
            <p:nvPr/>
          </p:nvSpPr>
          <p:spPr>
            <a:xfrm rot="5400000">
              <a:off x="9248380" y="3978821"/>
              <a:ext cx="1711481" cy="1475414"/>
            </a:xfrm>
            <a:prstGeom prst="hexagon">
              <a:avLst/>
            </a:prstGeom>
            <a:noFill/>
            <a:ln>
              <a:solidFill>
                <a:srgbClr val="005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3059133C-21FB-194A-9DC3-F071B3B2343C}"/>
              </a:ext>
            </a:extLst>
          </p:cNvPr>
          <p:cNvGrpSpPr/>
          <p:nvPr/>
        </p:nvGrpSpPr>
        <p:grpSpPr>
          <a:xfrm>
            <a:off x="1409700" y="934821"/>
            <a:ext cx="3569602" cy="369328"/>
            <a:chOff x="7708358" y="1504993"/>
            <a:chExt cx="3569602" cy="369328"/>
          </a:xfrm>
        </p:grpSpPr>
        <p:sp>
          <p:nvSpPr>
            <p:cNvPr id="52" name="矩形 51">
              <a:extLst>
                <a:ext uri="{FF2B5EF4-FFF2-40B4-BE49-F238E27FC236}">
                  <a16:creationId xmlns:a16="http://schemas.microsoft.com/office/drawing/2014/main" id="{4FD2FBB0-CEEA-0C46-AD83-E9DCFCB5D3AF}"/>
                </a:ext>
              </a:extLst>
            </p:cNvPr>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文本框 52">
              <a:extLst>
                <a:ext uri="{FF2B5EF4-FFF2-40B4-BE49-F238E27FC236}">
                  <a16:creationId xmlns:a16="http://schemas.microsoft.com/office/drawing/2014/main" id="{651EC3CE-3834-CF43-BE00-E7161F0E216D}"/>
                </a:ext>
              </a:extLst>
            </p:cNvPr>
            <p:cNvSpPr txBox="1"/>
            <p:nvPr/>
          </p:nvSpPr>
          <p:spPr>
            <a:xfrm>
              <a:off x="7708358" y="1504993"/>
              <a:ext cx="187054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草图的处理</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p:tgtEl>
                                          <p:spTgt spid="48"/>
                                        </p:tgtEl>
                                        <p:attrNameLst>
                                          <p:attrName>ppt_y</p:attrName>
                                        </p:attrNameLst>
                                      </p:cBhvr>
                                      <p:tavLst>
                                        <p:tav tm="0">
                                          <p:val>
                                            <p:strVal val="#ppt_y-#ppt_h*1.125000"/>
                                          </p:val>
                                        </p:tav>
                                        <p:tav tm="100000">
                                          <p:val>
                                            <p:strVal val="#ppt_y"/>
                                          </p:val>
                                        </p:tav>
                                      </p:tavLst>
                                    </p:anim>
                                    <p:animEffect transition="in" filter="wipe(down)">
                                      <p:cBhvr>
                                        <p:cTn id="12" dur="500"/>
                                        <p:tgtEl>
                                          <p:spTgt spid="48"/>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ppt_x</p:attrName>
                                        </p:attrNameLst>
                                      </p:cBhvr>
                                      <p:tavLst>
                                        <p:tav tm="0">
                                          <p:val>
                                            <p:strVal val="#ppt_x-#ppt_w*1.125000"/>
                                          </p:val>
                                        </p:tav>
                                        <p:tav tm="100000">
                                          <p:val>
                                            <p:strVal val="#ppt_x"/>
                                          </p:val>
                                        </p:tav>
                                      </p:tavLst>
                                    </p:anim>
                                    <p:animEffect transition="in" filter="wipe(right)">
                                      <p:cBhvr>
                                        <p:cTn id="21" dur="500"/>
                                        <p:tgtEl>
                                          <p:spTgt spid="5"/>
                                        </p:tgtEl>
                                      </p:cBhvr>
                                    </p:animEffect>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ppt_x</p:attrName>
                                        </p:attrNameLst>
                                      </p:cBhvr>
                                      <p:tavLst>
                                        <p:tav tm="0">
                                          <p:val>
                                            <p:strVal val="#ppt_x-#ppt_w*1.125000"/>
                                          </p:val>
                                        </p:tav>
                                        <p:tav tm="100000">
                                          <p:val>
                                            <p:strVal val="#ppt_x"/>
                                          </p:val>
                                        </p:tav>
                                      </p:tavLst>
                                    </p:anim>
                                    <p:animEffect transition="in" filter="wipe(right)">
                                      <p:cBhvr>
                                        <p:cTn id="26" dur="500"/>
                                        <p:tgtEl>
                                          <p:spTgt spid="6"/>
                                        </p:tgtEl>
                                      </p:cBhvr>
                                    </p:animEffect>
                                  </p:childTnLst>
                                </p:cTn>
                              </p:par>
                            </p:childTnLst>
                          </p:cTn>
                        </p:par>
                        <p:par>
                          <p:cTn id="27" fill="hold">
                            <p:stCondLst>
                              <p:cond delay="1500"/>
                            </p:stCondLst>
                            <p:childTnLst>
                              <p:par>
                                <p:cTn id="28" presetID="12" presetClass="entr" presetSubtype="8"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p:tgtEl>
                                          <p:spTgt spid="7"/>
                                        </p:tgtEl>
                                        <p:attrNameLst>
                                          <p:attrName>ppt_x</p:attrName>
                                        </p:attrNameLst>
                                      </p:cBhvr>
                                      <p:tavLst>
                                        <p:tav tm="0">
                                          <p:val>
                                            <p:strVal val="#ppt_x-#ppt_w*1.125000"/>
                                          </p:val>
                                        </p:tav>
                                        <p:tav tm="100000">
                                          <p:val>
                                            <p:strVal val="#ppt_x"/>
                                          </p:val>
                                        </p:tav>
                                      </p:tavLst>
                                    </p:anim>
                                    <p:animEffect transition="in" filter="wipe(right)">
                                      <p:cBhvr>
                                        <p:cTn id="31" dur="500"/>
                                        <p:tgtEl>
                                          <p:spTgt spid="7"/>
                                        </p:tgtEl>
                                      </p:cBhvr>
                                    </p:animEffect>
                                  </p:childTnLst>
                                </p:cTn>
                              </p:par>
                            </p:childTnLst>
                          </p:cTn>
                        </p:par>
                        <p:par>
                          <p:cTn id="32" fill="hold">
                            <p:stCondLst>
                              <p:cond delay="2000"/>
                            </p:stCondLst>
                            <p:childTnLst>
                              <p:par>
                                <p:cTn id="33" presetID="1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tgtEl>
                                          <p:spTgt spid="8"/>
                                        </p:tgtEl>
                                        <p:attrNameLst>
                                          <p:attrName>ppt_x</p:attrName>
                                        </p:attrNameLst>
                                      </p:cBhvr>
                                      <p:tavLst>
                                        <p:tav tm="0">
                                          <p:val>
                                            <p:strVal val="#ppt_x-#ppt_w*1.125000"/>
                                          </p:val>
                                        </p:tav>
                                        <p:tav tm="100000">
                                          <p:val>
                                            <p:strVal val="#ppt_x"/>
                                          </p:val>
                                        </p:tav>
                                      </p:tavLst>
                                    </p:anim>
                                    <p:animEffect transition="in" filter="wipe(right)">
                                      <p:cBhvr>
                                        <p:cTn id="36" dur="500"/>
                                        <p:tgtEl>
                                          <p:spTgt spid="8"/>
                                        </p:tgtEl>
                                      </p:cBhvr>
                                    </p:animEffect>
                                  </p:childTnLst>
                                </p:cTn>
                              </p:par>
                            </p:childTnLst>
                          </p:cTn>
                        </p:par>
                        <p:par>
                          <p:cTn id="37" fill="hold">
                            <p:stCondLst>
                              <p:cond delay="2500"/>
                            </p:stCondLst>
                            <p:childTnLst>
                              <p:par>
                                <p:cTn id="38" presetID="1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additive="base">
                                        <p:cTn id="40" dur="500"/>
                                        <p:tgtEl>
                                          <p:spTgt spid="51"/>
                                        </p:tgtEl>
                                        <p:attrNameLst>
                                          <p:attrName>ppt_x</p:attrName>
                                        </p:attrNameLst>
                                      </p:cBhvr>
                                      <p:tavLst>
                                        <p:tav tm="0">
                                          <p:val>
                                            <p:strVal val="#ppt_x-#ppt_w*1.125000"/>
                                          </p:val>
                                        </p:tav>
                                        <p:tav tm="100000">
                                          <p:val>
                                            <p:strVal val="#ppt_x"/>
                                          </p:val>
                                        </p:tav>
                                      </p:tavLst>
                                    </p:anim>
                                    <p:animEffect transition="in" filter="wipe(right)">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1957</Words>
  <Application>Microsoft Macintosh PowerPoint</Application>
  <PresentationFormat>宽屏</PresentationFormat>
  <Paragraphs>252</Paragraphs>
  <Slides>26</Slides>
  <Notes>26</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QIU YONG FENG</cp:lastModifiedBy>
  <cp:revision>156</cp:revision>
  <dcterms:created xsi:type="dcterms:W3CDTF">2017-04-21T07:43:00Z</dcterms:created>
  <dcterms:modified xsi:type="dcterms:W3CDTF">2021-06-10T07:09:04Z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